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60" r:id="rId1"/>
  </p:sldMasterIdLst>
  <p:notesMasterIdLst>
    <p:notesMasterId r:id="rId37"/>
  </p:notesMasterIdLst>
  <p:sldIdLst>
    <p:sldId id="280" r:id="rId2"/>
    <p:sldId id="442" r:id="rId3"/>
    <p:sldId id="420" r:id="rId4"/>
    <p:sldId id="449" r:id="rId5"/>
    <p:sldId id="299" r:id="rId6"/>
    <p:sldId id="421" r:id="rId7"/>
    <p:sldId id="393" r:id="rId8"/>
    <p:sldId id="422" r:id="rId9"/>
    <p:sldId id="286" r:id="rId10"/>
    <p:sldId id="424" r:id="rId11"/>
    <p:sldId id="269" r:id="rId12"/>
    <p:sldId id="443" r:id="rId13"/>
    <p:sldId id="427" r:id="rId14"/>
    <p:sldId id="270" r:id="rId15"/>
    <p:sldId id="271" r:id="rId16"/>
    <p:sldId id="273" r:id="rId17"/>
    <p:sldId id="440" r:id="rId18"/>
    <p:sldId id="274" r:id="rId19"/>
    <p:sldId id="407" r:id="rId20"/>
    <p:sldId id="275" r:id="rId21"/>
    <p:sldId id="276" r:id="rId22"/>
    <p:sldId id="431" r:id="rId23"/>
    <p:sldId id="277" r:id="rId24"/>
    <p:sldId id="284" r:id="rId25"/>
    <p:sldId id="439" r:id="rId26"/>
    <p:sldId id="438" r:id="rId27"/>
    <p:sldId id="437" r:id="rId28"/>
    <p:sldId id="436" r:id="rId29"/>
    <p:sldId id="389" r:id="rId30"/>
    <p:sldId id="446" r:id="rId31"/>
    <p:sldId id="445" r:id="rId32"/>
    <p:sldId id="447" r:id="rId33"/>
    <p:sldId id="441" r:id="rId34"/>
    <p:sldId id="390" r:id="rId35"/>
    <p:sldId id="385" r:id="rId3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521415D9-36F7-43E2-AB2F-B90AF26B5E84}">
      <p14:sectionLst xmlns:p14="http://schemas.microsoft.com/office/powerpoint/2010/main">
        <p14:section name="Standaardsectie" id="{40CD711D-390B-4464-9F06-63FA28B6D00B}">
          <p14:sldIdLst>
            <p14:sldId id="280"/>
            <p14:sldId id="442"/>
            <p14:sldId id="420"/>
            <p14:sldId id="449"/>
            <p14:sldId id="299"/>
            <p14:sldId id="421"/>
            <p14:sldId id="393"/>
            <p14:sldId id="422"/>
            <p14:sldId id="286"/>
            <p14:sldId id="424"/>
            <p14:sldId id="269"/>
            <p14:sldId id="443"/>
            <p14:sldId id="427"/>
            <p14:sldId id="270"/>
            <p14:sldId id="271"/>
            <p14:sldId id="273"/>
            <p14:sldId id="440"/>
            <p14:sldId id="274"/>
            <p14:sldId id="407"/>
            <p14:sldId id="275"/>
            <p14:sldId id="276"/>
            <p14:sldId id="431"/>
            <p14:sldId id="277"/>
            <p14:sldId id="284"/>
            <p14:sldId id="439"/>
            <p14:sldId id="438"/>
            <p14:sldId id="437"/>
            <p14:sldId id="436"/>
            <p14:sldId id="389"/>
            <p14:sldId id="446"/>
            <p14:sldId id="445"/>
            <p14:sldId id="447"/>
            <p14:sldId id="441"/>
            <p14:sldId id="390"/>
            <p14:sldId id="385"/>
          </p14:sldIdLst>
        </p14:section>
        <p14:section name="Naamloze sectie" id="{5468D08D-FB37-4EB5-B00F-6FA201E067D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73ECC0A-C29A-13D6-6C47-DDBFBBA9E0F9}" name="Jonneke Heesterbeek" initials="JH" userId="S::Jonneke.Heesterbeek@desan.nl::2bdbbad8-c78a-4917-921a-5aabe3a21bb2" providerId="AD"/>
  <p188:author id="{1A62F999-5606-CBCC-DAC3-8BE3ADBA1B37}" name="Felice Portier" initials="FP" userId="S::fpor@zeeland.zebi.nl::e262195b-88cd-49d3-80be-8fd7c9b40592" providerId="AD"/>
  <p188:author id="{9D01F9EA-3768-252D-D9CF-DEAF83A40B0D}" name="nicolien de pater" initials="nd" userId="2c1c0cb080d8fd54"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Gonny Apol" initials="GA" lastIdx="1" clrIdx="0">
    <p:extLst>
      <p:ext uri="{19B8F6BF-5375-455C-9EA6-DF929625EA0E}">
        <p15:presenceInfo xmlns:p15="http://schemas.microsoft.com/office/powerpoint/2012/main" userId="S-1-5-21-388034123-194047907-728746523-1345" providerId="AD"/>
      </p:ext>
    </p:extLst>
  </p:cmAuthor>
  <p:cmAuthor id="2" name="Felice Portier" initials="FP" lastIdx="13" clrIdx="1">
    <p:extLst>
      <p:ext uri="{19B8F6BF-5375-455C-9EA6-DF929625EA0E}">
        <p15:presenceInfo xmlns:p15="http://schemas.microsoft.com/office/powerpoint/2012/main" userId="S-1-5-21-1352316122-1039189226-2632225552-404098" providerId="AD"/>
      </p:ext>
    </p:extLst>
  </p:cmAuthor>
  <p:cmAuthor id="3" name="Nicolien de Pater" initials="NdP" lastIdx="48" clrIdx="2">
    <p:extLst>
      <p:ext uri="{19B8F6BF-5375-455C-9EA6-DF929625EA0E}">
        <p15:presenceInfo xmlns:p15="http://schemas.microsoft.com/office/powerpoint/2012/main" userId="80239ca34ebed71f" providerId="Windows Live"/>
      </p:ext>
    </p:extLst>
  </p:cmAuthor>
  <p:cmAuthor id="4" name="Jonneke Heesterbeek" initials="JH" lastIdx="43" clrIdx="3">
    <p:extLst>
      <p:ext uri="{19B8F6BF-5375-455C-9EA6-DF929625EA0E}">
        <p15:presenceInfo xmlns:p15="http://schemas.microsoft.com/office/powerpoint/2012/main" userId="S::jonneke@desanBV.onmicrosoft.com::2bdbbad8-c78a-4917-921a-5aabe3a21bb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 styleId="{5940675A-B579-460E-94D1-54222C63F5DA}" styleName="Geen stijl, tabel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7" autoAdjust="0"/>
    <p:restoredTop sz="79741" autoAdjust="0"/>
  </p:normalViewPr>
  <p:slideViewPr>
    <p:cSldViewPr snapToGrid="0">
      <p:cViewPr varScale="1">
        <p:scale>
          <a:sx n="90" d="100"/>
          <a:sy n="90" d="100"/>
        </p:scale>
        <p:origin x="294" y="84"/>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94" d="100"/>
          <a:sy n="94" d="100"/>
        </p:scale>
        <p:origin x="4080" y="101"/>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8/10/relationships/authors" Targe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3-17T18:17:36.594"/>
    </inkml:context>
    <inkml:brush xml:id="br0">
      <inkml:brushProperty name="width" value="0.2" units="cm"/>
      <inkml:brushProperty name="height" value="0.2" units="cm"/>
      <inkml:brushProperty name="color" value="#F5F5F5"/>
    </inkml:brush>
  </inkml:definitions>
  <inkml:trace contextRef="#ctx0" brushRef="#br0">184 334 24575,'29'0'0,"19"0"0,16 0 0,8 0 0,-2-3 0,-9-2 0,-4-1 0,-8 1 0,-5 3 0,-12 2 0,-7-2 0,-3-1 0,-4-1 0,2-3 0,3 2 0,0-1 0,-3 2 0,-5 1 0,-2 1 0,0 2 0,4-1 0,5-1 0,3 0 0,0-3 0,0 1 0,1-2 0,3-1 0,6 0 0,2-1 0,2-2 0,0 0 0,-1 1 0,1 2 0,-3 3 0,-2 2 0,-3 2 0,-2 0 0,1 0 0,0 0 0,1 0 0,1 0 0,-3 0 0,-1 0 0,0 0 0,-3 0 0,5 0 0,0 0 0,1 0 0,-1 0 0,-1 0 0,1 0 0,4 0 0,-1 0 0,-2-2 0,-7 0 0,-4-1 0,0-1 0,5 1 0,4-1 0,-1-1 0,-4 1 0,-6 0 0,-11 2 0,-45-1 0,-7 2 0,-7 1 0,-6 0 0,2 0 0,-1 0 0,-1 0 0,0 0 0,5 0 0,3 0 0,-15 0 0,24 0 0,16 0 0,11 0 0,5 0 0,-4 0 0,-3 0 0,-2 0 0,-2 0 0,1 0 0,-4 0 0,-7-4 0,-6-3 0,-6-3 0,-2-2 0,-5 1 0,-5 1 0,-2-1 0,-1 0 0,6 3 0,12 3 0,10 3 0,11 2 0,9 0 0,2 0 0,-1 0 0,-5 0 0,-6 0 0,-6 0 0,-3 0 0,1 0 0,1 0 0,-1 0 0,-2 0 0,2 0 0,3 0 0,7 0 0,5 0 0,3 0 0,2 0 0,-3-3 0,-9-3 0,-8-3 0,-6-1 0,-1 2 0,3 2 0,4 1 0,4 1 0,5 2 0,4 0 0,4 1 0,3 1 0,2 2 0,3 6 0,1 14 0,1 10 0,0 8 0,0-1 0,0-8 0,0-9 0,3-9 0,6-7 0,14-5 0,13-7 0,10-8 0,0-7 0,-7-3 0,-11 2 0,-9 3 0,-7 4 0,-7 3 0,-1 4 0,-2 1 0,2-1 0,1-5 0,0-3 0,1-1 0,0 5 0,1 5 0,3 4 0,2 3 0,4 1 0,9 8 0,5 7 0,1 4 0,-4 1 0,-7-5 0,-1-3 0,1-2 0,3 0 0,1-4 0,-1-2 0,0-1 0,-1-1 0,2-1 0,7 0 0,9-2 0,3 0 0,1 0 0,-8 0 0,-8 0 0,-8 0 0,-5 0 0,0 0 0,3 2 0,7 3 0,9 0 0,10 2 0,8-3 0,3-1 0,1-2 0,-3-1 0,-3 0 0,-3 0 0,-4 0 0,-3 0 0,-3 1 0,-5 2 0,-5 0 0,-3 3 0,-1 1 0,3 4 0,4 3 0,2 1 0,1 0 0,-2-3 0,-1-3 0,2 0 0,4-2 0,4-2 0,0-2 0,-8-2 0,-7-1 0,-3 0 0,0 0 0,3 0 0,3 0 0,-2 0 0,-3 0 0,-7 0 0,-11 0 0,-40 0 0,0 0 0,-31 2 0,8 3 0,0 2 0,5 2 0,6 1 0,8-1 0,-1 1 0,-5 0 0,-5-1 0,-4-1 0,-1-1 0,-1-2 0,0-2 0,1 2 0,-2-3 0,-1 1 0,-2-2 0,4-1 0,7 0 0,9 0 0,7 0 0,7 0 0,4 0 0,1 0 0,-1 0 0,-3 0 0,-7 0 0,-5 0 0,-2 0 0,-2-2 0,2-1 0,-5 0 0,-2 1 0,-7 2 0,-4 0 0,2 0 0,3 0 0,9 0 0,5 0 0,5 0 0,1 0 0,-1 0 0,1 0 0,-2 0 0,1 0 0,2 0 0,1 0 0,2 0 0,2 0 0,1 0 0,0 0 0,1 0 0,-1 0 0,3 0 0,1 0 0,-1 0 0,2 0 0,-1 0 0,4 0 0,5 0 0,4 3 0,5 4 0,2 5 0,1 4 0,1 1 0,4 1 0,5-1 0,4 0 0,4 1 0,-1-1 0,-2 0 0,-4-3 0,-2-5 0,-3-4 0,7-4 0,10-3 0,10-2 0,13-5 0,10-7 0,2-3 0,1 0 0,-6 3 0,-5 3 0,-6 6 0,-4 0 0,-2 2 0,3 0 0,5 0 0,4 2 0,0 0 0,-3 3 0,-3 0 0,0 0 0,0 0 0,-1 0 0,-3 0 0,-2 0 0,-1 0 0,-1 0 0,2 0 0,-2 0 0,-1 0 0,1 0 0,2 0 0,5 0 0,3 0 0,-3 0 0,-6 0 0,-9 0 0,-5 0 0,-3 0 0,2 0 0,4 0 0,4 0 0,2 0 0,-1 0 0,0 0 0,1 0 0,2 0 0,1 0 0,-1 2 0,-1 1 0,-1 1 0,0 1 0,0-1 0,1 1 0,-1-2 0,-4 1 0,-5-1 0,-5 0 0,-7 0 0,0-1 0,1 2 0,4 1 0,9 2 0,0 2 0,-2-3 0,-7-1 0,-11-2 0,-2 1 0,-1 5 0,0-4 0,0 4 0,0-5 0,-6-1 0,-5 0 0,-9 0 0,-6 2 0,-5-1 0,2-1 0,4-1 0,9-2 0,3 2 0,-2 0 0,-7 2 0,-6 0 0,-5 1 0,2-1 0,5 0 0,4-2 0,4-2 0,-1 0 0,-2 0 0,1 0 0,2 0 0,5 0 0,3 0 0,2 0 0,-5 0 0,-9 0 0,-12 0 0,-8 0 0,-4 0 0,1 0 0,4 0 0,2 0 0,1 0 0,-1 0 0,2 0 0,1 0 0,2 0 0,5 0 0,3 0 0,5 0 0,2 0 0,1 0 0,0 0 0,-2 0 0,-1 0 0,1 0 0,1 0 0,2 0 0,-1 0 0,1 0 0,-3 0 0,-3 0 0,-2 0 0,-3 0 0,2 0 0,3 0 0,4 0 0,2 0 0,2 0 0,2 0 0,0 0 0,-1 0 0,-3 0 0,-3 0 0,0 0 0,1 0 0,5 0 0,3 0 0,5 0 0,1 0 0,-1 0 0,-3 0 0,-7 0 0,-3 0 0,1 0 0,4 0 0,8 0 0,3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1" name="Shape 101"/>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02" name="Shape 102"/>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2758643440"/>
      </p:ext>
    </p:extLst>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739229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381000" y="685800"/>
            <a:ext cx="6096000" cy="3429000"/>
          </a:xfrm>
        </p:spPr>
      </p:sp>
      <p:sp>
        <p:nvSpPr>
          <p:cNvPr id="3" name="Tijdelijke aanduiding voor notities 2"/>
          <p:cNvSpPr>
            <a:spLocks noGrp="1"/>
          </p:cNvSpPr>
          <p:nvPr>
            <p:ph type="body" idx="1"/>
          </p:nvPr>
        </p:nvSpPr>
        <p:spPr/>
        <p:txBody>
          <a:bodyPr/>
          <a:lstStyle/>
          <a:p>
            <a:endParaRPr lang="nl-NL" dirty="0"/>
          </a:p>
        </p:txBody>
      </p:sp>
    </p:spTree>
    <p:extLst>
      <p:ext uri="{BB962C8B-B14F-4D97-AF65-F5344CB8AC3E}">
        <p14:creationId xmlns:p14="http://schemas.microsoft.com/office/powerpoint/2010/main" val="19184874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273E6A-2473-4412-B8F0-C86C8006E5C7}"/>
              </a:ext>
            </a:extLst>
          </p:cNvPr>
          <p:cNvSpPr>
            <a:spLocks noGrp="1"/>
          </p:cNvSpPr>
          <p:nvPr>
            <p:ph type="ctrTitle"/>
          </p:nvPr>
        </p:nvSpPr>
        <p:spPr>
          <a:xfrm>
            <a:off x="798394" y="348019"/>
            <a:ext cx="5152030" cy="1726441"/>
          </a:xfrm>
        </p:spPr>
        <p:txBody>
          <a:bodyPr anchor="b">
            <a:normAutofit/>
          </a:bodyPr>
          <a:lstStyle>
            <a:lvl1pPr algn="l">
              <a:defRPr sz="3200" b="1">
                <a:solidFill>
                  <a:schemeClr val="bg1"/>
                </a:solidFill>
              </a:defRPr>
            </a:lvl1pPr>
          </a:lstStyle>
          <a:p>
            <a:r>
              <a:rPr lang="nl-NL" dirty="0"/>
              <a:t>Klik om stijl te bewerken</a:t>
            </a:r>
          </a:p>
        </p:txBody>
      </p:sp>
    </p:spTree>
    <p:extLst>
      <p:ext uri="{BB962C8B-B14F-4D97-AF65-F5344CB8AC3E}">
        <p14:creationId xmlns:p14="http://schemas.microsoft.com/office/powerpoint/2010/main" val="6543239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0808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65525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09935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1741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70EC3A-3133-4294-BCB8-B4610FB69329}"/>
              </a:ext>
            </a:extLst>
          </p:cNvPr>
          <p:cNvSpPr>
            <a:spLocks noGrp="1"/>
          </p:cNvSpPr>
          <p:nvPr>
            <p:ph type="title"/>
          </p:nvPr>
        </p:nvSpPr>
        <p:spPr/>
        <p:txBody>
          <a:bodyPr/>
          <a:lstStyle>
            <a:lvl1pPr>
              <a:defRPr b="0"/>
            </a:lvl1pPr>
          </a:lstStyle>
          <a:p>
            <a:r>
              <a:rPr lang="nl-NL" dirty="0"/>
              <a:t>Klik om stijl te bewerken</a:t>
            </a:r>
          </a:p>
        </p:txBody>
      </p:sp>
      <p:sp>
        <p:nvSpPr>
          <p:cNvPr id="3" name="Tijdelijke aanduiding voor inhoud 2">
            <a:extLst>
              <a:ext uri="{FF2B5EF4-FFF2-40B4-BE49-F238E27FC236}">
                <a16:creationId xmlns:a16="http://schemas.microsoft.com/office/drawing/2014/main" id="{16911DF6-08F3-4A47-AAE1-154B419BC4F5}"/>
              </a:ext>
            </a:extLst>
          </p:cNvPr>
          <p:cNvSpPr>
            <a:spLocks noGrp="1"/>
          </p:cNvSpPr>
          <p:nvPr>
            <p:ph idx="1"/>
          </p:nvPr>
        </p:nvSpPr>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EC61AFEC-933A-4F42-8EE7-4FAF2F248107}"/>
              </a:ext>
            </a:extLst>
          </p:cNvPr>
          <p:cNvSpPr>
            <a:spLocks noGrp="1"/>
          </p:cNvSpPr>
          <p:nvPr>
            <p:ph type="dt" sz="half" idx="10"/>
          </p:nvPr>
        </p:nvSpPr>
        <p:spPr/>
        <p:txBody>
          <a:bodyPr/>
          <a:lstStyle/>
          <a:p>
            <a:endParaRPr lang="nl-NL" dirty="0"/>
          </a:p>
        </p:txBody>
      </p:sp>
      <p:sp>
        <p:nvSpPr>
          <p:cNvPr id="5" name="Tijdelijke aanduiding voor voettekst 4">
            <a:extLst>
              <a:ext uri="{FF2B5EF4-FFF2-40B4-BE49-F238E27FC236}">
                <a16:creationId xmlns:a16="http://schemas.microsoft.com/office/drawing/2014/main" id="{155D000C-C2E8-47A8-B4CA-E27231149DD2}"/>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6" name="Tijdelijke aanduiding voor dianummer 5">
            <a:extLst>
              <a:ext uri="{FF2B5EF4-FFF2-40B4-BE49-F238E27FC236}">
                <a16:creationId xmlns:a16="http://schemas.microsoft.com/office/drawing/2014/main" id="{715F5C8A-238F-4F88-B21D-9AE9120FA5C2}"/>
              </a:ext>
            </a:extLst>
          </p:cNvPr>
          <p:cNvSpPr>
            <a:spLocks noGrp="1"/>
          </p:cNvSpPr>
          <p:nvPr>
            <p:ph type="sldNum" sz="quarter" idx="12"/>
          </p:nvPr>
        </p:nvSpPr>
        <p:spPr>
          <a:xfrm>
            <a:off x="9896992" y="6366491"/>
            <a:ext cx="918950" cy="365125"/>
          </a:xfrm>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3733013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DABD246-44F8-4B73-8349-B20AE1E90A7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47164EC-A74B-4F14-9767-18DD5EDC75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4DF13367-7820-4CC0-AB23-023C76E104B3}"/>
              </a:ext>
            </a:extLst>
          </p:cNvPr>
          <p:cNvSpPr>
            <a:spLocks noGrp="1"/>
          </p:cNvSpPr>
          <p:nvPr>
            <p:ph type="dt" sz="half" idx="10"/>
          </p:nvPr>
        </p:nvSpPr>
        <p:spPr/>
        <p:txBody>
          <a:bodyPr/>
          <a:lstStyle/>
          <a:p>
            <a:endParaRPr lang="nl-NL" dirty="0"/>
          </a:p>
        </p:txBody>
      </p:sp>
      <p:sp>
        <p:nvSpPr>
          <p:cNvPr id="5" name="Tijdelijke aanduiding voor voettekst 4">
            <a:extLst>
              <a:ext uri="{FF2B5EF4-FFF2-40B4-BE49-F238E27FC236}">
                <a16:creationId xmlns:a16="http://schemas.microsoft.com/office/drawing/2014/main" id="{DA34955E-959E-4D38-ADF7-BE94DCBE42CD}"/>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6" name="Tijdelijke aanduiding voor dianummer 5">
            <a:extLst>
              <a:ext uri="{FF2B5EF4-FFF2-40B4-BE49-F238E27FC236}">
                <a16:creationId xmlns:a16="http://schemas.microsoft.com/office/drawing/2014/main" id="{837E5943-06AD-434B-B8FF-64229EE315D1}"/>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2226337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E6F949-5E46-48E1-800A-651C719E10E9}"/>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D0E08DC-9223-4941-9961-6CC9ACA6842C}"/>
              </a:ext>
            </a:extLst>
          </p:cNvPr>
          <p:cNvSpPr>
            <a:spLocks noGrp="1"/>
          </p:cNvSpPr>
          <p:nvPr>
            <p:ph sz="half" idx="1"/>
          </p:nvPr>
        </p:nvSpPr>
        <p:spPr>
          <a:xfrm>
            <a:off x="641446"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a:extLst>
              <a:ext uri="{FF2B5EF4-FFF2-40B4-BE49-F238E27FC236}">
                <a16:creationId xmlns:a16="http://schemas.microsoft.com/office/drawing/2014/main" id="{5610C32C-6E8E-4E7F-ADF9-4163F370A2FD}"/>
              </a:ext>
            </a:extLst>
          </p:cNvPr>
          <p:cNvSpPr>
            <a:spLocks noGrp="1"/>
          </p:cNvSpPr>
          <p:nvPr>
            <p:ph sz="half" idx="2"/>
          </p:nvPr>
        </p:nvSpPr>
        <p:spPr>
          <a:xfrm>
            <a:off x="6092588" y="1985749"/>
            <a:ext cx="5261212" cy="3903260"/>
          </a:xfrm>
        </p:spPr>
        <p:txBody>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a:extLst>
              <a:ext uri="{FF2B5EF4-FFF2-40B4-BE49-F238E27FC236}">
                <a16:creationId xmlns:a16="http://schemas.microsoft.com/office/drawing/2014/main" id="{FCBDC94A-CFC6-4E32-8D39-EF476FF4A22F}"/>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36FC193C-5350-4200-B1A5-ECB9A3D4EC0D}"/>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7" name="Tijdelijke aanduiding voor dianummer 6">
            <a:extLst>
              <a:ext uri="{FF2B5EF4-FFF2-40B4-BE49-F238E27FC236}">
                <a16:creationId xmlns:a16="http://schemas.microsoft.com/office/drawing/2014/main" id="{D4C897CB-46BD-4432-84DE-A1B06EC8CA6A}"/>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2477085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A274D5-D146-4107-81AD-F4C8D8C96B0E}"/>
              </a:ext>
            </a:extLst>
          </p:cNvPr>
          <p:cNvSpPr>
            <a:spLocks noGrp="1"/>
          </p:cNvSpPr>
          <p:nvPr>
            <p:ph type="title"/>
          </p:nvPr>
        </p:nvSpPr>
        <p:spPr/>
        <p:txBody>
          <a:bodyPr/>
          <a:lstStyle/>
          <a:p>
            <a:r>
              <a:rPr lang="nl-NL" dirty="0"/>
              <a:t>Klik om stijl te bewerken</a:t>
            </a:r>
          </a:p>
        </p:txBody>
      </p:sp>
      <p:sp>
        <p:nvSpPr>
          <p:cNvPr id="5" name="Tijdelijke aanduiding voor dianummer 4">
            <a:extLst>
              <a:ext uri="{FF2B5EF4-FFF2-40B4-BE49-F238E27FC236}">
                <a16:creationId xmlns:a16="http://schemas.microsoft.com/office/drawing/2014/main" id="{33648D17-C789-4CCE-B19D-84A156A615FE}"/>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3104177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7938657-5BCE-4961-A061-248F6D6C2197}"/>
              </a:ext>
            </a:extLst>
          </p:cNvPr>
          <p:cNvSpPr>
            <a:spLocks noGrp="1"/>
          </p:cNvSpPr>
          <p:nvPr>
            <p:ph type="dt" sz="half" idx="10"/>
          </p:nvPr>
        </p:nvSpPr>
        <p:spPr/>
        <p:txBody>
          <a:bodyPr/>
          <a:lstStyle/>
          <a:p>
            <a:endParaRPr lang="nl-NL" dirty="0"/>
          </a:p>
        </p:txBody>
      </p:sp>
      <p:sp>
        <p:nvSpPr>
          <p:cNvPr id="3" name="Tijdelijke aanduiding voor voettekst 2">
            <a:extLst>
              <a:ext uri="{FF2B5EF4-FFF2-40B4-BE49-F238E27FC236}">
                <a16:creationId xmlns:a16="http://schemas.microsoft.com/office/drawing/2014/main" id="{02A843F7-BE4B-4F75-A3E9-A86069C87241}"/>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4" name="Tijdelijke aanduiding voor dianummer 3">
            <a:extLst>
              <a:ext uri="{FF2B5EF4-FFF2-40B4-BE49-F238E27FC236}">
                <a16:creationId xmlns:a16="http://schemas.microsoft.com/office/drawing/2014/main" id="{7C5923DD-A81D-4E67-842E-D37A75C95110}"/>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372451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7C204D-0D2C-43AA-84B8-5B41BFA85A49}"/>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inhoud 2">
            <a:extLst>
              <a:ext uri="{FF2B5EF4-FFF2-40B4-BE49-F238E27FC236}">
                <a16:creationId xmlns:a16="http://schemas.microsoft.com/office/drawing/2014/main" id="{D60F95E2-1CA2-4AB5-AD15-354893F984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49F5EA14-2A8B-4B99-AC42-56F36DB04C50}"/>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1589486-FB39-4B12-BE24-FC3F48B947E0}"/>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C457A051-AD09-4C47-AA3F-D71CE5DBC2CE}"/>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7" name="Tijdelijke aanduiding voor dianummer 6">
            <a:extLst>
              <a:ext uri="{FF2B5EF4-FFF2-40B4-BE49-F238E27FC236}">
                <a16:creationId xmlns:a16="http://schemas.microsoft.com/office/drawing/2014/main" id="{6EA9668A-0F5C-485E-AA28-8A2CD2A055BF}"/>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7909423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8CF987-9BA0-4C83-B16B-E62CBC525D42}"/>
              </a:ext>
            </a:extLst>
          </p:cNvPr>
          <p:cNvSpPr>
            <a:spLocks noGrp="1"/>
          </p:cNvSpPr>
          <p:nvPr>
            <p:ph type="title"/>
          </p:nvPr>
        </p:nvSpPr>
        <p:spPr>
          <a:xfrm>
            <a:off x="641446" y="987424"/>
            <a:ext cx="4130580" cy="1069975"/>
          </a:xfrm>
        </p:spPr>
        <p:txBody>
          <a:bodyPr anchor="b"/>
          <a:lstStyle>
            <a:lvl1pPr>
              <a:defRPr sz="3200"/>
            </a:lvl1pPr>
          </a:lstStyle>
          <a:p>
            <a:r>
              <a:rPr lang="nl-NL" dirty="0"/>
              <a:t>Klik om stijl te bewerken</a:t>
            </a:r>
          </a:p>
        </p:txBody>
      </p:sp>
      <p:sp>
        <p:nvSpPr>
          <p:cNvPr id="3" name="Tijdelijke aanduiding voor afbeelding 2">
            <a:extLst>
              <a:ext uri="{FF2B5EF4-FFF2-40B4-BE49-F238E27FC236}">
                <a16:creationId xmlns:a16="http://schemas.microsoft.com/office/drawing/2014/main" id="{83DA0012-BCC5-4267-816C-2A79AC44507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a:extLst>
              <a:ext uri="{FF2B5EF4-FFF2-40B4-BE49-F238E27FC236}">
                <a16:creationId xmlns:a16="http://schemas.microsoft.com/office/drawing/2014/main" id="{B4B78955-50C7-4247-9BB4-894C0EB418BB}"/>
              </a:ext>
            </a:extLst>
          </p:cNvPr>
          <p:cNvSpPr>
            <a:spLocks noGrp="1"/>
          </p:cNvSpPr>
          <p:nvPr>
            <p:ph type="body" sz="half" idx="2"/>
          </p:nvPr>
        </p:nvSpPr>
        <p:spPr>
          <a:xfrm>
            <a:off x="641446" y="2057400"/>
            <a:ext cx="4130580"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dirty="0"/>
              <a:t>Klikken om de tekststijl van het model te bewerken</a:t>
            </a:r>
          </a:p>
        </p:txBody>
      </p:sp>
      <p:sp>
        <p:nvSpPr>
          <p:cNvPr id="5" name="Tijdelijke aanduiding voor datum 4">
            <a:extLst>
              <a:ext uri="{FF2B5EF4-FFF2-40B4-BE49-F238E27FC236}">
                <a16:creationId xmlns:a16="http://schemas.microsoft.com/office/drawing/2014/main" id="{B4F6FD2C-3B7F-4087-B132-4834412B3CC0}"/>
              </a:ext>
            </a:extLst>
          </p:cNvPr>
          <p:cNvSpPr>
            <a:spLocks noGrp="1"/>
          </p:cNvSpPr>
          <p:nvPr>
            <p:ph type="dt" sz="half" idx="10"/>
          </p:nvPr>
        </p:nvSpPr>
        <p:spPr/>
        <p:txBody>
          <a:bodyPr/>
          <a:lstStyle/>
          <a:p>
            <a:endParaRPr lang="nl-NL" dirty="0"/>
          </a:p>
        </p:txBody>
      </p:sp>
      <p:sp>
        <p:nvSpPr>
          <p:cNvPr id="6" name="Tijdelijke aanduiding voor voettekst 5">
            <a:extLst>
              <a:ext uri="{FF2B5EF4-FFF2-40B4-BE49-F238E27FC236}">
                <a16:creationId xmlns:a16="http://schemas.microsoft.com/office/drawing/2014/main" id="{EB7D27EA-1F70-4998-915A-2D5A7B61EA7D}"/>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7" name="Tijdelijke aanduiding voor dianummer 6">
            <a:extLst>
              <a:ext uri="{FF2B5EF4-FFF2-40B4-BE49-F238E27FC236}">
                <a16:creationId xmlns:a16="http://schemas.microsoft.com/office/drawing/2014/main" id="{88DE4E89-BDAB-4696-9B35-D8E8095A0E26}"/>
              </a:ext>
            </a:extLst>
          </p:cNvPr>
          <p:cNvSpPr>
            <a:spLocks noGrp="1"/>
          </p:cNvSpPr>
          <p:nvPr>
            <p:ph type="sldNum" sz="quarter" idx="12"/>
          </p:nvPr>
        </p:nvSpPr>
        <p:spPr/>
        <p:txBody>
          <a:bodyPr/>
          <a:lstStyle/>
          <a:p>
            <a:fld id="{C7441D57-DC9D-4931-8D2E-C583585A4257}" type="slidenum">
              <a:rPr lang="nl-NL" smtClean="0"/>
              <a:t>‹nr.›</a:t>
            </a:fld>
            <a:endParaRPr lang="nl-NL" dirty="0"/>
          </a:p>
        </p:txBody>
      </p:sp>
    </p:spTree>
    <p:extLst>
      <p:ext uri="{BB962C8B-B14F-4D97-AF65-F5344CB8AC3E}">
        <p14:creationId xmlns:p14="http://schemas.microsoft.com/office/powerpoint/2010/main" val="1106614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Aangepaste inde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72776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8BDB4CD-B7D8-411A-BE63-113FF9622F0E}"/>
              </a:ext>
            </a:extLst>
          </p:cNvPr>
          <p:cNvSpPr>
            <a:spLocks noGrp="1"/>
          </p:cNvSpPr>
          <p:nvPr>
            <p:ph type="title"/>
          </p:nvPr>
        </p:nvSpPr>
        <p:spPr>
          <a:xfrm>
            <a:off x="641445" y="968991"/>
            <a:ext cx="10712355" cy="839337"/>
          </a:xfrm>
          <a:prstGeom prst="rect">
            <a:avLst/>
          </a:prstGeom>
        </p:spPr>
        <p:txBody>
          <a:bodyPr vert="horz" lIns="91440" tIns="45720" rIns="91440" bIns="45720" rtlCol="0" anchor="ctr">
            <a:normAutofit/>
          </a:bodyPr>
          <a:lstStyle/>
          <a:p>
            <a:r>
              <a:rPr lang="nl-NL" dirty="0"/>
              <a:t>Klik om stijl te bewerken</a:t>
            </a:r>
          </a:p>
        </p:txBody>
      </p:sp>
      <p:sp>
        <p:nvSpPr>
          <p:cNvPr id="3" name="Tijdelijke aanduiding voor tekst 2">
            <a:extLst>
              <a:ext uri="{FF2B5EF4-FFF2-40B4-BE49-F238E27FC236}">
                <a16:creationId xmlns:a16="http://schemas.microsoft.com/office/drawing/2014/main" id="{984CFF21-B674-4F6A-9F7A-B63163E3F5BA}"/>
              </a:ext>
            </a:extLst>
          </p:cNvPr>
          <p:cNvSpPr>
            <a:spLocks noGrp="1"/>
          </p:cNvSpPr>
          <p:nvPr>
            <p:ph type="body" idx="1"/>
          </p:nvPr>
        </p:nvSpPr>
        <p:spPr>
          <a:xfrm>
            <a:off x="641445" y="2081285"/>
            <a:ext cx="10712355" cy="3807724"/>
          </a:xfrm>
          <a:prstGeom prst="rect">
            <a:avLst/>
          </a:prstGeom>
        </p:spPr>
        <p:txBody>
          <a:bodyPr vert="horz" lIns="91440" tIns="45720" rIns="91440" bIns="45720" rtlCol="0">
            <a:normAutofit/>
          </a:bodyPr>
          <a:lstStyle/>
          <a:p>
            <a:pPr lvl="0"/>
            <a:r>
              <a:rPr lang="nl-NL" dirty="0"/>
              <a:t>Klikken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a:extLst>
              <a:ext uri="{FF2B5EF4-FFF2-40B4-BE49-F238E27FC236}">
                <a16:creationId xmlns:a16="http://schemas.microsoft.com/office/drawing/2014/main" id="{81C96B5E-F6DF-47DE-9C52-646C07BD4035}"/>
              </a:ext>
            </a:extLst>
          </p:cNvPr>
          <p:cNvSpPr>
            <a:spLocks noGrp="1"/>
          </p:cNvSpPr>
          <p:nvPr>
            <p:ph type="dt" sz="half" idx="2"/>
          </p:nvPr>
        </p:nvSpPr>
        <p:spPr>
          <a:xfrm>
            <a:off x="641445" y="6356350"/>
            <a:ext cx="210857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nl-NL" dirty="0"/>
          </a:p>
        </p:txBody>
      </p:sp>
      <p:sp>
        <p:nvSpPr>
          <p:cNvPr id="5" name="Tijdelijke aanduiding voor voettekst 4">
            <a:extLst>
              <a:ext uri="{FF2B5EF4-FFF2-40B4-BE49-F238E27FC236}">
                <a16:creationId xmlns:a16="http://schemas.microsoft.com/office/drawing/2014/main" id="{A118A691-BBF8-43CC-908C-DAA4FCF2970A}"/>
              </a:ext>
            </a:extLst>
          </p:cNvPr>
          <p:cNvSpPr>
            <a:spLocks noGrp="1"/>
          </p:cNvSpPr>
          <p:nvPr>
            <p:ph type="ftr" sz="quarter" idx="3"/>
          </p:nvPr>
        </p:nvSpPr>
        <p:spPr>
          <a:xfrm>
            <a:off x="2967250" y="6366491"/>
            <a:ext cx="5480713"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Instructie Rapportage Monitor BoekStart in de Kinderopvang 2024 - 2025  </a:t>
            </a:r>
            <a:endParaRPr lang="nl-NL" dirty="0"/>
          </a:p>
        </p:txBody>
      </p:sp>
      <p:sp>
        <p:nvSpPr>
          <p:cNvPr id="6" name="Tijdelijke aanduiding voor dianummer 5">
            <a:extLst>
              <a:ext uri="{FF2B5EF4-FFF2-40B4-BE49-F238E27FC236}">
                <a16:creationId xmlns:a16="http://schemas.microsoft.com/office/drawing/2014/main" id="{AE636B8B-C7E4-4849-96E4-9ABDCD3502EA}"/>
              </a:ext>
            </a:extLst>
          </p:cNvPr>
          <p:cNvSpPr>
            <a:spLocks noGrp="1"/>
          </p:cNvSpPr>
          <p:nvPr>
            <p:ph type="sldNum" sz="quarter" idx="4"/>
          </p:nvPr>
        </p:nvSpPr>
        <p:spPr>
          <a:xfrm>
            <a:off x="9744592" y="6356349"/>
            <a:ext cx="9189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C7441D57-DC9D-4931-8D2E-C583585A4257}" type="slidenum">
              <a:rPr lang="nl-NL" smtClean="0"/>
              <a:pPr/>
              <a:t>‹nr.›</a:t>
            </a:fld>
            <a:endParaRPr lang="nl-NL" dirty="0"/>
          </a:p>
        </p:txBody>
      </p:sp>
    </p:spTree>
    <p:extLst>
      <p:ext uri="{BB962C8B-B14F-4D97-AF65-F5344CB8AC3E}">
        <p14:creationId xmlns:p14="http://schemas.microsoft.com/office/powerpoint/2010/main" val="160801226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sldNum="0" hdr="0" dt="0"/>
  <p:txStyles>
    <p:titleStyle>
      <a:lvl1pPr algn="l" defTabSz="914400" rtl="0" eaLnBrk="1" latinLnBrk="0" hangingPunct="1">
        <a:lnSpc>
          <a:spcPct val="90000"/>
        </a:lnSpc>
        <a:spcBef>
          <a:spcPct val="0"/>
        </a:spcBef>
        <a:buNone/>
        <a:defRPr sz="4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E7203"/>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E7203"/>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E7203"/>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E7203"/>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00.png"/></Relationships>
</file>

<file path=ppt/slides/_rels/slide2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www.boekstartpro.nl/toolkit/monitor.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hyperlink" Target="https://www.youtube.com/watch?v=WFl8ePh6klI"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mdbos.n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www.youtube.com/watch?v=_Rizvd4xVGQ"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mailto:monitor@debibliotheekopschool.nl" TargetMode="External"/><Relationship Id="rId2" Type="http://schemas.openxmlformats.org/officeDocument/2006/relationships/hyperlink" Target="mailto:helpdesk@mboekstart.nl"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mdbos.n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7C209C-2545-40C7-A8C0-6960125F75C6}"/>
              </a:ext>
            </a:extLst>
          </p:cNvPr>
          <p:cNvSpPr>
            <a:spLocks noGrp="1"/>
          </p:cNvSpPr>
          <p:nvPr>
            <p:ph type="ctrTitle"/>
          </p:nvPr>
        </p:nvSpPr>
        <p:spPr>
          <a:xfrm>
            <a:off x="829579" y="591672"/>
            <a:ext cx="5011823" cy="1442168"/>
          </a:xfrm>
        </p:spPr>
        <p:txBody>
          <a:bodyPr>
            <a:normAutofit fontScale="90000"/>
          </a:bodyPr>
          <a:lstStyle/>
          <a:p>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br>
              <a:rPr lang="nl-NL" sz="2400" dirty="0"/>
            </a:br>
            <a:r>
              <a:rPr lang="nl-NL" sz="2000" dirty="0"/>
              <a:t>Instructie rapportage</a:t>
            </a:r>
            <a:br>
              <a:rPr lang="nl-NL" sz="2000" dirty="0"/>
            </a:br>
            <a:r>
              <a:rPr lang="nl-NL" sz="2000" dirty="0"/>
              <a:t>Monitor </a:t>
            </a:r>
            <a:r>
              <a:rPr lang="nl-NL" sz="2000" dirty="0" err="1"/>
              <a:t>BoekStart</a:t>
            </a:r>
            <a:r>
              <a:rPr lang="nl-NL" sz="2000" dirty="0"/>
              <a:t> in de Kinderopvang</a:t>
            </a:r>
            <a:br>
              <a:rPr lang="nl-NL" sz="2000" dirty="0"/>
            </a:br>
            <a:r>
              <a:rPr lang="nl-NL" sz="2000" dirty="0"/>
              <a:t>Versie Monitorcoördinator / Voorleesconsulent</a:t>
            </a:r>
            <a:br>
              <a:rPr lang="nl-NL" sz="2000" dirty="0"/>
            </a:br>
            <a:r>
              <a:rPr lang="nl-NL" sz="2000" dirty="0"/>
              <a:t>februari 2025</a:t>
            </a:r>
            <a:br>
              <a:rPr lang="nl-NL" sz="2700" dirty="0"/>
            </a:br>
            <a:endParaRPr lang="nl-NL" sz="2000" dirty="0">
              <a:solidFill>
                <a:schemeClr val="tx1"/>
              </a:solidFill>
            </a:endParaRPr>
          </a:p>
        </p:txBody>
      </p:sp>
    </p:spTree>
    <p:extLst>
      <p:ext uri="{BB962C8B-B14F-4D97-AF65-F5344CB8AC3E}">
        <p14:creationId xmlns:p14="http://schemas.microsoft.com/office/powerpoint/2010/main" val="2993288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31ADF1-D1FC-4F89-A098-BA71854701BF}"/>
              </a:ext>
            </a:extLst>
          </p:cNvPr>
          <p:cNvSpPr>
            <a:spLocks noGrp="1"/>
          </p:cNvSpPr>
          <p:nvPr>
            <p:ph type="title"/>
          </p:nvPr>
        </p:nvSpPr>
        <p:spPr/>
        <p:txBody>
          <a:bodyPr>
            <a:normAutofit/>
          </a:bodyPr>
          <a:lstStyle/>
          <a:p>
            <a:r>
              <a:rPr lang="nl-NL" sz="3200" dirty="0"/>
              <a:t>Rapportage voorleescoördinator, pedagogisch medewerker</a:t>
            </a:r>
          </a:p>
        </p:txBody>
      </p:sp>
      <p:pic>
        <p:nvPicPr>
          <p:cNvPr id="7" name="Tijdelijke aanduiding voor inhoud 6">
            <a:extLst>
              <a:ext uri="{FF2B5EF4-FFF2-40B4-BE49-F238E27FC236}">
                <a16:creationId xmlns:a16="http://schemas.microsoft.com/office/drawing/2014/main" id="{2183A8E1-E74D-4E92-8B56-D34DF258903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6" y="1808328"/>
            <a:ext cx="6886406" cy="2270957"/>
          </a:xfrm>
        </p:spPr>
      </p:pic>
      <p:sp>
        <p:nvSpPr>
          <p:cNvPr id="10" name="Tekstvak 9">
            <a:extLst>
              <a:ext uri="{FF2B5EF4-FFF2-40B4-BE49-F238E27FC236}">
                <a16:creationId xmlns:a16="http://schemas.microsoft.com/office/drawing/2014/main" id="{F9059BC6-117E-4B7B-9ACD-7DD60942DE86}"/>
              </a:ext>
            </a:extLst>
          </p:cNvPr>
          <p:cNvSpPr txBox="1"/>
          <p:nvPr/>
        </p:nvSpPr>
        <p:spPr>
          <a:xfrm>
            <a:off x="641445" y="4073127"/>
            <a:ext cx="9121697" cy="2062103"/>
          </a:xfrm>
          <a:prstGeom prst="rect">
            <a:avLst/>
          </a:prstGeom>
          <a:noFill/>
        </p:spPr>
        <p:txBody>
          <a:bodyPr wrap="square">
            <a:spAutoFit/>
          </a:bodyPr>
          <a:lstStyle/>
          <a:p>
            <a:r>
              <a:rPr lang="nl-NL" sz="1600" dirty="0"/>
              <a:t>Als bibliotheekmedewerker zie je hier de gegevens van je eigen bibliotheekorganisatie.</a:t>
            </a:r>
          </a:p>
          <a:p>
            <a:r>
              <a:rPr lang="nl-NL" sz="1600" dirty="0"/>
              <a:t>Verfijn je zoekopdracht met bovenstaande filters. Hoe meer je invult, hoe specifieker de resultaten. </a:t>
            </a:r>
          </a:p>
          <a:p>
            <a:endParaRPr lang="nl-NL" sz="1600" dirty="0"/>
          </a:p>
          <a:p>
            <a:r>
              <a:rPr lang="nl-NL" sz="1600" dirty="0"/>
              <a:t>Als je bijv. een gemeente selecteert, zie je vervolgens alle locaties die onder die gemeente vallen.</a:t>
            </a:r>
          </a:p>
          <a:p>
            <a:endParaRPr lang="nl-NL" sz="1600" dirty="0"/>
          </a:p>
          <a:p>
            <a:r>
              <a:rPr lang="nl-NL" sz="1600" dirty="0"/>
              <a:t>Je kunt ook in het zoekveld de eerste paar letters van de gewenste uitkomst typen, voor een snel resultaat.</a:t>
            </a:r>
          </a:p>
          <a:p>
            <a:endParaRPr lang="nl-NL" sz="1600" dirty="0"/>
          </a:p>
          <a:p>
            <a:r>
              <a:rPr lang="nl-NL" sz="1600" dirty="0"/>
              <a:t>Als je geen filter selecteert, krijg je de resultaten van de bibliotheek te zien.</a:t>
            </a:r>
          </a:p>
        </p:txBody>
      </p:sp>
      <p:sp>
        <p:nvSpPr>
          <p:cNvPr id="3" name="Tijdelijke aanduiding voor voettekst 2">
            <a:extLst>
              <a:ext uri="{FF2B5EF4-FFF2-40B4-BE49-F238E27FC236}">
                <a16:creationId xmlns:a16="http://schemas.microsoft.com/office/drawing/2014/main" id="{3F447210-5934-4297-AA1C-4C9D5FB6015E}"/>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19294833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Afbeelding 7" descr="Afbeelding met tekst, schermopname, Lettertype&#10;&#10;Automatisch gegenereerde beschrijving">
            <a:extLst>
              <a:ext uri="{FF2B5EF4-FFF2-40B4-BE49-F238E27FC236}">
                <a16:creationId xmlns:a16="http://schemas.microsoft.com/office/drawing/2014/main" id="{DC3E990D-959A-69D6-0A75-68FBFBEB01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4810" y="1763488"/>
            <a:ext cx="2433468" cy="4333574"/>
          </a:xfrm>
          <a:prstGeom prst="rect">
            <a:avLst/>
          </a:prstGeom>
        </p:spPr>
      </p:pic>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9" name="Tekstvak 8">
            <a:extLst>
              <a:ext uri="{FF2B5EF4-FFF2-40B4-BE49-F238E27FC236}">
                <a16:creationId xmlns:a16="http://schemas.microsoft.com/office/drawing/2014/main" id="{4D8FFCC7-5DC1-57CA-64EC-E3C41BDCD1EA}"/>
              </a:ext>
            </a:extLst>
          </p:cNvPr>
          <p:cNvSpPr txBox="1"/>
          <p:nvPr/>
        </p:nvSpPr>
        <p:spPr>
          <a:xfrm>
            <a:off x="4520535" y="1904881"/>
            <a:ext cx="6773549" cy="2308324"/>
          </a:xfrm>
          <a:prstGeom prst="rect">
            <a:avLst/>
          </a:prstGeom>
          <a:noFill/>
        </p:spPr>
        <p:txBody>
          <a:bodyPr wrap="square" rtlCol="0">
            <a:spAutoFit/>
          </a:bodyPr>
          <a:lstStyle/>
          <a:p>
            <a:r>
              <a:rPr lang="nl-NL" dirty="0"/>
              <a:t>Met de oranje buttons kun je filters (1) en selecties (2) opslaan.</a:t>
            </a:r>
            <a:br>
              <a:rPr lang="nl-NL" dirty="0"/>
            </a:br>
            <a:r>
              <a:rPr lang="nl-NL" dirty="0"/>
              <a:t>Deze blijven dan bewaard voor later. Handig als je vaak dezelfde selectie van bijv. locaties of vragen gebruikt.</a:t>
            </a:r>
          </a:p>
          <a:p>
            <a:endParaRPr lang="nl-NL" dirty="0"/>
          </a:p>
          <a:p>
            <a:r>
              <a:rPr lang="nl-NL" dirty="0"/>
              <a:t>Werkwijze: Kies eerst de gewenste filters of selecties, klik daarna op de button, geef vervolgens  jouw opgeslagen filters of selecties een naam.</a:t>
            </a:r>
          </a:p>
          <a:p>
            <a:endParaRPr lang="nl-NL" dirty="0"/>
          </a:p>
        </p:txBody>
      </p:sp>
      <p:sp>
        <p:nvSpPr>
          <p:cNvPr id="11" name="Pijl rechts 10">
            <a:extLst>
              <a:ext uri="{FF2B5EF4-FFF2-40B4-BE49-F238E27FC236}">
                <a16:creationId xmlns:a16="http://schemas.microsoft.com/office/drawing/2014/main" id="{74FDFE6A-08C6-DEE4-0319-519B9DCCFADB}"/>
              </a:ext>
            </a:extLst>
          </p:cNvPr>
          <p:cNvSpPr/>
          <p:nvPr/>
        </p:nvSpPr>
        <p:spPr>
          <a:xfrm>
            <a:off x="3180120" y="451491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Pijl rechts 12">
            <a:extLst>
              <a:ext uri="{FF2B5EF4-FFF2-40B4-BE49-F238E27FC236}">
                <a16:creationId xmlns:a16="http://schemas.microsoft.com/office/drawing/2014/main" id="{F6A90E76-E100-5C36-6E68-347E713B15D0}"/>
              </a:ext>
            </a:extLst>
          </p:cNvPr>
          <p:cNvSpPr/>
          <p:nvPr/>
        </p:nvSpPr>
        <p:spPr>
          <a:xfrm>
            <a:off x="3180120" y="194269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Tekstvak 17">
            <a:extLst>
              <a:ext uri="{FF2B5EF4-FFF2-40B4-BE49-F238E27FC236}">
                <a16:creationId xmlns:a16="http://schemas.microsoft.com/office/drawing/2014/main" id="{DB4D4C6C-2854-0FFE-D726-772ABF9FA62B}"/>
              </a:ext>
            </a:extLst>
          </p:cNvPr>
          <p:cNvSpPr txBox="1"/>
          <p:nvPr/>
        </p:nvSpPr>
        <p:spPr>
          <a:xfrm>
            <a:off x="3891359" y="1904881"/>
            <a:ext cx="392952" cy="369332"/>
          </a:xfrm>
          <a:prstGeom prst="rect">
            <a:avLst/>
          </a:prstGeom>
          <a:noFill/>
        </p:spPr>
        <p:txBody>
          <a:bodyPr wrap="square" rtlCol="0">
            <a:spAutoFit/>
          </a:bodyPr>
          <a:lstStyle/>
          <a:p>
            <a:r>
              <a:rPr lang="nl-NL" dirty="0"/>
              <a:t>1</a:t>
            </a:r>
          </a:p>
        </p:txBody>
      </p:sp>
      <p:sp>
        <p:nvSpPr>
          <p:cNvPr id="19" name="Tekstvak 18">
            <a:extLst>
              <a:ext uri="{FF2B5EF4-FFF2-40B4-BE49-F238E27FC236}">
                <a16:creationId xmlns:a16="http://schemas.microsoft.com/office/drawing/2014/main" id="{9A2B37DF-2791-E6FC-AB7C-22856B668594}"/>
              </a:ext>
            </a:extLst>
          </p:cNvPr>
          <p:cNvSpPr txBox="1"/>
          <p:nvPr/>
        </p:nvSpPr>
        <p:spPr>
          <a:xfrm>
            <a:off x="3891740" y="4471896"/>
            <a:ext cx="392952" cy="369332"/>
          </a:xfrm>
          <a:prstGeom prst="rect">
            <a:avLst/>
          </a:prstGeom>
          <a:noFill/>
        </p:spPr>
        <p:txBody>
          <a:bodyPr wrap="square" rtlCol="0">
            <a:spAutoFit/>
          </a:bodyPr>
          <a:lstStyle/>
          <a:p>
            <a:r>
              <a:rPr lang="nl-NL" dirty="0"/>
              <a:t>2</a:t>
            </a:r>
          </a:p>
        </p:txBody>
      </p:sp>
    </p:spTree>
    <p:extLst>
      <p:ext uri="{BB962C8B-B14F-4D97-AF65-F5344CB8AC3E}">
        <p14:creationId xmlns:p14="http://schemas.microsoft.com/office/powerpoint/2010/main" val="23456662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4ABBB6-2B29-4A72-B694-394C5BFB0B7A}"/>
              </a:ext>
            </a:extLst>
          </p:cNvPr>
          <p:cNvSpPr>
            <a:spLocks noGrp="1"/>
          </p:cNvSpPr>
          <p:nvPr>
            <p:ph type="title"/>
          </p:nvPr>
        </p:nvSpPr>
        <p:spPr/>
        <p:txBody>
          <a:bodyPr>
            <a:normAutofit/>
          </a:bodyPr>
          <a:lstStyle/>
          <a:p>
            <a:r>
              <a:rPr lang="nl-NL" sz="2800" dirty="0"/>
              <a:t>Rapportage voorleescoördinator, pedagogisch medewerker</a:t>
            </a:r>
          </a:p>
        </p:txBody>
      </p:sp>
      <p:pic>
        <p:nvPicPr>
          <p:cNvPr id="6" name="Tijdelijke aanduiding voor inhoud 5">
            <a:extLst>
              <a:ext uri="{FF2B5EF4-FFF2-40B4-BE49-F238E27FC236}">
                <a16:creationId xmlns:a16="http://schemas.microsoft.com/office/drawing/2014/main" id="{56DDC23E-9C79-4B28-845D-42B24C235D75}"/>
              </a:ext>
            </a:extLst>
          </p:cNvPr>
          <p:cNvPicPr>
            <a:picLocks noGrp="1" noChangeAspect="1"/>
          </p:cNvPicPr>
          <p:nvPr>
            <p:ph idx="1"/>
          </p:nvPr>
        </p:nvPicPr>
        <p:blipFill>
          <a:blip r:embed="rId2"/>
          <a:stretch>
            <a:fillRect/>
          </a:stretch>
        </p:blipFill>
        <p:spPr>
          <a:xfrm>
            <a:off x="759478" y="1900395"/>
            <a:ext cx="3878840" cy="2097447"/>
          </a:xfrm>
        </p:spPr>
      </p:pic>
      <p:sp>
        <p:nvSpPr>
          <p:cNvPr id="4" name="Tijdelijke aanduiding voor voettekst 3">
            <a:extLst>
              <a:ext uri="{FF2B5EF4-FFF2-40B4-BE49-F238E27FC236}">
                <a16:creationId xmlns:a16="http://schemas.microsoft.com/office/drawing/2014/main" id="{53969003-91B1-469C-BDF9-60E843761429}"/>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7" name="Tekstvak 6">
            <a:extLst>
              <a:ext uri="{FF2B5EF4-FFF2-40B4-BE49-F238E27FC236}">
                <a16:creationId xmlns:a16="http://schemas.microsoft.com/office/drawing/2014/main" id="{857E090E-7F59-4492-A829-491B74064317}"/>
              </a:ext>
            </a:extLst>
          </p:cNvPr>
          <p:cNvSpPr txBox="1"/>
          <p:nvPr/>
        </p:nvSpPr>
        <p:spPr>
          <a:xfrm>
            <a:off x="5688419" y="2126512"/>
            <a:ext cx="3997841" cy="1200329"/>
          </a:xfrm>
          <a:prstGeom prst="rect">
            <a:avLst/>
          </a:prstGeom>
          <a:noFill/>
        </p:spPr>
        <p:txBody>
          <a:bodyPr wrap="square" rtlCol="0">
            <a:spAutoFit/>
          </a:bodyPr>
          <a:lstStyle/>
          <a:p>
            <a:r>
              <a:rPr lang="nl-NL" sz="1800" b="0" i="0" u="none" strike="noStrike" baseline="0" dirty="0">
                <a:latin typeface="Calibri" panose="020F0502020204030204" pitchFamily="34" charset="0"/>
              </a:rPr>
              <a:t>De door jou geselecteerde filters verschijnen links in beeld.</a:t>
            </a:r>
          </a:p>
          <a:p>
            <a:endParaRPr lang="nl-NL" sz="1800" b="0" i="0" u="none" strike="noStrike" baseline="0" dirty="0">
              <a:latin typeface="Calibri" panose="020F0502020204030204" pitchFamily="34" charset="0"/>
            </a:endParaRPr>
          </a:p>
          <a:p>
            <a:r>
              <a:rPr lang="nl-NL" sz="1800" b="0" i="0" u="none" strike="noStrike" baseline="0" dirty="0">
                <a:latin typeface="Calibri" panose="020F0502020204030204" pitchFamily="34" charset="0"/>
              </a:rPr>
              <a:t>Met het kruisje verwijder je filters</a:t>
            </a:r>
            <a:endParaRPr lang="nl-NL" dirty="0"/>
          </a:p>
        </p:txBody>
      </p:sp>
    </p:spTree>
    <p:extLst>
      <p:ext uri="{BB962C8B-B14F-4D97-AF65-F5344CB8AC3E}">
        <p14:creationId xmlns:p14="http://schemas.microsoft.com/office/powerpoint/2010/main" val="3280402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5E5478-9F8D-499C-AB5D-A77AF9B461FD}"/>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5FAA253F-AEC0-4FB9-8E4B-28934E64AC3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08453" y="2150983"/>
            <a:ext cx="4999153" cy="1371719"/>
          </a:xfrm>
        </p:spPr>
      </p:pic>
      <p:sp>
        <p:nvSpPr>
          <p:cNvPr id="8" name="Pijl rechts 2">
            <a:extLst>
              <a:ext uri="{FF2B5EF4-FFF2-40B4-BE49-F238E27FC236}">
                <a16:creationId xmlns:a16="http://schemas.microsoft.com/office/drawing/2014/main" id="{06C85B48-7A55-4786-AFA0-AFC51B0F6D64}"/>
              </a:ext>
            </a:extLst>
          </p:cNvPr>
          <p:cNvSpPr/>
          <p:nvPr/>
        </p:nvSpPr>
        <p:spPr>
          <a:xfrm>
            <a:off x="5261352" y="252980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rechts 2">
            <a:extLst>
              <a:ext uri="{FF2B5EF4-FFF2-40B4-BE49-F238E27FC236}">
                <a16:creationId xmlns:a16="http://schemas.microsoft.com/office/drawing/2014/main" id="{FDBBDEF6-E301-48B8-8852-01A8CD35FAA8}"/>
              </a:ext>
            </a:extLst>
          </p:cNvPr>
          <p:cNvSpPr/>
          <p:nvPr/>
        </p:nvSpPr>
        <p:spPr>
          <a:xfrm>
            <a:off x="3429935" y="310031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4EF3ECED-73C2-4915-8FF4-04F909E1AF1C}"/>
              </a:ext>
            </a:extLst>
          </p:cNvPr>
          <p:cNvSpPr txBox="1"/>
          <p:nvPr/>
        </p:nvSpPr>
        <p:spPr>
          <a:xfrm>
            <a:off x="708453" y="3901519"/>
            <a:ext cx="10204803" cy="1569660"/>
          </a:xfrm>
          <a:prstGeom prst="rect">
            <a:avLst/>
          </a:prstGeom>
          <a:noFill/>
        </p:spPr>
        <p:txBody>
          <a:bodyPr wrap="square">
            <a:spAutoFit/>
          </a:bodyPr>
          <a:lstStyle/>
          <a:p>
            <a:r>
              <a:rPr lang="nl-NL" sz="1600" dirty="0"/>
              <a:t>Bij ‘Zoek op vraag’ kun je de gewenste vragen selecteren.</a:t>
            </a:r>
          </a:p>
          <a:p>
            <a:endParaRPr lang="nl-NL" sz="1600" dirty="0"/>
          </a:p>
          <a:p>
            <a:r>
              <a:rPr lang="nl-NL" sz="1600" dirty="0"/>
              <a:t>Wil je een rapportage van alle vragen? Kies dan  ‘selecteer alle vragen’.</a:t>
            </a:r>
          </a:p>
          <a:p>
            <a:endParaRPr lang="nl-NL" sz="1600" dirty="0"/>
          </a:p>
          <a:p>
            <a:r>
              <a:rPr lang="nl-NL" sz="1600" dirty="0"/>
              <a:t>Wil je een vergelijking op alle vragen toepassen, selecteer dan eerst de gewenste vergelijking en klik daarna op ‘selecteer alle vragen’. </a:t>
            </a:r>
          </a:p>
        </p:txBody>
      </p:sp>
      <p:sp>
        <p:nvSpPr>
          <p:cNvPr id="3" name="Tijdelijke aanduiding voor voettekst 2">
            <a:extLst>
              <a:ext uri="{FF2B5EF4-FFF2-40B4-BE49-F238E27FC236}">
                <a16:creationId xmlns:a16="http://schemas.microsoft.com/office/drawing/2014/main" id="{3D0E04E0-4B46-4633-8E83-D2BC0B1DF3D3}"/>
              </a:ext>
            </a:extLst>
          </p:cNvPr>
          <p:cNvSpPr>
            <a:spLocks noGrp="1"/>
          </p:cNvSpPr>
          <p:nvPr>
            <p:ph type="ftr" sz="quarter" idx="11"/>
          </p:nvPr>
        </p:nvSpPr>
        <p:spPr/>
        <p:txBody>
          <a:bodyPr/>
          <a:lstStyle/>
          <a:p>
            <a:r>
              <a:rPr lang="nl-NL" dirty="0"/>
              <a:t>Instructie Rapportage Monitor </a:t>
            </a:r>
            <a:r>
              <a:rPr lang="nl-NL" dirty="0" err="1"/>
              <a:t>BoekStart</a:t>
            </a:r>
            <a:r>
              <a:rPr lang="nl-NL" dirty="0"/>
              <a:t> in de Kinderopvang 2024 - 2025  </a:t>
            </a:r>
          </a:p>
        </p:txBody>
      </p:sp>
    </p:spTree>
    <p:extLst>
      <p:ext uri="{BB962C8B-B14F-4D97-AF65-F5344CB8AC3E}">
        <p14:creationId xmlns:p14="http://schemas.microsoft.com/office/powerpoint/2010/main" val="5794871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10" name="Tekstvak 9">
            <a:extLst>
              <a:ext uri="{FF2B5EF4-FFF2-40B4-BE49-F238E27FC236}">
                <a16:creationId xmlns:a16="http://schemas.microsoft.com/office/drawing/2014/main" id="{E0CB8136-4BFC-ABA2-DFFC-721C5477A7B8}"/>
              </a:ext>
            </a:extLst>
          </p:cNvPr>
          <p:cNvSpPr txBox="1"/>
          <p:nvPr/>
        </p:nvSpPr>
        <p:spPr>
          <a:xfrm>
            <a:off x="3883231" y="2786113"/>
            <a:ext cx="7635834" cy="646331"/>
          </a:xfrm>
          <a:prstGeom prst="rect">
            <a:avLst/>
          </a:prstGeom>
          <a:noFill/>
        </p:spPr>
        <p:txBody>
          <a:bodyPr wrap="square" rtlCol="0">
            <a:spAutoFit/>
          </a:bodyPr>
          <a:lstStyle/>
          <a:p>
            <a:br>
              <a:rPr lang="nl-NL" dirty="0"/>
            </a:br>
            <a:endParaRPr lang="nl-NL" dirty="0"/>
          </a:p>
        </p:txBody>
      </p:sp>
      <p:sp>
        <p:nvSpPr>
          <p:cNvPr id="13" name="Tekstvak 12">
            <a:extLst>
              <a:ext uri="{FF2B5EF4-FFF2-40B4-BE49-F238E27FC236}">
                <a16:creationId xmlns:a16="http://schemas.microsoft.com/office/drawing/2014/main" id="{D6B7A644-986D-EF1A-618A-95DD84532496}"/>
              </a:ext>
            </a:extLst>
          </p:cNvPr>
          <p:cNvSpPr txBox="1"/>
          <p:nvPr/>
        </p:nvSpPr>
        <p:spPr>
          <a:xfrm>
            <a:off x="693205" y="4150663"/>
            <a:ext cx="10075060" cy="1477328"/>
          </a:xfrm>
          <a:prstGeom prst="rect">
            <a:avLst/>
          </a:prstGeom>
          <a:noFill/>
        </p:spPr>
        <p:txBody>
          <a:bodyPr wrap="square">
            <a:spAutoFit/>
          </a:bodyPr>
          <a:lstStyle/>
          <a:p>
            <a:r>
              <a:rPr lang="nl-NL" dirty="0"/>
              <a:t>Bij ‘Vergelijking’ kun je aangeven of je getoonde resultaten wil vergelijken met bijv. </a:t>
            </a:r>
            <a:r>
              <a:rPr lang="nl-NL" i="1" dirty="0"/>
              <a:t>landelijk </a:t>
            </a:r>
            <a:r>
              <a:rPr lang="nl-NL" dirty="0"/>
              <a:t>of </a:t>
            </a:r>
            <a:r>
              <a:rPr lang="nl-NL" i="1" dirty="0"/>
              <a:t>jaren</a:t>
            </a:r>
            <a:r>
              <a:rPr lang="nl-NL" dirty="0"/>
              <a:t>. </a:t>
            </a:r>
          </a:p>
          <a:p>
            <a:r>
              <a:rPr lang="nl-NL" dirty="0"/>
              <a:t>Je kan maximaal twee vergelijkingen opgeven. </a:t>
            </a:r>
          </a:p>
          <a:p>
            <a:endParaRPr lang="nl-NL" dirty="0"/>
          </a:p>
          <a:p>
            <a:r>
              <a:rPr lang="nl-NL" dirty="0"/>
              <a:t>Wanneer je kiest voor </a:t>
            </a:r>
            <a:r>
              <a:rPr lang="nl-NL" i="1" dirty="0"/>
              <a:t>jaren</a:t>
            </a:r>
            <a:r>
              <a:rPr lang="nl-NL" dirty="0"/>
              <a:t>, kun je maximaal drie jaar terugkijken. Wanneer vragen tussentijds veranderd of toegevoegd zijn aan de vragenlijst, kan het zijn dat je maar één of twee jaren kan terugkijken.</a:t>
            </a:r>
          </a:p>
        </p:txBody>
      </p:sp>
      <p:pic>
        <p:nvPicPr>
          <p:cNvPr id="3" name="Afbeelding 2" descr="Afbeelding met tekst, schermopname, Lettertype, wit&#10;&#10;Automatisch gegenereerde beschrijving">
            <a:extLst>
              <a:ext uri="{FF2B5EF4-FFF2-40B4-BE49-F238E27FC236}">
                <a16:creationId xmlns:a16="http://schemas.microsoft.com/office/drawing/2014/main" id="{23F17F1F-90C3-7F13-A59F-28FD0C2002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9018" y="1779282"/>
            <a:ext cx="9777175" cy="20136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Pijl rechts 6">
            <a:extLst>
              <a:ext uri="{FF2B5EF4-FFF2-40B4-BE49-F238E27FC236}">
                <a16:creationId xmlns:a16="http://schemas.microsoft.com/office/drawing/2014/main" id="{ABB15773-0A1C-EA88-FDA2-3F8F7A81DD2D}"/>
              </a:ext>
            </a:extLst>
          </p:cNvPr>
          <p:cNvSpPr/>
          <p:nvPr/>
        </p:nvSpPr>
        <p:spPr>
          <a:xfrm>
            <a:off x="2128076" y="3222067"/>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40315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pic>
        <p:nvPicPr>
          <p:cNvPr id="11" name="Afbeelding 10" descr="Afbeelding met tekst&#10;&#10;Automatisch gegenereerde beschrijving">
            <a:extLst>
              <a:ext uri="{FF2B5EF4-FFF2-40B4-BE49-F238E27FC236}">
                <a16:creationId xmlns:a16="http://schemas.microsoft.com/office/drawing/2014/main" id="{4D4EF89B-C2CB-0C61-2E2D-A32AC8E70E8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5357" b="46184"/>
          <a:stretch/>
        </p:blipFill>
        <p:spPr>
          <a:xfrm>
            <a:off x="1206333" y="2208810"/>
            <a:ext cx="7021862" cy="127066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Pijl rechts 16">
            <a:extLst>
              <a:ext uri="{FF2B5EF4-FFF2-40B4-BE49-F238E27FC236}">
                <a16:creationId xmlns:a16="http://schemas.microsoft.com/office/drawing/2014/main" id="{CBBDA4CD-BD65-B5DE-9A75-FB517E520086}"/>
              </a:ext>
            </a:extLst>
          </p:cNvPr>
          <p:cNvSpPr/>
          <p:nvPr/>
        </p:nvSpPr>
        <p:spPr>
          <a:xfrm>
            <a:off x="8079826" y="2360380"/>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8" name="Pijl rechts 17">
            <a:extLst>
              <a:ext uri="{FF2B5EF4-FFF2-40B4-BE49-F238E27FC236}">
                <a16:creationId xmlns:a16="http://schemas.microsoft.com/office/drawing/2014/main" id="{876D4A75-D4E7-DFEB-13D4-754165F2258E}"/>
              </a:ext>
            </a:extLst>
          </p:cNvPr>
          <p:cNvSpPr/>
          <p:nvPr/>
        </p:nvSpPr>
        <p:spPr>
          <a:xfrm>
            <a:off x="7694282" y="297938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kstvak 2">
            <a:extLst>
              <a:ext uri="{FF2B5EF4-FFF2-40B4-BE49-F238E27FC236}">
                <a16:creationId xmlns:a16="http://schemas.microsoft.com/office/drawing/2014/main" id="{D71BE505-E0AE-37C0-843F-84418A7E1F6F}"/>
              </a:ext>
            </a:extLst>
          </p:cNvPr>
          <p:cNvSpPr txBox="1"/>
          <p:nvPr/>
        </p:nvSpPr>
        <p:spPr>
          <a:xfrm>
            <a:off x="762508" y="3724499"/>
            <a:ext cx="10179299" cy="2585323"/>
          </a:xfrm>
          <a:prstGeom prst="rect">
            <a:avLst/>
          </a:prstGeom>
          <a:noFill/>
        </p:spPr>
        <p:txBody>
          <a:bodyPr wrap="square" rtlCol="0">
            <a:spAutoFit/>
          </a:bodyPr>
          <a:lstStyle/>
          <a:p>
            <a:r>
              <a:rPr lang="nl-NL" dirty="0"/>
              <a:t>Bij ‘Vergelijking’ kun je per vraag de toegepaste vergelijking aanpassen. Dit kan per vraag een andere vergelijking zijn. Per vraag kun je max. twee vergelijkingen selecteren. </a:t>
            </a:r>
          </a:p>
          <a:p>
            <a:endParaRPr lang="nl-NL" dirty="0"/>
          </a:p>
          <a:p>
            <a:r>
              <a:rPr lang="nl-NL" dirty="0"/>
              <a:t>Pas je een vergelijking aan? Klik dan opnieuw op ‘Toon rapport’ om de resultaten te zien.</a:t>
            </a:r>
          </a:p>
          <a:p>
            <a:endParaRPr lang="nl-NL" dirty="0"/>
          </a:p>
          <a:p>
            <a:r>
              <a:rPr lang="nl-NL" dirty="0"/>
              <a:t>Met het </a:t>
            </a:r>
            <a:r>
              <a:rPr lang="nl-NL" i="1" dirty="0"/>
              <a:t>prullenbakje</a:t>
            </a:r>
            <a:r>
              <a:rPr lang="nl-NL" dirty="0"/>
              <a:t> verwijder je vragen. Met het </a:t>
            </a:r>
            <a:r>
              <a:rPr lang="nl-NL" i="1" dirty="0"/>
              <a:t>plusje</a:t>
            </a:r>
            <a:r>
              <a:rPr lang="nl-NL" dirty="0"/>
              <a:t> dupliceer je een vraag, voor als je dezelfde vraag met meerdere vergelijkingen wilt weergeven.</a:t>
            </a:r>
          </a:p>
          <a:p>
            <a:endParaRPr lang="nl-NL" dirty="0"/>
          </a:p>
          <a:p>
            <a:r>
              <a:rPr lang="nl-NL" dirty="0"/>
              <a:t>Als je geen vergelijking kiest, krijg je de resultaten van de meest recente meting te zien.</a:t>
            </a:r>
          </a:p>
        </p:txBody>
      </p:sp>
    </p:spTree>
    <p:extLst>
      <p:ext uri="{BB962C8B-B14F-4D97-AF65-F5344CB8AC3E}">
        <p14:creationId xmlns:p14="http://schemas.microsoft.com/office/powerpoint/2010/main" val="1645561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pic>
        <p:nvPicPr>
          <p:cNvPr id="7" name="Afbeelding 6" descr="Afbeelding met tekst&#10;&#10;Automatisch gegenereerde beschrijving">
            <a:extLst>
              <a:ext uri="{FF2B5EF4-FFF2-40B4-BE49-F238E27FC236}">
                <a16:creationId xmlns:a16="http://schemas.microsoft.com/office/drawing/2014/main" id="{CA59ADDA-ED2B-2658-C664-3D4D69AA0E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3773" y="1909833"/>
            <a:ext cx="7772400" cy="20111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Pijl rechts 7">
            <a:extLst>
              <a:ext uri="{FF2B5EF4-FFF2-40B4-BE49-F238E27FC236}">
                <a16:creationId xmlns:a16="http://schemas.microsoft.com/office/drawing/2014/main" id="{DD1E0604-180B-012C-F97D-3C0CAD4AAF44}"/>
              </a:ext>
            </a:extLst>
          </p:cNvPr>
          <p:cNvSpPr/>
          <p:nvPr/>
        </p:nvSpPr>
        <p:spPr>
          <a:xfrm>
            <a:off x="2599115" y="199328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rechts 8">
            <a:extLst>
              <a:ext uri="{FF2B5EF4-FFF2-40B4-BE49-F238E27FC236}">
                <a16:creationId xmlns:a16="http://schemas.microsoft.com/office/drawing/2014/main" id="{6EF8D8FE-45C2-9BF1-2FC5-01E4F4C38610}"/>
              </a:ext>
            </a:extLst>
          </p:cNvPr>
          <p:cNvSpPr/>
          <p:nvPr/>
        </p:nvSpPr>
        <p:spPr>
          <a:xfrm>
            <a:off x="8659504" y="199328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ekstvak 2">
            <a:extLst>
              <a:ext uri="{FF2B5EF4-FFF2-40B4-BE49-F238E27FC236}">
                <a16:creationId xmlns:a16="http://schemas.microsoft.com/office/drawing/2014/main" id="{6725AEE5-53E7-B4C9-FA47-1D4FD065CE0A}"/>
              </a:ext>
            </a:extLst>
          </p:cNvPr>
          <p:cNvSpPr txBox="1"/>
          <p:nvPr/>
        </p:nvSpPr>
        <p:spPr>
          <a:xfrm>
            <a:off x="783773" y="4180119"/>
            <a:ext cx="10474037" cy="923330"/>
          </a:xfrm>
          <a:prstGeom prst="rect">
            <a:avLst/>
          </a:prstGeom>
          <a:noFill/>
        </p:spPr>
        <p:txBody>
          <a:bodyPr wrap="square" rtlCol="0">
            <a:spAutoFit/>
          </a:bodyPr>
          <a:lstStyle/>
          <a:p>
            <a:r>
              <a:rPr lang="nl-NL" dirty="0"/>
              <a:t>Wanneer je klaar bent met het aanvinken van de gewenste selecties, kies dan ‘Toon rapport’. De grafieken verschijnen onder aan de pagina. Vervolgens kun je kiezen voor ‘Download rapport’. Dan openen de grafieken in een nieuw tabblad, om bijvoorbeeld te printen of op te slaan als PDF. </a:t>
            </a:r>
          </a:p>
        </p:txBody>
      </p:sp>
    </p:spTree>
    <p:extLst>
      <p:ext uri="{BB962C8B-B14F-4D97-AF65-F5344CB8AC3E}">
        <p14:creationId xmlns:p14="http://schemas.microsoft.com/office/powerpoint/2010/main" val="40467393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30DDA5-F49C-442C-9E78-899C97E83D5E}"/>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8D838A6C-B910-4817-8371-1BDBCE4C65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626710"/>
            <a:ext cx="4769651" cy="3808412"/>
          </a:xfrm>
        </p:spPr>
      </p:pic>
      <p:sp>
        <p:nvSpPr>
          <p:cNvPr id="4" name="Tijdelijke aanduiding voor voettekst 3">
            <a:extLst>
              <a:ext uri="{FF2B5EF4-FFF2-40B4-BE49-F238E27FC236}">
                <a16:creationId xmlns:a16="http://schemas.microsoft.com/office/drawing/2014/main" id="{44F8313E-E75B-4C55-809B-8ED692E6EEC4}"/>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8" name="Rechthoek 7">
            <a:extLst>
              <a:ext uri="{FF2B5EF4-FFF2-40B4-BE49-F238E27FC236}">
                <a16:creationId xmlns:a16="http://schemas.microsoft.com/office/drawing/2014/main" id="{3DE0FCEA-A519-491A-AE8A-5E1981E0435C}"/>
              </a:ext>
            </a:extLst>
          </p:cNvPr>
          <p:cNvSpPr/>
          <p:nvPr/>
        </p:nvSpPr>
        <p:spPr>
          <a:xfrm>
            <a:off x="6984830" y="4576970"/>
            <a:ext cx="4565725" cy="6996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sz="1400" dirty="0">
                <a:solidFill>
                  <a:schemeClr val="tx1"/>
                </a:solidFill>
              </a:rPr>
              <a:t>De rapportage verschijnt in een nieuw document dat je kunt printen of opslaan als pdf.</a:t>
            </a:r>
          </a:p>
          <a:p>
            <a:pPr algn="ctr"/>
            <a:endParaRPr lang="nl-NL" dirty="0"/>
          </a:p>
        </p:txBody>
      </p:sp>
      <p:sp>
        <p:nvSpPr>
          <p:cNvPr id="9" name="Pijl: rechts 8">
            <a:extLst>
              <a:ext uri="{FF2B5EF4-FFF2-40B4-BE49-F238E27FC236}">
                <a16:creationId xmlns:a16="http://schemas.microsoft.com/office/drawing/2014/main" id="{E9957B51-D834-4293-8222-993E895FA6EE}"/>
              </a:ext>
            </a:extLst>
          </p:cNvPr>
          <p:cNvSpPr/>
          <p:nvPr/>
        </p:nvSpPr>
        <p:spPr>
          <a:xfrm flipH="1">
            <a:off x="5911668" y="4576970"/>
            <a:ext cx="869238" cy="365125"/>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nl-NL">
              <a:ln>
                <a:solidFill>
                  <a:schemeClr val="accent2"/>
                </a:solidFill>
              </a:ln>
            </a:endParaRPr>
          </a:p>
        </p:txBody>
      </p:sp>
    </p:spTree>
    <p:extLst>
      <p:ext uri="{BB962C8B-B14F-4D97-AF65-F5344CB8AC3E}">
        <p14:creationId xmlns:p14="http://schemas.microsoft.com/office/powerpoint/2010/main" val="24748662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9" name="Pijl rechts 8">
            <a:extLst>
              <a:ext uri="{FF2B5EF4-FFF2-40B4-BE49-F238E27FC236}">
                <a16:creationId xmlns:a16="http://schemas.microsoft.com/office/drawing/2014/main" id="{8AB9E6CE-8F42-E679-7D7B-18DFD69F6E84}"/>
              </a:ext>
            </a:extLst>
          </p:cNvPr>
          <p:cNvSpPr/>
          <p:nvPr/>
        </p:nvSpPr>
        <p:spPr>
          <a:xfrm>
            <a:off x="6049806" y="1923613"/>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a:extLst>
              <a:ext uri="{FF2B5EF4-FFF2-40B4-BE49-F238E27FC236}">
                <a16:creationId xmlns:a16="http://schemas.microsoft.com/office/drawing/2014/main" id="{DAEC8BF7-611A-8A23-B395-1C0F633DB70D}"/>
              </a:ext>
            </a:extLst>
          </p:cNvPr>
          <p:cNvSpPr txBox="1"/>
          <p:nvPr/>
        </p:nvSpPr>
        <p:spPr>
          <a:xfrm>
            <a:off x="6472052" y="2802577"/>
            <a:ext cx="5006586" cy="1477328"/>
          </a:xfrm>
          <a:prstGeom prst="rect">
            <a:avLst/>
          </a:prstGeom>
          <a:noFill/>
        </p:spPr>
        <p:txBody>
          <a:bodyPr wrap="square" rtlCol="0">
            <a:spAutoFit/>
          </a:bodyPr>
          <a:lstStyle/>
          <a:p>
            <a:r>
              <a:rPr lang="nl-NL" dirty="0"/>
              <a:t>Wanneer je d.m.v. de button ‘Toon resultaten’ de opgevraagde grafieken in beeld krijgt, kun je door op de drie streepjes rechtsboven te klikken kiezen hoe je de afbeelding wilt opslaan voor verder gebruik.</a:t>
            </a:r>
          </a:p>
        </p:txBody>
      </p:sp>
      <p:pic>
        <p:nvPicPr>
          <p:cNvPr id="12" name="Afbeelding 11" descr="Afbeelding met grafiek&#10;&#10;Automatisch gegenereerde beschrijving">
            <a:extLst>
              <a:ext uri="{FF2B5EF4-FFF2-40B4-BE49-F238E27FC236}">
                <a16:creationId xmlns:a16="http://schemas.microsoft.com/office/drawing/2014/main" id="{E6018207-BE5B-B6BB-D6C9-4B6311CA9C3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3980" y="1840488"/>
            <a:ext cx="5134576" cy="4045222"/>
          </a:xfrm>
          <a:prstGeom prst="rect">
            <a:avLst/>
          </a:prstGeom>
        </p:spPr>
      </p:pic>
    </p:spTree>
    <p:extLst>
      <p:ext uri="{BB962C8B-B14F-4D97-AF65-F5344CB8AC3E}">
        <p14:creationId xmlns:p14="http://schemas.microsoft.com/office/powerpoint/2010/main" val="2478960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 name="Titel 1"/>
          <p:cNvSpPr txBox="1">
            <a:spLocks noGrp="1"/>
          </p:cNvSpPr>
          <p:nvPr>
            <p:ph type="title"/>
          </p:nvPr>
        </p:nvSpPr>
        <p:spPr>
          <a:xfrm>
            <a:off x="641445" y="863113"/>
            <a:ext cx="10712355" cy="436297"/>
          </a:xfrm>
          <a:prstGeom prst="rect">
            <a:avLst/>
          </a:prstGeom>
        </p:spPr>
        <p:txBody>
          <a:bodyPr>
            <a:noAutofit/>
          </a:bodyPr>
          <a:lstStyle/>
          <a:p>
            <a:r>
              <a:rPr lang="nl-NL" sz="2800" dirty="0"/>
              <a:t>Rapportage bibliotheek, voorleescoördinator, pedagogisch medewerker</a:t>
            </a:r>
            <a:endParaRPr sz="2800" dirty="0"/>
          </a:p>
        </p:txBody>
      </p:sp>
      <p:sp>
        <p:nvSpPr>
          <p:cNvPr id="2" name="Tijdelijke aanduiding voor voettekst 1">
            <a:extLst>
              <a:ext uri="{FF2B5EF4-FFF2-40B4-BE49-F238E27FC236}">
                <a16:creationId xmlns:a16="http://schemas.microsoft.com/office/drawing/2014/main" id="{20A2B0F4-228C-49EB-8337-6993D5FDD0C6}"/>
              </a:ext>
            </a:extLst>
          </p:cNvPr>
          <p:cNvSpPr>
            <a:spLocks noGrp="1"/>
          </p:cNvSpPr>
          <p:nvPr>
            <p:ph type="ftr" sz="quarter" idx="11"/>
          </p:nvPr>
        </p:nvSpPr>
        <p:spPr>
          <a:xfrm>
            <a:off x="1448269" y="6122259"/>
            <a:ext cx="8646934" cy="655060"/>
          </a:xfrm>
        </p:spPr>
        <p:txBody>
          <a:bodyPr/>
          <a:lstStyle/>
          <a:p>
            <a:pPr algn="l"/>
            <a:r>
              <a:rPr lang="nl-NL"/>
              <a:t>Instructie Rapportage Monitor BoekStart in de Kinderopvang 2024 - 2025  </a:t>
            </a:r>
            <a:endParaRPr lang="nl-NL" dirty="0">
              <a:solidFill>
                <a:schemeClr val="tx1">
                  <a:lumMod val="50000"/>
                  <a:lumOff val="50000"/>
                </a:schemeClr>
              </a:solidFill>
            </a:endParaRPr>
          </a:p>
        </p:txBody>
      </p:sp>
      <p:pic>
        <p:nvPicPr>
          <p:cNvPr id="7" name="Afbeelding 6">
            <a:extLst>
              <a:ext uri="{FF2B5EF4-FFF2-40B4-BE49-F238E27FC236}">
                <a16:creationId xmlns:a16="http://schemas.microsoft.com/office/drawing/2014/main" id="{209C77F4-5866-4C9E-91D5-6BD9D92F948D}"/>
              </a:ext>
            </a:extLst>
          </p:cNvPr>
          <p:cNvPicPr>
            <a:picLocks noChangeAspect="1"/>
          </p:cNvPicPr>
          <p:nvPr/>
        </p:nvPicPr>
        <p:blipFill rotWithShape="1">
          <a:blip r:embed="rId2"/>
          <a:srcRect l="1066" t="20350" r="4012" b="1806"/>
          <a:stretch/>
        </p:blipFill>
        <p:spPr>
          <a:xfrm>
            <a:off x="720762" y="1650860"/>
            <a:ext cx="7067774" cy="3222354"/>
          </a:xfrm>
          <a:prstGeom prst="rect">
            <a:avLst/>
          </a:prstGeom>
          <a:ln>
            <a:gradFill>
              <a:gsLst>
                <a:gs pos="3000">
                  <a:srgbClr val="0070C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pic>
      <p:sp>
        <p:nvSpPr>
          <p:cNvPr id="8" name="Rechthoek: afgeronde hoeken 7">
            <a:extLst>
              <a:ext uri="{FF2B5EF4-FFF2-40B4-BE49-F238E27FC236}">
                <a16:creationId xmlns:a16="http://schemas.microsoft.com/office/drawing/2014/main" id="{1EDAD8B0-EA8D-4326-BFF6-9E922BD4E47B}"/>
              </a:ext>
            </a:extLst>
          </p:cNvPr>
          <p:cNvSpPr/>
          <p:nvPr/>
        </p:nvSpPr>
        <p:spPr>
          <a:xfrm>
            <a:off x="3558778" y="3094520"/>
            <a:ext cx="1766257" cy="14768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Pijl: rechts 2">
            <a:extLst>
              <a:ext uri="{FF2B5EF4-FFF2-40B4-BE49-F238E27FC236}">
                <a16:creationId xmlns:a16="http://schemas.microsoft.com/office/drawing/2014/main" id="{4F155914-390E-4F6B-AC6C-F84E49C4669C}"/>
              </a:ext>
            </a:extLst>
          </p:cNvPr>
          <p:cNvSpPr/>
          <p:nvPr/>
        </p:nvSpPr>
        <p:spPr>
          <a:xfrm flipH="1">
            <a:off x="5520466" y="3689873"/>
            <a:ext cx="1151068" cy="487860"/>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43A2520C-C589-46E6-906B-98CE74092C05}"/>
              </a:ext>
            </a:extLst>
          </p:cNvPr>
          <p:cNvSpPr txBox="1"/>
          <p:nvPr/>
        </p:nvSpPr>
        <p:spPr>
          <a:xfrm>
            <a:off x="641444" y="5260489"/>
            <a:ext cx="8308917" cy="646331"/>
          </a:xfrm>
          <a:prstGeom prst="rect">
            <a:avLst/>
          </a:prstGeom>
          <a:noFill/>
        </p:spPr>
        <p:txBody>
          <a:bodyPr wrap="square" rtlCol="0">
            <a:spAutoFit/>
          </a:bodyPr>
          <a:lstStyle/>
          <a:p>
            <a:r>
              <a:rPr lang="nl-NL" dirty="0"/>
              <a:t>Hier selecteer je op basis waarvan je de resultaten met elkaar wilt vergelijken.</a:t>
            </a:r>
          </a:p>
          <a:p>
            <a:r>
              <a:rPr lang="nl-NL" dirty="0"/>
              <a:t>Je kunt maximaal twee vergelijkingen selecteren.</a:t>
            </a:r>
          </a:p>
        </p:txBody>
      </p:sp>
    </p:spTree>
    <p:extLst>
      <p:ext uri="{BB962C8B-B14F-4D97-AF65-F5344CB8AC3E}">
        <p14:creationId xmlns:p14="http://schemas.microsoft.com/office/powerpoint/2010/main" val="2729162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5931D9-8E69-4C1A-ADC9-44F2EDEC4562}"/>
              </a:ext>
            </a:extLst>
          </p:cNvPr>
          <p:cNvSpPr>
            <a:spLocks noGrp="1"/>
          </p:cNvSpPr>
          <p:nvPr>
            <p:ph type="title"/>
          </p:nvPr>
        </p:nvSpPr>
        <p:spPr>
          <a:xfrm>
            <a:off x="545752" y="968992"/>
            <a:ext cx="10712355" cy="859808"/>
          </a:xfrm>
        </p:spPr>
        <p:txBody>
          <a:bodyPr>
            <a:normAutofit fontScale="90000"/>
          </a:bodyPr>
          <a:lstStyle/>
          <a:p>
            <a:r>
              <a:rPr lang="nl-NL" sz="4400" b="0" i="0" u="none" strike="noStrike" baseline="0" dirty="0">
                <a:latin typeface="Calibri" panose="020F0502020204030204" pitchFamily="34" charset="0"/>
              </a:rPr>
              <a:t> </a:t>
            </a:r>
            <a:br>
              <a:rPr lang="nl-NL" sz="4400" b="0" i="0" u="none" strike="noStrike" baseline="0" dirty="0">
                <a:latin typeface="Calibri" panose="020F0502020204030204" pitchFamily="34" charset="0"/>
              </a:rPr>
            </a:br>
            <a:r>
              <a:rPr lang="nl-NL" sz="4400" b="0" i="0" u="none" strike="noStrike" baseline="0" dirty="0">
                <a:latin typeface="Calibri" panose="020F0502020204030204" pitchFamily="34" charset="0"/>
              </a:rPr>
              <a:t>Inhoud</a:t>
            </a:r>
            <a:endParaRPr lang="nl-NL" dirty="0"/>
          </a:p>
        </p:txBody>
      </p:sp>
      <p:sp>
        <p:nvSpPr>
          <p:cNvPr id="3" name="Tijdelijke aanduiding voor inhoud 2">
            <a:extLst>
              <a:ext uri="{FF2B5EF4-FFF2-40B4-BE49-F238E27FC236}">
                <a16:creationId xmlns:a16="http://schemas.microsoft.com/office/drawing/2014/main" id="{9D23B8C7-5081-48CA-8DCD-B1E7B90116C2}"/>
              </a:ext>
            </a:extLst>
          </p:cNvPr>
          <p:cNvSpPr>
            <a:spLocks noGrp="1"/>
          </p:cNvSpPr>
          <p:nvPr>
            <p:ph idx="1"/>
          </p:nvPr>
        </p:nvSpPr>
        <p:spPr/>
        <p:txBody>
          <a:bodyPr>
            <a:normAutofit fontScale="70000" lnSpcReduction="20000"/>
          </a:bodyPr>
          <a:lstStyle/>
          <a:p>
            <a:pPr algn="l"/>
            <a:endParaRPr lang="nl-NL" sz="1800" b="0" i="0" u="none" strike="noStrike" baseline="0" dirty="0">
              <a:solidFill>
                <a:srgbClr val="000000"/>
              </a:solidFill>
              <a:latin typeface="Arial" panose="020B0604020202020204" pitchFamily="34" charset="0"/>
              <a:cs typeface="Arial" panose="020B0604020202020204" pitchFamily="34" charset="0"/>
            </a:endParaRPr>
          </a:p>
          <a:p>
            <a:r>
              <a:rPr lang="nl-NL" sz="1800" b="0" i="0" u="none" strike="noStrike" baseline="0" dirty="0">
                <a:latin typeface="Arial" panose="020B0604020202020204" pitchFamily="34" charset="0"/>
                <a:cs typeface="Arial" panose="020B0604020202020204" pitchFamily="34" charset="0"/>
              </a:rPr>
              <a:t>Een tip vooraf</a:t>
            </a:r>
          </a:p>
          <a:p>
            <a:r>
              <a:rPr lang="nl-NL" sz="1800" dirty="0">
                <a:latin typeface="Arial" panose="020B0604020202020204" pitchFamily="34" charset="0"/>
                <a:cs typeface="Arial" panose="020B0604020202020204" pitchFamily="34" charset="0"/>
              </a:rPr>
              <a:t>D</a:t>
            </a:r>
            <a:r>
              <a:rPr lang="nl-NL" sz="1800" b="0" i="0" u="none" strike="noStrike" baseline="0" dirty="0">
                <a:latin typeface="Arial" panose="020B0604020202020204" pitchFamily="34" charset="0"/>
                <a:cs typeface="Arial" panose="020B0604020202020204" pitchFamily="34" charset="0"/>
              </a:rPr>
              <a:t>e Locatiecoördinator</a:t>
            </a:r>
          </a:p>
          <a:p>
            <a:r>
              <a:rPr lang="nl-NL" sz="1800" b="0" i="0" u="none" strike="noStrike" baseline="0" dirty="0">
                <a:latin typeface="Arial" panose="020B0604020202020204" pitchFamily="34" charset="0"/>
                <a:cs typeface="Arial" panose="020B0604020202020204" pitchFamily="34" charset="0"/>
              </a:rPr>
              <a:t>Inloggen rapportage </a:t>
            </a:r>
            <a:r>
              <a:rPr lang="nl-NL" sz="1800" b="0" i="0" u="none" strike="noStrike" baseline="0" dirty="0" err="1">
                <a:latin typeface="Arial" panose="020B0604020202020204" pitchFamily="34" charset="0"/>
                <a:cs typeface="Arial" panose="020B0604020202020204" pitchFamily="34" charset="0"/>
              </a:rPr>
              <a:t>BoekStart</a:t>
            </a:r>
            <a:endParaRPr lang="nl-NL" sz="1800" b="0" i="0" u="none" strike="noStrike" baseline="0" dirty="0">
              <a:latin typeface="Arial" panose="020B0604020202020204" pitchFamily="34" charset="0"/>
              <a:cs typeface="Arial" panose="020B0604020202020204" pitchFamily="34" charset="0"/>
            </a:endParaRPr>
          </a:p>
          <a:p>
            <a:r>
              <a:rPr lang="nl-NL" sz="1800" b="0" i="0" u="none" strike="noStrike" baseline="0" dirty="0">
                <a:latin typeface="Arial" panose="020B0604020202020204" pitchFamily="34" charset="0"/>
                <a:cs typeface="Arial" panose="020B0604020202020204" pitchFamily="34" charset="0"/>
              </a:rPr>
              <a:t>Rapportage Startscherm</a:t>
            </a:r>
          </a:p>
          <a:p>
            <a:r>
              <a:rPr lang="nl-NL" sz="1800" b="0" i="0" u="none" strike="noStrike" baseline="0" dirty="0">
                <a:latin typeface="Arial" panose="020B0604020202020204" pitchFamily="34" charset="0"/>
                <a:cs typeface="Arial" panose="020B0604020202020204" pitchFamily="34" charset="0"/>
              </a:rPr>
              <a:t>Rapportage Bibliotheek, Voorleescoördinator, Pedagogisch Medewerker</a:t>
            </a:r>
          </a:p>
          <a:p>
            <a:r>
              <a:rPr lang="nl-NL" sz="1800" b="0" i="0" u="none" strike="noStrike" baseline="0" dirty="0">
                <a:latin typeface="Arial" panose="020B0604020202020204" pitchFamily="34" charset="0"/>
                <a:cs typeface="Arial" panose="020B0604020202020204" pitchFamily="34" charset="0"/>
              </a:rPr>
              <a:t>Profiel: </a:t>
            </a:r>
            <a:r>
              <a:rPr lang="nl-NL" sz="1800" b="0" i="0" u="none" strike="noStrike" baseline="0" dirty="0" err="1">
                <a:latin typeface="Arial" panose="020B0604020202020204" pitchFamily="34" charset="0"/>
                <a:cs typeface="Arial" panose="020B0604020202020204" pitchFamily="34" charset="0"/>
              </a:rPr>
              <a:t>Leesbevorderende</a:t>
            </a:r>
            <a:r>
              <a:rPr lang="nl-NL" sz="1800" b="0" i="0" u="none" strike="noStrike" baseline="0" dirty="0">
                <a:latin typeface="Arial" panose="020B0604020202020204" pitchFamily="34" charset="0"/>
                <a:cs typeface="Arial" panose="020B0604020202020204" pitchFamily="34" charset="0"/>
              </a:rPr>
              <a:t> pedagogisch medewerkers</a:t>
            </a:r>
          </a:p>
          <a:p>
            <a:r>
              <a:rPr lang="nl-NL" sz="1800" b="0" i="0" u="none" strike="noStrike" baseline="0" dirty="0">
                <a:latin typeface="Arial" panose="020B0604020202020204" pitchFamily="34" charset="0"/>
                <a:cs typeface="Arial" panose="020B0604020202020204" pitchFamily="34" charset="0"/>
              </a:rPr>
              <a:t>Leescirkel rapportage</a:t>
            </a:r>
          </a:p>
          <a:p>
            <a:r>
              <a:rPr lang="nl-NL" sz="1800" b="0" i="0" u="none" strike="noStrike" baseline="0" dirty="0">
                <a:latin typeface="Arial" panose="020B0604020202020204" pitchFamily="34" charset="0"/>
                <a:cs typeface="Arial" panose="020B0604020202020204" pitchFamily="34" charset="0"/>
              </a:rPr>
              <a:t>Gemeente rapportage</a:t>
            </a:r>
          </a:p>
          <a:p>
            <a:r>
              <a:rPr lang="nl-NL" sz="1800" b="0" i="0" u="none" strike="noStrike" baseline="0" dirty="0">
                <a:latin typeface="Arial" panose="020B0604020202020204" pitchFamily="34" charset="0"/>
                <a:cs typeface="Arial" panose="020B0604020202020204" pitchFamily="34" charset="0"/>
              </a:rPr>
              <a:t>Bibliotheek rapportage</a:t>
            </a:r>
          </a:p>
          <a:p>
            <a:r>
              <a:rPr lang="nl-NL" sz="1800" b="0" i="0" u="none" strike="noStrike" baseline="0" dirty="0">
                <a:latin typeface="Arial" panose="020B0604020202020204" pitchFamily="34" charset="0"/>
                <a:cs typeface="Arial" panose="020B0604020202020204" pitchFamily="34" charset="0"/>
              </a:rPr>
              <a:t>Landelijke analyse</a:t>
            </a:r>
          </a:p>
          <a:p>
            <a:r>
              <a:rPr lang="nl-NL" sz="1800" b="0" i="0" u="none" strike="noStrike" baseline="0" dirty="0">
                <a:latin typeface="Arial" panose="020B0604020202020204" pitchFamily="34" charset="0"/>
                <a:cs typeface="Arial" panose="020B0604020202020204" pitchFamily="34" charset="0"/>
              </a:rPr>
              <a:t>Locatiecoördinator uitnodigen</a:t>
            </a:r>
          </a:p>
          <a:p>
            <a:r>
              <a:rPr lang="nl-NL" sz="1800" dirty="0">
                <a:latin typeface="Arial" panose="020B0604020202020204" pitchFamily="34" charset="0"/>
                <a:cs typeface="Arial" panose="020B0604020202020204" pitchFamily="34" charset="0"/>
              </a:rPr>
              <a:t>Extra tips ter voorbereiding op je gesprek met de KOV</a:t>
            </a:r>
          </a:p>
          <a:p>
            <a:r>
              <a:rPr lang="nl-NL" sz="1800" b="0" i="0" u="none" strike="noStrike" baseline="0" dirty="0">
                <a:latin typeface="Arial" panose="020B0604020202020204" pitchFamily="34" charset="0"/>
                <a:cs typeface="Arial" panose="020B0604020202020204" pitchFamily="34" charset="0"/>
              </a:rPr>
              <a:t>Vragen</a:t>
            </a:r>
            <a:endParaRPr lang="nl-NL" dirty="0">
              <a:latin typeface="Arial" panose="020B0604020202020204" pitchFamily="34" charset="0"/>
              <a:cs typeface="Arial" panose="020B0604020202020204" pitchFamily="34" charset="0"/>
            </a:endParaRPr>
          </a:p>
        </p:txBody>
      </p:sp>
      <p:sp>
        <p:nvSpPr>
          <p:cNvPr id="4" name="Tijdelijke aanduiding voor voettekst 3">
            <a:extLst>
              <a:ext uri="{FF2B5EF4-FFF2-40B4-BE49-F238E27FC236}">
                <a16:creationId xmlns:a16="http://schemas.microsoft.com/office/drawing/2014/main" id="{1CF7A6B9-F028-4833-937D-8EBB4E09B5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15176121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10" name="Tekstvak 9">
            <a:extLst>
              <a:ext uri="{FF2B5EF4-FFF2-40B4-BE49-F238E27FC236}">
                <a16:creationId xmlns:a16="http://schemas.microsoft.com/office/drawing/2014/main" id="{DAEC8BF7-611A-8A23-B395-1C0F633DB70D}"/>
              </a:ext>
            </a:extLst>
          </p:cNvPr>
          <p:cNvSpPr txBox="1"/>
          <p:nvPr/>
        </p:nvSpPr>
        <p:spPr>
          <a:xfrm>
            <a:off x="572585" y="4965679"/>
            <a:ext cx="10243357" cy="646331"/>
          </a:xfrm>
          <a:prstGeom prst="rect">
            <a:avLst/>
          </a:prstGeom>
          <a:noFill/>
        </p:spPr>
        <p:txBody>
          <a:bodyPr wrap="square" rtlCol="0">
            <a:spAutoFit/>
          </a:bodyPr>
          <a:lstStyle/>
          <a:p>
            <a:r>
              <a:rPr lang="nl-NL" dirty="0"/>
              <a:t>Elke keer wanneer je de vergelijking (max. 2 aanvinken) verandert, dien je opnieuw op ‘Toon rapport’ te klikken om de gewenste resultaten te zien. </a:t>
            </a:r>
          </a:p>
        </p:txBody>
      </p:sp>
      <p:pic>
        <p:nvPicPr>
          <p:cNvPr id="7" name="Afbeelding 6" descr="Afbeelding met tekst&#10;&#10;Automatisch gegenereerde beschrijving">
            <a:extLst>
              <a:ext uri="{FF2B5EF4-FFF2-40B4-BE49-F238E27FC236}">
                <a16:creationId xmlns:a16="http://schemas.microsoft.com/office/drawing/2014/main" id="{E78BC632-A504-1254-29CB-F9D712D04E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445" y="2100258"/>
            <a:ext cx="6372560" cy="26261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Pijl rechts 8">
            <a:extLst>
              <a:ext uri="{FF2B5EF4-FFF2-40B4-BE49-F238E27FC236}">
                <a16:creationId xmlns:a16="http://schemas.microsoft.com/office/drawing/2014/main" id="{8AB9E6CE-8F42-E679-7D7B-18DFD69F6E84}"/>
              </a:ext>
            </a:extLst>
          </p:cNvPr>
          <p:cNvSpPr/>
          <p:nvPr/>
        </p:nvSpPr>
        <p:spPr>
          <a:xfrm>
            <a:off x="3057225" y="2298354"/>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9678888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9" name="Pijl rechts 8">
            <a:extLst>
              <a:ext uri="{FF2B5EF4-FFF2-40B4-BE49-F238E27FC236}">
                <a16:creationId xmlns:a16="http://schemas.microsoft.com/office/drawing/2014/main" id="{8AB9E6CE-8F42-E679-7D7B-18DFD69F6E84}"/>
              </a:ext>
            </a:extLst>
          </p:cNvPr>
          <p:cNvSpPr/>
          <p:nvPr/>
        </p:nvSpPr>
        <p:spPr>
          <a:xfrm>
            <a:off x="3060997" y="5014211"/>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F21F740F-F00D-06A2-09D4-78B69EB31104}"/>
              </a:ext>
            </a:extLst>
          </p:cNvPr>
          <p:cNvSpPr txBox="1"/>
          <p:nvPr/>
        </p:nvSpPr>
        <p:spPr>
          <a:xfrm>
            <a:off x="4984570" y="1808328"/>
            <a:ext cx="6565985" cy="3124102"/>
          </a:xfrm>
          <a:prstGeom prst="rect">
            <a:avLst/>
          </a:prstGeom>
          <a:noFill/>
        </p:spPr>
        <p:txBody>
          <a:bodyPr wrap="square" rtlCol="0">
            <a:spAutoFit/>
          </a:bodyPr>
          <a:lstStyle/>
          <a:p>
            <a:r>
              <a:rPr lang="nl-NL" dirty="0"/>
              <a:t>De button ‘Case-selectie’ gebruik je om de vergelijkingen nog verder te verfijnen. Je selecteert bijvoorbeeld alleen de gegevens van een bepaalde groep of een bepaald jaar.</a:t>
            </a:r>
          </a:p>
          <a:p>
            <a:endParaRPr lang="nl-NL" dirty="0"/>
          </a:p>
          <a:p>
            <a:r>
              <a:rPr lang="nl-NL" dirty="0"/>
              <a:t>De mogelijkheden voor ‘Case-selectie’ kunnen per vraag verschillen.</a:t>
            </a:r>
          </a:p>
          <a:p>
            <a:r>
              <a:rPr lang="nl-NL" dirty="0"/>
              <a:t>Bij bepaalde combinaties van ‘Case-selectie’ en ‘Vergelijking’ zijn geen uitkomsten mogelijk. Dit merk je vanzelf, het veld blijft dan leeg.</a:t>
            </a:r>
          </a:p>
          <a:p>
            <a:endParaRPr lang="nl-NL" dirty="0"/>
          </a:p>
          <a:p>
            <a:r>
              <a:rPr lang="nl-NL" dirty="0"/>
              <a:t>Gebruik de ‘Case-selectie’ om alleen de groepen of gegevens te selecteren waarvan je resultaten wilt terugzien in de grafieken.</a:t>
            </a:r>
          </a:p>
        </p:txBody>
      </p:sp>
      <p:pic>
        <p:nvPicPr>
          <p:cNvPr id="10" name="Afbeelding 9">
            <a:extLst>
              <a:ext uri="{FF2B5EF4-FFF2-40B4-BE49-F238E27FC236}">
                <a16:creationId xmlns:a16="http://schemas.microsoft.com/office/drawing/2014/main" id="{2A9ECCF5-7B13-4303-9ED4-6CCD98C32E07}"/>
              </a:ext>
            </a:extLst>
          </p:cNvPr>
          <p:cNvPicPr>
            <a:picLocks noChangeAspect="1"/>
          </p:cNvPicPr>
          <p:nvPr/>
        </p:nvPicPr>
        <p:blipFill>
          <a:blip r:embed="rId2"/>
          <a:stretch>
            <a:fillRect/>
          </a:stretch>
        </p:blipFill>
        <p:spPr>
          <a:xfrm>
            <a:off x="703844" y="1705702"/>
            <a:ext cx="2110480" cy="3730496"/>
          </a:xfrm>
          <a:prstGeom prst="rect">
            <a:avLst/>
          </a:prstGeom>
        </p:spPr>
      </p:pic>
    </p:spTree>
    <p:extLst>
      <p:ext uri="{BB962C8B-B14F-4D97-AF65-F5344CB8AC3E}">
        <p14:creationId xmlns:p14="http://schemas.microsoft.com/office/powerpoint/2010/main" val="13126994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5B1392-F4D0-4C61-BD95-6643C4657D17}"/>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7" name="Tijdelijke aanduiding voor inhoud 6">
            <a:extLst>
              <a:ext uri="{FF2B5EF4-FFF2-40B4-BE49-F238E27FC236}">
                <a16:creationId xmlns:a16="http://schemas.microsoft.com/office/drawing/2014/main" id="{69879B48-7795-4235-B069-1BDD5FE74E6D}"/>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37" t="42" r="37532" b="8330"/>
          <a:stretch/>
        </p:blipFill>
        <p:spPr>
          <a:xfrm>
            <a:off x="641445" y="1962614"/>
            <a:ext cx="5480713" cy="2932772"/>
          </a:xfrm>
        </p:spPr>
      </p:pic>
      <p:sp>
        <p:nvSpPr>
          <p:cNvPr id="8" name="Tekstvak 7">
            <a:extLst>
              <a:ext uri="{FF2B5EF4-FFF2-40B4-BE49-F238E27FC236}">
                <a16:creationId xmlns:a16="http://schemas.microsoft.com/office/drawing/2014/main" id="{984D8412-F7CC-4360-9643-C05FD3BB1804}"/>
              </a:ext>
            </a:extLst>
          </p:cNvPr>
          <p:cNvSpPr txBox="1"/>
          <p:nvPr/>
        </p:nvSpPr>
        <p:spPr>
          <a:xfrm>
            <a:off x="572585" y="4965679"/>
            <a:ext cx="10712355" cy="584775"/>
          </a:xfrm>
          <a:prstGeom prst="rect">
            <a:avLst/>
          </a:prstGeom>
          <a:noFill/>
        </p:spPr>
        <p:txBody>
          <a:bodyPr wrap="square" rtlCol="0">
            <a:spAutoFit/>
          </a:bodyPr>
          <a:lstStyle/>
          <a:p>
            <a:r>
              <a:rPr lang="nl-NL" sz="1600" dirty="0"/>
              <a:t>Elke keer dat je de vergelijking of case selectie verandert, dien je opnieuw op ‘Toon rapport’ te klikken om de gewenste resultaten in beeld te krijgen.</a:t>
            </a:r>
          </a:p>
        </p:txBody>
      </p:sp>
      <p:sp>
        <p:nvSpPr>
          <p:cNvPr id="3" name="Tijdelijke aanduiding voor voettekst 2">
            <a:extLst>
              <a:ext uri="{FF2B5EF4-FFF2-40B4-BE49-F238E27FC236}">
                <a16:creationId xmlns:a16="http://schemas.microsoft.com/office/drawing/2014/main" id="{1435DC71-22C4-4413-A7FD-43355B6586B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12522694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18" name="Tekstvak 17">
            <a:extLst>
              <a:ext uri="{FF2B5EF4-FFF2-40B4-BE49-F238E27FC236}">
                <a16:creationId xmlns:a16="http://schemas.microsoft.com/office/drawing/2014/main" id="{456A073F-50FF-D101-48BE-44F9E21519CF}"/>
              </a:ext>
            </a:extLst>
          </p:cNvPr>
          <p:cNvSpPr txBox="1"/>
          <p:nvPr/>
        </p:nvSpPr>
        <p:spPr>
          <a:xfrm>
            <a:off x="899362" y="4157321"/>
            <a:ext cx="10144690" cy="1200329"/>
          </a:xfrm>
          <a:prstGeom prst="rect">
            <a:avLst/>
          </a:prstGeom>
          <a:noFill/>
        </p:spPr>
        <p:txBody>
          <a:bodyPr wrap="square" rtlCol="0">
            <a:spAutoFit/>
          </a:bodyPr>
          <a:lstStyle/>
          <a:p>
            <a:r>
              <a:rPr lang="nl-NL" dirty="0"/>
              <a:t>Wanneer je een locatie hebt geselecteerd, kun je d.m.v. de button ‘PDF’ de antwoorden op de </a:t>
            </a:r>
          </a:p>
          <a:p>
            <a:r>
              <a:rPr lang="nl-NL" dirty="0"/>
              <a:t>open vragen downloaden.</a:t>
            </a:r>
          </a:p>
          <a:p>
            <a:endParaRPr lang="nl-NL" dirty="0"/>
          </a:p>
          <a:p>
            <a:r>
              <a:rPr lang="nl-NL" dirty="0"/>
              <a:t>De responsbutton        toont de respons van de afgelopen drie jaren in een extern document.</a:t>
            </a:r>
          </a:p>
        </p:txBody>
      </p:sp>
      <p:pic>
        <p:nvPicPr>
          <p:cNvPr id="20" name="Afbeelding 19">
            <a:extLst>
              <a:ext uri="{FF2B5EF4-FFF2-40B4-BE49-F238E27FC236}">
                <a16:creationId xmlns:a16="http://schemas.microsoft.com/office/drawing/2014/main" id="{C306F0EB-FEA7-FA6A-74C5-C13ED7CCD7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5400" y="2123134"/>
            <a:ext cx="4203700" cy="1155700"/>
          </a:xfrm>
          <a:prstGeom prst="rect">
            <a:avLst/>
          </a:prstGeom>
        </p:spPr>
      </p:pic>
      <p:sp>
        <p:nvSpPr>
          <p:cNvPr id="9" name="Pijl rechts 8">
            <a:extLst>
              <a:ext uri="{FF2B5EF4-FFF2-40B4-BE49-F238E27FC236}">
                <a16:creationId xmlns:a16="http://schemas.microsoft.com/office/drawing/2014/main" id="{8AB9E6CE-8F42-E679-7D7B-18DFD69F6E84}"/>
              </a:ext>
            </a:extLst>
          </p:cNvPr>
          <p:cNvSpPr/>
          <p:nvPr/>
        </p:nvSpPr>
        <p:spPr>
          <a:xfrm rot="5400000">
            <a:off x="3855056" y="321755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Pijl rechts 6">
            <a:extLst>
              <a:ext uri="{FF2B5EF4-FFF2-40B4-BE49-F238E27FC236}">
                <a16:creationId xmlns:a16="http://schemas.microsoft.com/office/drawing/2014/main" id="{C388D24A-E648-97E6-50F5-24D6AB4CB030}"/>
              </a:ext>
            </a:extLst>
          </p:cNvPr>
          <p:cNvSpPr/>
          <p:nvPr/>
        </p:nvSpPr>
        <p:spPr>
          <a:xfrm rot="5400000">
            <a:off x="4353002" y="3217559"/>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mc:AlternateContent xmlns:mc="http://schemas.openxmlformats.org/markup-compatibility/2006" xmlns:p14="http://schemas.microsoft.com/office/powerpoint/2010/main">
        <mc:Choice Requires="p14">
          <p:contentPart p14:bwMode="auto" r:id="rId3">
            <p14:nvContentPartPr>
              <p14:cNvPr id="8" name="Inkt 7">
                <a:extLst>
                  <a:ext uri="{FF2B5EF4-FFF2-40B4-BE49-F238E27FC236}">
                    <a16:creationId xmlns:a16="http://schemas.microsoft.com/office/drawing/2014/main" id="{A8EA63B4-EE61-E704-3E32-B8879BED525B}"/>
                  </a:ext>
                </a:extLst>
              </p14:cNvPr>
              <p14:cNvContentPartPr/>
              <p14:nvPr/>
            </p14:nvContentPartPr>
            <p14:xfrm>
              <a:off x="1071928" y="2661954"/>
              <a:ext cx="866160" cy="216360"/>
            </p14:xfrm>
          </p:contentPart>
        </mc:Choice>
        <mc:Fallback xmlns="">
          <p:pic>
            <p:nvPicPr>
              <p:cNvPr id="8" name="Inkt 7">
                <a:extLst>
                  <a:ext uri="{FF2B5EF4-FFF2-40B4-BE49-F238E27FC236}">
                    <a16:creationId xmlns:a16="http://schemas.microsoft.com/office/drawing/2014/main" id="{A8EA63B4-EE61-E704-3E32-B8879BED525B}"/>
                  </a:ext>
                </a:extLst>
              </p:cNvPr>
              <p:cNvPicPr/>
              <p:nvPr/>
            </p:nvPicPr>
            <p:blipFill>
              <a:blip r:embed="rId4"/>
              <a:stretch>
                <a:fillRect/>
              </a:stretch>
            </p:blipFill>
            <p:spPr>
              <a:xfrm>
                <a:off x="1036288" y="2626314"/>
                <a:ext cx="937800" cy="288000"/>
              </a:xfrm>
              <a:prstGeom prst="rect">
                <a:avLst/>
              </a:prstGeom>
            </p:spPr>
          </p:pic>
        </mc:Fallback>
      </mc:AlternateContent>
      <p:sp>
        <p:nvSpPr>
          <p:cNvPr id="10" name="Tekstvak 9">
            <a:extLst>
              <a:ext uri="{FF2B5EF4-FFF2-40B4-BE49-F238E27FC236}">
                <a16:creationId xmlns:a16="http://schemas.microsoft.com/office/drawing/2014/main" id="{3A4C9757-51BA-40F0-41F8-60D86C05A3AB}"/>
              </a:ext>
            </a:extLst>
          </p:cNvPr>
          <p:cNvSpPr txBox="1"/>
          <p:nvPr/>
        </p:nvSpPr>
        <p:spPr>
          <a:xfrm>
            <a:off x="1071928" y="2661954"/>
            <a:ext cx="1295547" cy="369332"/>
          </a:xfrm>
          <a:prstGeom prst="rect">
            <a:avLst/>
          </a:prstGeom>
          <a:noFill/>
        </p:spPr>
        <p:txBody>
          <a:bodyPr wrap="none" rtlCol="0">
            <a:spAutoFit/>
          </a:bodyPr>
          <a:lstStyle/>
          <a:p>
            <a:r>
              <a:rPr lang="nl-NL" dirty="0"/>
              <a:t>…………………</a:t>
            </a:r>
          </a:p>
        </p:txBody>
      </p:sp>
      <p:pic>
        <p:nvPicPr>
          <p:cNvPr id="13" name="Afbeelding 12">
            <a:extLst>
              <a:ext uri="{FF2B5EF4-FFF2-40B4-BE49-F238E27FC236}">
                <a16:creationId xmlns:a16="http://schemas.microsoft.com/office/drawing/2014/main" id="{AC29C20A-DCAD-4B2A-85E4-66052E452E95}"/>
              </a:ext>
            </a:extLst>
          </p:cNvPr>
          <p:cNvPicPr>
            <a:picLocks noChangeAspect="1"/>
          </p:cNvPicPr>
          <p:nvPr/>
        </p:nvPicPr>
        <p:blipFill rotWithShape="1">
          <a:blip r:embed="rId5">
            <a:extLst>
              <a:ext uri="{28A0092B-C50C-407E-A947-70E740481C1C}">
                <a14:useLocalDpi xmlns:a14="http://schemas.microsoft.com/office/drawing/2010/main" val="0"/>
              </a:ext>
            </a:extLst>
          </a:blip>
          <a:srcRect l="47037" t="19210" r="19138" b="30927"/>
          <a:stretch/>
        </p:blipFill>
        <p:spPr>
          <a:xfrm>
            <a:off x="2658309" y="4983432"/>
            <a:ext cx="390292" cy="359587"/>
          </a:xfrm>
          <a:prstGeom prst="rect">
            <a:avLst/>
          </a:prstGeom>
        </p:spPr>
      </p:pic>
    </p:spTree>
    <p:extLst>
      <p:ext uri="{BB962C8B-B14F-4D97-AF65-F5344CB8AC3E}">
        <p14:creationId xmlns:p14="http://schemas.microsoft.com/office/powerpoint/2010/main" val="403718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Profiel: </a:t>
            </a:r>
            <a:r>
              <a:rPr lang="nl-NL" sz="2800" dirty="0" err="1"/>
              <a:t>Leesbevorderende</a:t>
            </a:r>
            <a:r>
              <a:rPr lang="nl-NL" sz="2800" dirty="0"/>
              <a:t> pedagogisch medewerkers</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9" name="Pijl rechts 8">
            <a:extLst>
              <a:ext uri="{FF2B5EF4-FFF2-40B4-BE49-F238E27FC236}">
                <a16:creationId xmlns:a16="http://schemas.microsoft.com/office/drawing/2014/main" id="{8AB9E6CE-8F42-E679-7D7B-18DFD69F6E84}"/>
              </a:ext>
            </a:extLst>
          </p:cNvPr>
          <p:cNvSpPr/>
          <p:nvPr/>
        </p:nvSpPr>
        <p:spPr>
          <a:xfrm>
            <a:off x="8211293" y="2976565"/>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3" name="Tekstvak 12">
            <a:extLst>
              <a:ext uri="{FF2B5EF4-FFF2-40B4-BE49-F238E27FC236}">
                <a16:creationId xmlns:a16="http://schemas.microsoft.com/office/drawing/2014/main" id="{F2BC30DA-8514-6BA6-A7DD-FF6DE6ECC011}"/>
              </a:ext>
            </a:extLst>
          </p:cNvPr>
          <p:cNvSpPr txBox="1"/>
          <p:nvPr/>
        </p:nvSpPr>
        <p:spPr>
          <a:xfrm>
            <a:off x="572585" y="5079982"/>
            <a:ext cx="10380760" cy="1200329"/>
          </a:xfrm>
          <a:prstGeom prst="rect">
            <a:avLst/>
          </a:prstGeom>
          <a:noFill/>
        </p:spPr>
        <p:txBody>
          <a:bodyPr wrap="square" rtlCol="0">
            <a:spAutoFit/>
          </a:bodyPr>
          <a:lstStyle/>
          <a:p>
            <a:r>
              <a:rPr lang="nl-NL" dirty="0"/>
              <a:t>Wanneer je in de rapportage pedagogisch medewerker bij ‘Zoek op vraag’ het afrolmenu opent, zie je bovenaan </a:t>
            </a:r>
            <a:r>
              <a:rPr lang="nl-NL" i="1" dirty="0"/>
              <a:t>Profiel: </a:t>
            </a:r>
            <a:r>
              <a:rPr lang="nl-NL" i="1" dirty="0" err="1"/>
              <a:t>Leesbevorderende</a:t>
            </a:r>
            <a:r>
              <a:rPr lang="nl-NL" i="1" dirty="0"/>
              <a:t> pedagogisch medewerkers </a:t>
            </a:r>
            <a:r>
              <a:rPr lang="nl-NL" dirty="0"/>
              <a:t>staan. Dit profiel is samengesteld uit een selectie van door de pedagogisch medewerkers ingevulde vragen, die samen tonen hoe de PM’ers scoren op leesbevordering. </a:t>
            </a:r>
          </a:p>
        </p:txBody>
      </p:sp>
      <p:pic>
        <p:nvPicPr>
          <p:cNvPr id="7" name="Afbeelding 6">
            <a:extLst>
              <a:ext uri="{FF2B5EF4-FFF2-40B4-BE49-F238E27FC236}">
                <a16:creationId xmlns:a16="http://schemas.microsoft.com/office/drawing/2014/main" id="{793AD4E0-9711-4E28-BE2A-E7AE584AF1F4}"/>
              </a:ext>
            </a:extLst>
          </p:cNvPr>
          <p:cNvPicPr>
            <a:picLocks noChangeAspect="1"/>
          </p:cNvPicPr>
          <p:nvPr/>
        </p:nvPicPr>
        <p:blipFill>
          <a:blip r:embed="rId2"/>
          <a:stretch>
            <a:fillRect/>
          </a:stretch>
        </p:blipFill>
        <p:spPr>
          <a:xfrm>
            <a:off x="641445" y="1859960"/>
            <a:ext cx="6539049" cy="2886975"/>
          </a:xfrm>
          <a:prstGeom prst="rect">
            <a:avLst/>
          </a:prstGeom>
        </p:spPr>
      </p:pic>
    </p:spTree>
    <p:extLst>
      <p:ext uri="{BB962C8B-B14F-4D97-AF65-F5344CB8AC3E}">
        <p14:creationId xmlns:p14="http://schemas.microsoft.com/office/powerpoint/2010/main" val="20548235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2E149E-4A89-4355-8DBD-B8DDF5B3EE49}"/>
              </a:ext>
            </a:extLst>
          </p:cNvPr>
          <p:cNvSpPr>
            <a:spLocks noGrp="1"/>
          </p:cNvSpPr>
          <p:nvPr>
            <p:ph type="title"/>
          </p:nvPr>
        </p:nvSpPr>
        <p:spPr/>
        <p:txBody>
          <a:bodyPr>
            <a:normAutofit/>
          </a:bodyPr>
          <a:lstStyle/>
          <a:p>
            <a:r>
              <a:rPr lang="nl-NL" sz="3200" dirty="0"/>
              <a:t>Leescirkel Rapportage</a:t>
            </a:r>
          </a:p>
        </p:txBody>
      </p:sp>
      <p:pic>
        <p:nvPicPr>
          <p:cNvPr id="7" name="Tijdelijke aanduiding voor inhoud 6">
            <a:extLst>
              <a:ext uri="{FF2B5EF4-FFF2-40B4-BE49-F238E27FC236}">
                <a16:creationId xmlns:a16="http://schemas.microsoft.com/office/drawing/2014/main" id="{057C81AC-2F5A-4439-B544-88B5701BDAD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984960"/>
            <a:ext cx="1765395" cy="3808412"/>
          </a:xfrm>
        </p:spPr>
      </p:pic>
      <p:sp>
        <p:nvSpPr>
          <p:cNvPr id="8" name="Pijl rechts 7">
            <a:extLst>
              <a:ext uri="{FF2B5EF4-FFF2-40B4-BE49-F238E27FC236}">
                <a16:creationId xmlns:a16="http://schemas.microsoft.com/office/drawing/2014/main" id="{FD0B8AAB-F8D9-49E7-8CBC-15099DB320F1}"/>
              </a:ext>
            </a:extLst>
          </p:cNvPr>
          <p:cNvSpPr/>
          <p:nvPr/>
        </p:nvSpPr>
        <p:spPr>
          <a:xfrm>
            <a:off x="2406840" y="4190312"/>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a:extLst>
              <a:ext uri="{FF2B5EF4-FFF2-40B4-BE49-F238E27FC236}">
                <a16:creationId xmlns:a16="http://schemas.microsoft.com/office/drawing/2014/main" id="{C01C65DC-B0B8-404B-8EB0-402DADBA9FB8}"/>
              </a:ext>
            </a:extLst>
          </p:cNvPr>
          <p:cNvSpPr txBox="1"/>
          <p:nvPr/>
        </p:nvSpPr>
        <p:spPr>
          <a:xfrm>
            <a:off x="3410243" y="3486376"/>
            <a:ext cx="6946224" cy="1815882"/>
          </a:xfrm>
          <a:prstGeom prst="rect">
            <a:avLst/>
          </a:prstGeom>
          <a:noFill/>
        </p:spPr>
        <p:txBody>
          <a:bodyPr wrap="square" rtlCol="0">
            <a:spAutoFit/>
          </a:bodyPr>
          <a:lstStyle/>
          <a:p>
            <a:r>
              <a:rPr lang="nl-NL" sz="1600" dirty="0"/>
              <a:t>De ‘Leescirkel rapportage’ bestaat uit een voorselectie van vragen uit de verschillende vragenlijsten. De antwoorden op deze vragen geven een beeld van de mate waarin er op een locatie aandacht is voor de verschillende fasen uit de leescirkel van </a:t>
            </a:r>
            <a:r>
              <a:rPr lang="nl-NL" sz="1600" dirty="0" err="1"/>
              <a:t>Aidan</a:t>
            </a:r>
            <a:r>
              <a:rPr lang="nl-NL" sz="1600" dirty="0"/>
              <a:t> </a:t>
            </a:r>
            <a:r>
              <a:rPr lang="nl-NL" sz="1600" dirty="0" err="1"/>
              <a:t>Chambers</a:t>
            </a:r>
            <a:r>
              <a:rPr lang="nl-NL" sz="1600" dirty="0"/>
              <a:t>.</a:t>
            </a:r>
          </a:p>
          <a:p>
            <a:endParaRPr lang="nl-NL" sz="1600" dirty="0"/>
          </a:p>
          <a:p>
            <a:r>
              <a:rPr lang="nl-NL" sz="1600" dirty="0"/>
              <a:t>Je kunt zelf kiezen welke grafieken je uit deze voorselectie gebruikt voor de uiteindelijke rapportage van jouw locatie(s).</a:t>
            </a:r>
          </a:p>
        </p:txBody>
      </p:sp>
      <p:sp>
        <p:nvSpPr>
          <p:cNvPr id="3" name="Tijdelijke aanduiding voor voettekst 2">
            <a:extLst>
              <a:ext uri="{FF2B5EF4-FFF2-40B4-BE49-F238E27FC236}">
                <a16:creationId xmlns:a16="http://schemas.microsoft.com/office/drawing/2014/main" id="{277DA3ED-7CED-4DB1-A335-D93F1C2EC280}"/>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1629506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FB5481-81C4-4A07-9CBA-5E7160DC3F44}"/>
              </a:ext>
            </a:extLst>
          </p:cNvPr>
          <p:cNvSpPr>
            <a:spLocks noGrp="1"/>
          </p:cNvSpPr>
          <p:nvPr>
            <p:ph type="title"/>
          </p:nvPr>
        </p:nvSpPr>
        <p:spPr/>
        <p:txBody>
          <a:bodyPr>
            <a:normAutofit/>
          </a:bodyPr>
          <a:lstStyle/>
          <a:p>
            <a:r>
              <a:rPr lang="nl-NL" sz="3200" dirty="0"/>
              <a:t>Gemeenterapportage</a:t>
            </a:r>
          </a:p>
        </p:txBody>
      </p:sp>
      <p:pic>
        <p:nvPicPr>
          <p:cNvPr id="7" name="Tijdelijke aanduiding voor inhoud 6">
            <a:extLst>
              <a:ext uri="{FF2B5EF4-FFF2-40B4-BE49-F238E27FC236}">
                <a16:creationId xmlns:a16="http://schemas.microsoft.com/office/drawing/2014/main" id="{5DDC31B2-D3C5-4A50-970F-CC2E364CBB3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808328"/>
            <a:ext cx="1765395" cy="3808412"/>
          </a:xfrm>
        </p:spPr>
      </p:pic>
      <p:sp>
        <p:nvSpPr>
          <p:cNvPr id="8" name="Tekstvak 7">
            <a:extLst>
              <a:ext uri="{FF2B5EF4-FFF2-40B4-BE49-F238E27FC236}">
                <a16:creationId xmlns:a16="http://schemas.microsoft.com/office/drawing/2014/main" id="{477A5675-F420-48E9-9EA2-EDAC522C4E60}"/>
              </a:ext>
            </a:extLst>
          </p:cNvPr>
          <p:cNvSpPr txBox="1"/>
          <p:nvPr/>
        </p:nvSpPr>
        <p:spPr>
          <a:xfrm>
            <a:off x="3180474" y="4315268"/>
            <a:ext cx="7888579" cy="338554"/>
          </a:xfrm>
          <a:prstGeom prst="rect">
            <a:avLst/>
          </a:prstGeom>
          <a:noFill/>
        </p:spPr>
        <p:txBody>
          <a:bodyPr wrap="square" rtlCol="0">
            <a:spAutoFit/>
          </a:bodyPr>
          <a:lstStyle/>
          <a:p>
            <a:r>
              <a:rPr lang="nl-NL" sz="1600" dirty="0"/>
              <a:t>‘Gemeenterapportage’ geeft een voorselectie weer uit vragen van de Monitor.</a:t>
            </a:r>
          </a:p>
        </p:txBody>
      </p:sp>
      <p:sp>
        <p:nvSpPr>
          <p:cNvPr id="9" name="Pijl rechts 7">
            <a:extLst>
              <a:ext uri="{FF2B5EF4-FFF2-40B4-BE49-F238E27FC236}">
                <a16:creationId xmlns:a16="http://schemas.microsoft.com/office/drawing/2014/main" id="{834C99EE-9CC6-4DC0-8141-F15D1A909575}"/>
              </a:ext>
            </a:extLst>
          </p:cNvPr>
          <p:cNvSpPr/>
          <p:nvPr/>
        </p:nvSpPr>
        <p:spPr>
          <a:xfrm>
            <a:off x="2406840" y="4409943"/>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B7121A45-400F-4856-8C9B-BFBC86A12C58}"/>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681463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4BBF7-C53F-4D8F-8F13-67A08B9C4B53}"/>
              </a:ext>
            </a:extLst>
          </p:cNvPr>
          <p:cNvSpPr>
            <a:spLocks noGrp="1"/>
          </p:cNvSpPr>
          <p:nvPr>
            <p:ph type="title"/>
          </p:nvPr>
        </p:nvSpPr>
        <p:spPr/>
        <p:txBody>
          <a:bodyPr>
            <a:normAutofit/>
          </a:bodyPr>
          <a:lstStyle/>
          <a:p>
            <a:r>
              <a:rPr lang="nl-NL" sz="3200" dirty="0"/>
              <a:t>Bibliotheekrapportage</a:t>
            </a:r>
          </a:p>
        </p:txBody>
      </p:sp>
      <p:pic>
        <p:nvPicPr>
          <p:cNvPr id="10" name="Tijdelijke aanduiding voor inhoud 9">
            <a:extLst>
              <a:ext uri="{FF2B5EF4-FFF2-40B4-BE49-F238E27FC236}">
                <a16:creationId xmlns:a16="http://schemas.microsoft.com/office/drawing/2014/main" id="{DC942F39-C83E-4FCB-928C-2874139B09A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41445" y="1686577"/>
            <a:ext cx="1765395" cy="3808412"/>
          </a:xfrm>
        </p:spPr>
      </p:pic>
      <p:sp>
        <p:nvSpPr>
          <p:cNvPr id="11" name="Tekstvak 10">
            <a:extLst>
              <a:ext uri="{FF2B5EF4-FFF2-40B4-BE49-F238E27FC236}">
                <a16:creationId xmlns:a16="http://schemas.microsoft.com/office/drawing/2014/main" id="{A9E01A05-A163-4673-9411-DE61A2D0AF13}"/>
              </a:ext>
            </a:extLst>
          </p:cNvPr>
          <p:cNvSpPr txBox="1"/>
          <p:nvPr/>
        </p:nvSpPr>
        <p:spPr>
          <a:xfrm>
            <a:off x="3151410" y="4535951"/>
            <a:ext cx="7840641" cy="338554"/>
          </a:xfrm>
          <a:prstGeom prst="rect">
            <a:avLst/>
          </a:prstGeom>
          <a:noFill/>
        </p:spPr>
        <p:txBody>
          <a:bodyPr wrap="square" rtlCol="0">
            <a:spAutoFit/>
          </a:bodyPr>
          <a:lstStyle/>
          <a:p>
            <a:r>
              <a:rPr lang="nl-NL" sz="1600" dirty="0"/>
              <a:t>‘Bibliotheek rapportage’ geeft een voorselectie weer uit vragen van de Monitor.</a:t>
            </a:r>
          </a:p>
        </p:txBody>
      </p:sp>
      <p:sp>
        <p:nvSpPr>
          <p:cNvPr id="13" name="Pijl rechts 7">
            <a:extLst>
              <a:ext uri="{FF2B5EF4-FFF2-40B4-BE49-F238E27FC236}">
                <a16:creationId xmlns:a16="http://schemas.microsoft.com/office/drawing/2014/main" id="{B6E40019-CF00-45F2-B87E-104D3763F02E}"/>
              </a:ext>
            </a:extLst>
          </p:cNvPr>
          <p:cNvSpPr/>
          <p:nvPr/>
        </p:nvSpPr>
        <p:spPr>
          <a:xfrm>
            <a:off x="2370241" y="4672476"/>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Tijdelijke aanduiding voor voettekst 2">
            <a:extLst>
              <a:ext uri="{FF2B5EF4-FFF2-40B4-BE49-F238E27FC236}">
                <a16:creationId xmlns:a16="http://schemas.microsoft.com/office/drawing/2014/main" id="{B7CC860E-7A43-48EE-A8DD-37538870596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02138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FDA36A-539C-4384-9478-D057F2840C60}"/>
              </a:ext>
            </a:extLst>
          </p:cNvPr>
          <p:cNvSpPr>
            <a:spLocks noGrp="1"/>
          </p:cNvSpPr>
          <p:nvPr>
            <p:ph type="title"/>
          </p:nvPr>
        </p:nvSpPr>
        <p:spPr/>
        <p:txBody>
          <a:bodyPr>
            <a:normAutofit/>
          </a:bodyPr>
          <a:lstStyle/>
          <a:p>
            <a:r>
              <a:rPr lang="nl-NL" sz="3200" dirty="0"/>
              <a:t>Landelijke analyse</a:t>
            </a:r>
          </a:p>
        </p:txBody>
      </p:sp>
      <p:pic>
        <p:nvPicPr>
          <p:cNvPr id="7" name="Afbeelding 6">
            <a:extLst>
              <a:ext uri="{FF2B5EF4-FFF2-40B4-BE49-F238E27FC236}">
                <a16:creationId xmlns:a16="http://schemas.microsoft.com/office/drawing/2014/main" id="{A16A044A-E2FC-4B3B-BB54-6612C57BD270}"/>
              </a:ext>
            </a:extLst>
          </p:cNvPr>
          <p:cNvPicPr>
            <a:picLocks noChangeAspect="1"/>
          </p:cNvPicPr>
          <p:nvPr/>
        </p:nvPicPr>
        <p:blipFill>
          <a:blip r:embed="rId2"/>
          <a:stretch>
            <a:fillRect/>
          </a:stretch>
        </p:blipFill>
        <p:spPr>
          <a:xfrm>
            <a:off x="2493012" y="5180302"/>
            <a:ext cx="755970" cy="347502"/>
          </a:xfrm>
          <a:prstGeom prst="rect">
            <a:avLst/>
          </a:prstGeom>
        </p:spPr>
      </p:pic>
      <p:sp>
        <p:nvSpPr>
          <p:cNvPr id="9" name="Tekstvak 8">
            <a:extLst>
              <a:ext uri="{FF2B5EF4-FFF2-40B4-BE49-F238E27FC236}">
                <a16:creationId xmlns:a16="http://schemas.microsoft.com/office/drawing/2014/main" id="{BC02D6CA-7048-4EA9-AA05-D7AEA9D7B6BB}"/>
              </a:ext>
            </a:extLst>
          </p:cNvPr>
          <p:cNvSpPr txBox="1"/>
          <p:nvPr/>
        </p:nvSpPr>
        <p:spPr>
          <a:xfrm>
            <a:off x="3706328" y="5058012"/>
            <a:ext cx="6983411" cy="584775"/>
          </a:xfrm>
          <a:prstGeom prst="rect">
            <a:avLst/>
          </a:prstGeom>
          <a:noFill/>
        </p:spPr>
        <p:txBody>
          <a:bodyPr wrap="square" rtlCol="0">
            <a:spAutoFit/>
          </a:bodyPr>
          <a:lstStyle/>
          <a:p>
            <a:r>
              <a:rPr lang="nl-NL" sz="1600" dirty="0"/>
              <a:t>De landelijke analyse van Monitor ’24 verschijnt medio ‘25</a:t>
            </a:r>
          </a:p>
          <a:p>
            <a:endParaRPr lang="nl-NL" sz="1600" dirty="0"/>
          </a:p>
        </p:txBody>
      </p:sp>
      <p:pic>
        <p:nvPicPr>
          <p:cNvPr id="13" name="Tijdelijke aanduiding voor inhoud 12">
            <a:extLst>
              <a:ext uri="{FF2B5EF4-FFF2-40B4-BE49-F238E27FC236}">
                <a16:creationId xmlns:a16="http://schemas.microsoft.com/office/drawing/2014/main" id="{F42609B6-ACC3-4BE5-A907-157A6DF8E79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1445" y="1797071"/>
            <a:ext cx="1765395" cy="3808412"/>
          </a:xfrm>
        </p:spPr>
      </p:pic>
      <p:sp>
        <p:nvSpPr>
          <p:cNvPr id="3" name="Tijdelijke aanduiding voor voettekst 2">
            <a:extLst>
              <a:ext uri="{FF2B5EF4-FFF2-40B4-BE49-F238E27FC236}">
                <a16:creationId xmlns:a16="http://schemas.microsoft.com/office/drawing/2014/main" id="{C78068D1-6889-4472-9CF1-F36B8443EAEA}"/>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29045206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IKC</a:t>
            </a:r>
          </a:p>
        </p:txBody>
      </p:sp>
      <p:sp>
        <p:nvSpPr>
          <p:cNvPr id="7" name="Tijdelijke aanduiding voor inhoud 6">
            <a:extLst>
              <a:ext uri="{FF2B5EF4-FFF2-40B4-BE49-F238E27FC236}">
                <a16:creationId xmlns:a16="http://schemas.microsoft.com/office/drawing/2014/main" id="{C39ECB78-CFAB-43B5-B7EA-CBCA24F0172F}"/>
              </a:ext>
            </a:extLst>
          </p:cNvPr>
          <p:cNvSpPr>
            <a:spLocks noGrp="1"/>
          </p:cNvSpPr>
          <p:nvPr>
            <p:ph sz="half" idx="1"/>
          </p:nvPr>
        </p:nvSpPr>
        <p:spPr/>
        <p:txBody>
          <a:bodyPr>
            <a:normAutofit fontScale="92500" lnSpcReduction="10000"/>
          </a:bodyPr>
          <a:lstStyle/>
          <a:p>
            <a:endParaRPr lang="nl-NL" dirty="0"/>
          </a:p>
          <a:p>
            <a:endParaRPr lang="nl-NL" dirty="0"/>
          </a:p>
          <a:p>
            <a:endParaRPr lang="nl-NL" dirty="0"/>
          </a:p>
          <a:p>
            <a:endParaRPr lang="nl-NL" dirty="0"/>
          </a:p>
          <a:p>
            <a:endParaRPr lang="nl-NL" dirty="0"/>
          </a:p>
          <a:p>
            <a:endParaRPr lang="nl-NL" dirty="0"/>
          </a:p>
          <a:p>
            <a:pPr marL="0" indent="0">
              <a:buNone/>
            </a:pPr>
            <a:r>
              <a:rPr lang="nl-NL" dirty="0"/>
              <a:t>                                           </a:t>
            </a:r>
            <a:endParaRPr lang="nl-NL" dirty="0">
              <a:highlight>
                <a:srgbClr val="FFFF00"/>
              </a:highlight>
            </a:endParaRPr>
          </a:p>
        </p:txBody>
      </p:sp>
      <p:sp>
        <p:nvSpPr>
          <p:cNvPr id="3" name="Tijdelijke aanduiding voor inhoud 2"/>
          <p:cNvSpPr>
            <a:spLocks noGrp="1"/>
          </p:cNvSpPr>
          <p:nvPr>
            <p:ph sz="half" idx="2"/>
          </p:nvPr>
        </p:nvSpPr>
        <p:spPr>
          <a:xfrm>
            <a:off x="5986130" y="1808327"/>
            <a:ext cx="4752754" cy="3778073"/>
          </a:xfrm>
        </p:spPr>
        <p:txBody>
          <a:bodyPr>
            <a:normAutofit fontScale="92500" lnSpcReduction="10000"/>
          </a:bodyPr>
          <a:lstStyle/>
          <a:p>
            <a:endParaRPr lang="nl-NL" dirty="0"/>
          </a:p>
          <a:p>
            <a:endParaRPr lang="nl-NL" dirty="0"/>
          </a:p>
          <a:p>
            <a:endParaRPr lang="nl-NL" dirty="0"/>
          </a:p>
          <a:p>
            <a:endParaRPr lang="nl-NL" dirty="0"/>
          </a:p>
          <a:p>
            <a:endParaRPr lang="nl-NL" dirty="0"/>
          </a:p>
          <a:p>
            <a:endParaRPr lang="nl-NL" dirty="0"/>
          </a:p>
          <a:p>
            <a:pPr marL="0" indent="0">
              <a:buNone/>
            </a:pPr>
            <a:r>
              <a:rPr lang="nl-NL" sz="1800" dirty="0"/>
              <a:t>N.B. voor de rapportage van de pedagogisch medewerker BSO is een vergelijking naar jaren mogelijk. Vanwege het lage aantal respondenten zijn grote schommelingen in percentages mogelijk.  </a:t>
            </a:r>
          </a:p>
          <a:p>
            <a:pPr marL="0" indent="0">
              <a:buNone/>
            </a:pPr>
            <a:endParaRPr lang="nl-NL" dirty="0"/>
          </a:p>
        </p:txBody>
      </p:sp>
      <p:pic>
        <p:nvPicPr>
          <p:cNvPr id="8" name="Tijdelijke aanduiding voor inhoud 3">
            <a:extLst>
              <a:ext uri="{FF2B5EF4-FFF2-40B4-BE49-F238E27FC236}">
                <a16:creationId xmlns:a16="http://schemas.microsoft.com/office/drawing/2014/main" id="{E05A25D8-41EE-4F5D-9937-FC79859ACBBB}"/>
              </a:ext>
            </a:extLst>
          </p:cNvPr>
          <p:cNvPicPr>
            <a:picLocks noChangeAspect="1"/>
          </p:cNvPicPr>
          <p:nvPr/>
        </p:nvPicPr>
        <p:blipFill>
          <a:blip r:embed="rId2"/>
          <a:stretch>
            <a:fillRect/>
          </a:stretch>
        </p:blipFill>
        <p:spPr>
          <a:xfrm>
            <a:off x="1132278" y="1808328"/>
            <a:ext cx="2511254" cy="3938354"/>
          </a:xfrm>
          <a:prstGeom prst="rect">
            <a:avLst/>
          </a:prstGeom>
        </p:spPr>
      </p:pic>
      <p:sp>
        <p:nvSpPr>
          <p:cNvPr id="10" name="Tijdelijke aanduiding voor voettekst 9">
            <a:extLst>
              <a:ext uri="{FF2B5EF4-FFF2-40B4-BE49-F238E27FC236}">
                <a16:creationId xmlns:a16="http://schemas.microsoft.com/office/drawing/2014/main" id="{C5AE9ECF-9035-4775-82C0-D26608F73DCC}"/>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021969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3200" dirty="0"/>
              <a:t>Een tip vooraf</a:t>
            </a:r>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p:txBody>
          <a:bodyPr>
            <a:normAutofit/>
          </a:bodyPr>
          <a:lstStyle/>
          <a:p>
            <a:r>
              <a:rPr lang="nl-NL" sz="1600" dirty="0"/>
              <a:t>Bekijk het Webinar </a:t>
            </a:r>
            <a:r>
              <a:rPr lang="nl-NL" sz="1600" i="1" dirty="0"/>
              <a:t>Van veel naar focus</a:t>
            </a:r>
            <a:r>
              <a:rPr lang="nl-NL" sz="1600" dirty="0"/>
              <a:t> met Kees Broekhof en Nicolien de Pater. In dit leerzame Webinar krijg je veel extra tips over doelgericht werken met de Monitor </a:t>
            </a:r>
            <a:r>
              <a:rPr lang="nl-NL" sz="1600" dirty="0" err="1"/>
              <a:t>BoekStart</a:t>
            </a:r>
            <a:r>
              <a:rPr lang="nl-NL" sz="1600" dirty="0"/>
              <a:t>. Het </a:t>
            </a:r>
            <a:r>
              <a:rPr lang="nl-NL" sz="1600" dirty="0" err="1"/>
              <a:t>webinar</a:t>
            </a:r>
            <a:r>
              <a:rPr lang="nl-NL" sz="1600" dirty="0"/>
              <a:t> is te vinden via </a:t>
            </a:r>
            <a:r>
              <a:rPr lang="nl-NL" sz="1600" dirty="0">
                <a:hlinkClick r:id="rId3"/>
              </a:rPr>
              <a:t>https://www.boekstartpro.nl/toolkit/monitor.html</a:t>
            </a:r>
            <a:r>
              <a:rPr lang="nl-NL" sz="1600" dirty="0"/>
              <a:t> of </a:t>
            </a:r>
            <a:r>
              <a:rPr lang="nl-NL" sz="1600" dirty="0">
                <a:hlinkClick r:id="rId4"/>
              </a:rPr>
              <a:t>https://www.youtube.com/watch?v=WFl8ePh6klI</a:t>
            </a:r>
            <a:endParaRPr lang="nl-NL" sz="1600" dirty="0"/>
          </a:p>
          <a:p>
            <a:endParaRPr lang="nl-NL" sz="900" dirty="0"/>
          </a:p>
          <a:p>
            <a:endParaRPr lang="nl-NL" sz="1600" dirty="0"/>
          </a:p>
          <a:p>
            <a:endParaRPr lang="nl-NL" sz="1600" dirty="0"/>
          </a:p>
          <a:p>
            <a:endParaRPr lang="nl-NL" sz="1600" dirty="0"/>
          </a:p>
          <a:p>
            <a:endParaRPr lang="nl-NL" dirty="0"/>
          </a:p>
        </p:txBody>
      </p:sp>
      <p:pic>
        <p:nvPicPr>
          <p:cNvPr id="4" name="Afbeelding 3">
            <a:extLst>
              <a:ext uri="{FF2B5EF4-FFF2-40B4-BE49-F238E27FC236}">
                <a16:creationId xmlns:a16="http://schemas.microsoft.com/office/drawing/2014/main" id="{D5905BDB-063F-4B10-8E9A-95FD43A6BBEB}"/>
              </a:ext>
            </a:extLst>
          </p:cNvPr>
          <p:cNvPicPr>
            <a:picLocks noChangeAspect="1"/>
          </p:cNvPicPr>
          <p:nvPr/>
        </p:nvPicPr>
        <p:blipFill>
          <a:blip r:embed="rId5"/>
          <a:stretch>
            <a:fillRect/>
          </a:stretch>
        </p:blipFill>
        <p:spPr>
          <a:xfrm>
            <a:off x="3134325" y="3016586"/>
            <a:ext cx="5480714" cy="2872423"/>
          </a:xfrm>
          <a:prstGeom prst="rect">
            <a:avLst/>
          </a:prstGeom>
        </p:spPr>
      </p:pic>
      <p:sp>
        <p:nvSpPr>
          <p:cNvPr id="9" name="Tijdelijke aanduiding voor voettekst 8">
            <a:extLst>
              <a:ext uri="{FF2B5EF4-FFF2-40B4-BE49-F238E27FC236}">
                <a16:creationId xmlns:a16="http://schemas.microsoft.com/office/drawing/2014/main" id="{DD44E265-5EED-4397-B0DF-D438578261F1}"/>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41083778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b="0" i="0" u="none" strike="noStrike" baseline="0" dirty="0">
                <a:latin typeface="Calibri" panose="020F0502020204030204" pitchFamily="34" charset="0"/>
              </a:rPr>
              <a:t>Locatiecoördinator uitnodigen</a:t>
            </a:r>
            <a:endParaRPr lang="nl-NL" dirty="0"/>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a:xfrm>
            <a:off x="5140064" y="2431126"/>
            <a:ext cx="4992764" cy="631051"/>
          </a:xfrm>
        </p:spPr>
        <p:txBody>
          <a:bodyPr>
            <a:normAutofit fontScale="25000" lnSpcReduction="20000"/>
          </a:bodyPr>
          <a:lstStyle/>
          <a:p>
            <a:pPr marL="0" indent="0">
              <a:lnSpc>
                <a:spcPct val="100000"/>
              </a:lnSpc>
              <a:buNone/>
            </a:pPr>
            <a:r>
              <a:rPr lang="nl-NL" sz="7200" dirty="0"/>
              <a:t>Ga naar: </a:t>
            </a:r>
            <a:r>
              <a:rPr lang="nl-NL" sz="7200" dirty="0">
                <a:hlinkClick r:id="rId2"/>
              </a:rPr>
              <a:t>www.mdbos.nl</a:t>
            </a:r>
            <a:r>
              <a:rPr lang="nl-NL" sz="7200" dirty="0"/>
              <a:t> en kies bij </a:t>
            </a:r>
            <a:r>
              <a:rPr lang="nl-NL" sz="7200" dirty="0" err="1"/>
              <a:t>BoekStart</a:t>
            </a:r>
            <a:r>
              <a:rPr lang="nl-NL" sz="7200" dirty="0"/>
              <a:t> voor ‘Beheer’</a:t>
            </a:r>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br>
              <a:rPr lang="nl-NL" sz="2000" dirty="0"/>
            </a:br>
            <a:br>
              <a:rPr lang="nl-NL" sz="2000" dirty="0"/>
            </a:br>
            <a:endParaRPr lang="nl-NL" sz="2000"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10" name="Pijl rechts 9">
            <a:extLst>
              <a:ext uri="{FF2B5EF4-FFF2-40B4-BE49-F238E27FC236}">
                <a16:creationId xmlns:a16="http://schemas.microsoft.com/office/drawing/2014/main" id="{8D2C8089-C0A6-29F1-79C9-5EC5FFB7FB45}"/>
              </a:ext>
            </a:extLst>
          </p:cNvPr>
          <p:cNvSpPr/>
          <p:nvPr/>
        </p:nvSpPr>
        <p:spPr>
          <a:xfrm rot="10800000">
            <a:off x="743161" y="2890171"/>
            <a:ext cx="733797" cy="397140"/>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11" name="Afbeelding 10">
            <a:extLst>
              <a:ext uri="{FF2B5EF4-FFF2-40B4-BE49-F238E27FC236}">
                <a16:creationId xmlns:a16="http://schemas.microsoft.com/office/drawing/2014/main" id="{210F42B0-CEBF-41FE-9894-EF4B022AFFBB}"/>
              </a:ext>
            </a:extLst>
          </p:cNvPr>
          <p:cNvPicPr>
            <a:picLocks noChangeAspect="1"/>
          </p:cNvPicPr>
          <p:nvPr/>
        </p:nvPicPr>
        <p:blipFill rotWithShape="1">
          <a:blip r:embed="rId3"/>
          <a:srcRect t="-1" r="67258" b="39791"/>
          <a:stretch/>
        </p:blipFill>
        <p:spPr>
          <a:xfrm>
            <a:off x="1747846" y="1917304"/>
            <a:ext cx="2438808" cy="2257472"/>
          </a:xfrm>
          <a:prstGeom prst="rect">
            <a:avLst/>
          </a:prstGeom>
        </p:spPr>
      </p:pic>
    </p:spTree>
    <p:extLst>
      <p:ext uri="{BB962C8B-B14F-4D97-AF65-F5344CB8AC3E}">
        <p14:creationId xmlns:p14="http://schemas.microsoft.com/office/powerpoint/2010/main" val="7738595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FA4226-5BAE-42BF-9B5A-9459A5041E22}"/>
              </a:ext>
            </a:extLst>
          </p:cNvPr>
          <p:cNvSpPr>
            <a:spLocks noGrp="1"/>
          </p:cNvSpPr>
          <p:nvPr>
            <p:ph type="title"/>
          </p:nvPr>
        </p:nvSpPr>
        <p:spPr/>
        <p:txBody>
          <a:bodyPr/>
          <a:lstStyle/>
          <a:p>
            <a:r>
              <a:rPr lang="nl-NL" b="0" i="0" u="none" strike="noStrike" baseline="0" dirty="0">
                <a:latin typeface="Calibri" panose="020F0502020204030204" pitchFamily="34" charset="0"/>
              </a:rPr>
              <a:t>Locatiecoördinator uitnodigen</a:t>
            </a:r>
            <a:endParaRPr lang="nl-NL" dirty="0"/>
          </a:p>
        </p:txBody>
      </p:sp>
      <p:sp>
        <p:nvSpPr>
          <p:cNvPr id="3" name="Tijdelijke aanduiding voor inhoud 2">
            <a:extLst>
              <a:ext uri="{FF2B5EF4-FFF2-40B4-BE49-F238E27FC236}">
                <a16:creationId xmlns:a16="http://schemas.microsoft.com/office/drawing/2014/main" id="{23314776-932A-4826-9119-9773499CE606}"/>
              </a:ext>
            </a:extLst>
          </p:cNvPr>
          <p:cNvSpPr>
            <a:spLocks noGrp="1"/>
          </p:cNvSpPr>
          <p:nvPr>
            <p:ph idx="1"/>
          </p:nvPr>
        </p:nvSpPr>
        <p:spPr>
          <a:xfrm>
            <a:off x="641445" y="4535267"/>
            <a:ext cx="9416955" cy="839337"/>
          </a:xfrm>
        </p:spPr>
        <p:txBody>
          <a:bodyPr/>
          <a:lstStyle/>
          <a:p>
            <a:pPr marL="0" indent="0">
              <a:buNone/>
            </a:pPr>
            <a:endParaRPr lang="nl-NL" sz="1800" b="0" i="0" u="none" strike="noStrike" baseline="0" dirty="0">
              <a:latin typeface="Calibri" panose="020F0502020204030204" pitchFamily="34" charset="0"/>
            </a:endParaRPr>
          </a:p>
          <a:p>
            <a:pPr marL="0" indent="0">
              <a:buNone/>
            </a:pPr>
            <a:r>
              <a:rPr lang="nl-NL" sz="1800" b="0" i="0" u="none" strike="noStrike" baseline="0" dirty="0">
                <a:latin typeface="Calibri" panose="020F0502020204030204" pitchFamily="34" charset="0"/>
              </a:rPr>
              <a:t>Kies links ‘Locatiecoördinatoren’ en dan ‘Nieuwe locatiecoördinator’. </a:t>
            </a:r>
            <a:endParaRPr lang="nl-NL" dirty="0"/>
          </a:p>
        </p:txBody>
      </p:sp>
      <p:sp>
        <p:nvSpPr>
          <p:cNvPr id="4" name="Tijdelijke aanduiding voor voettekst 3">
            <a:extLst>
              <a:ext uri="{FF2B5EF4-FFF2-40B4-BE49-F238E27FC236}">
                <a16:creationId xmlns:a16="http://schemas.microsoft.com/office/drawing/2014/main" id="{DF47F8FB-52E9-4423-BBEA-85C3CC49A4CA}"/>
              </a:ext>
            </a:extLst>
          </p:cNvPr>
          <p:cNvSpPr>
            <a:spLocks noGrp="1"/>
          </p:cNvSpPr>
          <p:nvPr>
            <p:ph type="ftr" sz="quarter" idx="11"/>
          </p:nvPr>
        </p:nvSpPr>
        <p:spPr/>
        <p:txBody>
          <a:bodyPr/>
          <a:lstStyle/>
          <a:p>
            <a:r>
              <a:rPr lang="nl-NL"/>
              <a:t>Instructie Rapportage Monitor BoekStart in de Kinderopvang 2024 - 2025  </a:t>
            </a:r>
            <a:endParaRPr lang="nl-NL" dirty="0"/>
          </a:p>
        </p:txBody>
      </p:sp>
      <p:pic>
        <p:nvPicPr>
          <p:cNvPr id="6" name="Afbeelding 5">
            <a:extLst>
              <a:ext uri="{FF2B5EF4-FFF2-40B4-BE49-F238E27FC236}">
                <a16:creationId xmlns:a16="http://schemas.microsoft.com/office/drawing/2014/main" id="{2F25BF56-65BD-4BCA-A27E-D7898F7E527C}"/>
              </a:ext>
            </a:extLst>
          </p:cNvPr>
          <p:cNvPicPr>
            <a:picLocks noChangeAspect="1"/>
          </p:cNvPicPr>
          <p:nvPr/>
        </p:nvPicPr>
        <p:blipFill rotWithShape="1">
          <a:blip r:embed="rId2"/>
          <a:srcRect t="17128" r="1614" b="28086"/>
          <a:stretch/>
        </p:blipFill>
        <p:spPr>
          <a:xfrm>
            <a:off x="641445" y="2040740"/>
            <a:ext cx="5570731" cy="2246166"/>
          </a:xfrm>
          <a:prstGeom prst="rect">
            <a:avLst/>
          </a:prstGeom>
        </p:spPr>
      </p:pic>
    </p:spTree>
    <p:extLst>
      <p:ext uri="{BB962C8B-B14F-4D97-AF65-F5344CB8AC3E}">
        <p14:creationId xmlns:p14="http://schemas.microsoft.com/office/powerpoint/2010/main" val="19667739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E140D2-9128-486E-BD1D-2828C7EE72E6}"/>
              </a:ext>
            </a:extLst>
          </p:cNvPr>
          <p:cNvSpPr>
            <a:spLocks noGrp="1"/>
          </p:cNvSpPr>
          <p:nvPr>
            <p:ph type="title"/>
          </p:nvPr>
        </p:nvSpPr>
        <p:spPr/>
        <p:txBody>
          <a:bodyPr/>
          <a:lstStyle/>
          <a:p>
            <a:r>
              <a:rPr lang="nl-NL" b="0" i="0" u="none" strike="noStrike" baseline="0" dirty="0">
                <a:latin typeface="Calibri" panose="020F0502020204030204" pitchFamily="34" charset="0"/>
              </a:rPr>
              <a:t>Locatiecoördinator uitnodigen</a:t>
            </a:r>
            <a:endParaRPr lang="nl-NL" dirty="0"/>
          </a:p>
        </p:txBody>
      </p:sp>
      <p:pic>
        <p:nvPicPr>
          <p:cNvPr id="6" name="Tijdelijke aanduiding voor inhoud 5">
            <a:extLst>
              <a:ext uri="{FF2B5EF4-FFF2-40B4-BE49-F238E27FC236}">
                <a16:creationId xmlns:a16="http://schemas.microsoft.com/office/drawing/2014/main" id="{33316E0E-028D-4FEC-9820-AD376D63A141}"/>
              </a:ext>
            </a:extLst>
          </p:cNvPr>
          <p:cNvPicPr>
            <a:picLocks noGrp="1" noChangeAspect="1"/>
          </p:cNvPicPr>
          <p:nvPr>
            <p:ph idx="1"/>
          </p:nvPr>
        </p:nvPicPr>
        <p:blipFill>
          <a:blip r:embed="rId2"/>
          <a:stretch>
            <a:fillRect/>
          </a:stretch>
        </p:blipFill>
        <p:spPr>
          <a:xfrm>
            <a:off x="848422" y="2056563"/>
            <a:ext cx="3259552" cy="3808412"/>
          </a:xfrm>
        </p:spPr>
      </p:pic>
      <p:sp>
        <p:nvSpPr>
          <p:cNvPr id="4" name="Tijdelijke aanduiding voor voettekst 3">
            <a:extLst>
              <a:ext uri="{FF2B5EF4-FFF2-40B4-BE49-F238E27FC236}">
                <a16:creationId xmlns:a16="http://schemas.microsoft.com/office/drawing/2014/main" id="{B61B4CEF-6C16-49CF-BE4A-5ADC6FCEBAFA}"/>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7" name="Tekstvak 6">
            <a:extLst>
              <a:ext uri="{FF2B5EF4-FFF2-40B4-BE49-F238E27FC236}">
                <a16:creationId xmlns:a16="http://schemas.microsoft.com/office/drawing/2014/main" id="{8492467E-BAC6-49C6-BEF4-520A012AE6BC}"/>
              </a:ext>
            </a:extLst>
          </p:cNvPr>
          <p:cNvSpPr txBox="1"/>
          <p:nvPr/>
        </p:nvSpPr>
        <p:spPr>
          <a:xfrm>
            <a:off x="5007935" y="2222205"/>
            <a:ext cx="5295014" cy="3139321"/>
          </a:xfrm>
          <a:prstGeom prst="rect">
            <a:avLst/>
          </a:prstGeom>
          <a:noFill/>
        </p:spPr>
        <p:txBody>
          <a:bodyPr wrap="square" rtlCol="0">
            <a:spAutoFit/>
          </a:bodyPr>
          <a:lstStyle/>
          <a:p>
            <a:r>
              <a:rPr lang="nl-NL" sz="1800" b="0" i="0" u="none" strike="noStrike" baseline="0" dirty="0">
                <a:latin typeface="Calibri" panose="020F0502020204030204" pitchFamily="34" charset="0"/>
              </a:rPr>
              <a:t>Vul de gegevens van de Locatiecoördinator in. De Locatiecoördinator ontvangt nu een registratiemail van de helpdesk.</a:t>
            </a:r>
          </a:p>
          <a:p>
            <a:endParaRPr lang="nl-NL" sz="1800" b="0" i="0" u="none" strike="noStrike" baseline="0" dirty="0">
              <a:latin typeface="Calibri" panose="020F0502020204030204" pitchFamily="34" charset="0"/>
            </a:endParaRPr>
          </a:p>
          <a:p>
            <a:r>
              <a:rPr lang="nl-NL" sz="1800" b="0" i="0" u="none" strike="noStrike" baseline="0" dirty="0">
                <a:latin typeface="Calibri" panose="020F0502020204030204" pitchFamily="34" charset="0"/>
              </a:rPr>
              <a:t>Voor de Locatiecoördinator is een aparte instructie beschikbaar met daarin uitleg over het inloggen en de werkwijze voor het inzien van de resultaten, de instructie wordt meegestuurd met de registratiemail.</a:t>
            </a:r>
          </a:p>
          <a:p>
            <a:endParaRPr lang="nl-NL" dirty="0">
              <a:latin typeface="Calibri" panose="020F0502020204030204" pitchFamily="34" charset="0"/>
            </a:endParaRPr>
          </a:p>
          <a:p>
            <a:r>
              <a:rPr lang="nl-NL" sz="1800" b="0" i="0" u="none" strike="noStrike" baseline="0" dirty="0">
                <a:latin typeface="Calibri" panose="020F0502020204030204" pitchFamily="34" charset="0"/>
              </a:rPr>
              <a:t>De instructie voor de Locatiecoördinator is ook te vinden in de Toolkit op </a:t>
            </a:r>
            <a:r>
              <a:rPr lang="nl-NL" sz="1800" b="0" i="0" u="none" strike="noStrike" baseline="0" dirty="0" err="1">
                <a:latin typeface="Calibri" panose="020F0502020204030204" pitchFamily="34" charset="0"/>
              </a:rPr>
              <a:t>BoekStartPro</a:t>
            </a:r>
            <a:r>
              <a:rPr lang="nl-NL" sz="1800" b="0" i="0" u="none" strike="noStrike" baseline="0" dirty="0">
                <a:latin typeface="Calibri" panose="020F0502020204030204" pitchFamily="34" charset="0"/>
              </a:rPr>
              <a:t>.</a:t>
            </a:r>
            <a:endParaRPr lang="nl-NL" dirty="0"/>
          </a:p>
        </p:txBody>
      </p:sp>
    </p:spTree>
    <p:extLst>
      <p:ext uri="{BB962C8B-B14F-4D97-AF65-F5344CB8AC3E}">
        <p14:creationId xmlns:p14="http://schemas.microsoft.com/office/powerpoint/2010/main" val="20944666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F21DC5-D8E1-464D-8000-2116097A9891}"/>
              </a:ext>
            </a:extLst>
          </p:cNvPr>
          <p:cNvSpPr>
            <a:spLocks noGrp="1"/>
          </p:cNvSpPr>
          <p:nvPr>
            <p:ph type="title"/>
          </p:nvPr>
        </p:nvSpPr>
        <p:spPr/>
        <p:txBody>
          <a:bodyPr>
            <a:normAutofit/>
          </a:bodyPr>
          <a:lstStyle/>
          <a:p>
            <a:r>
              <a:rPr lang="nl-NL" sz="3600" dirty="0"/>
              <a:t>Extra tips ter voorbereiding op je gesprek met de KOV</a:t>
            </a:r>
          </a:p>
        </p:txBody>
      </p:sp>
      <p:sp>
        <p:nvSpPr>
          <p:cNvPr id="3" name="Tijdelijke aanduiding voor inhoud 2">
            <a:extLst>
              <a:ext uri="{FF2B5EF4-FFF2-40B4-BE49-F238E27FC236}">
                <a16:creationId xmlns:a16="http://schemas.microsoft.com/office/drawing/2014/main" id="{9B39904F-B39A-404D-A41D-69C4739B55C7}"/>
              </a:ext>
            </a:extLst>
          </p:cNvPr>
          <p:cNvSpPr>
            <a:spLocks noGrp="1"/>
          </p:cNvSpPr>
          <p:nvPr>
            <p:ph idx="1"/>
          </p:nvPr>
        </p:nvSpPr>
        <p:spPr/>
        <p:txBody>
          <a:bodyPr>
            <a:normAutofit fontScale="62500" lnSpcReduction="20000"/>
          </a:bodyPr>
          <a:lstStyle/>
          <a:p>
            <a:r>
              <a:rPr lang="nl-NL" dirty="0"/>
              <a:t>Profileer de Monitor niet alleen als instrument om het effect van de samenwerking en inspanningen van de KOV en bibliotheek te meten, maar vooral ook als een middel om een goed voorleesklimaat te creëren.</a:t>
            </a:r>
          </a:p>
          <a:p>
            <a:r>
              <a:rPr lang="nl-NL" dirty="0"/>
              <a:t>Ga het gesprek aan op beleidsniveau. Bespreek de resultaten vooral met de KOV-directie en de voorleescoördinator.</a:t>
            </a:r>
          </a:p>
          <a:p>
            <a:r>
              <a:rPr lang="nl-NL" dirty="0"/>
              <a:t>Gebruik in het gesprek naast het woord ‘leesplezier’ ook ‘leesmotivatie’ (dit sluit in het onderwijs beter aan op leesbegrip, leestechniek en leesvaardigheid).</a:t>
            </a:r>
          </a:p>
          <a:p>
            <a:r>
              <a:rPr lang="nl-NL" dirty="0"/>
              <a:t>Laat in het gesprek meer aan bod komen dan alleen de monitorresultaten. Bijvoorbeeld: de visie van de KOV op voorlezen/ kansengelijkheid, bereik NT2 kinderen, laagtaalvaardige ouders, mediaopvoeding.</a:t>
            </a:r>
          </a:p>
          <a:p>
            <a:r>
              <a:rPr lang="nl-NL" dirty="0"/>
              <a:t>Laat je professionaliteit zien, laat zien dat je een intermediair bent. Wijs pedagogisch medewerkers op bijvoorbeeld de Boekideeën op </a:t>
            </a:r>
            <a:r>
              <a:rPr lang="nl-NL" dirty="0" err="1"/>
              <a:t>BoekStartPro</a:t>
            </a:r>
            <a:r>
              <a:rPr lang="nl-NL" dirty="0"/>
              <a:t>. </a:t>
            </a:r>
          </a:p>
          <a:p>
            <a:r>
              <a:rPr lang="nl-NL" dirty="0"/>
              <a:t>In </a:t>
            </a:r>
            <a:r>
              <a:rPr lang="nl-NL" dirty="0">
                <a:hlinkClick r:id="rId2"/>
              </a:rPr>
              <a:t>dit</a:t>
            </a:r>
            <a:r>
              <a:rPr lang="nl-NL" dirty="0"/>
              <a:t> filmpje vertellen een locatiemanager en pedagogisch medewerker van de kinderopvang en de onderwijsspecialist van de Bibliotheek hoe zij de Monitor inzetten en wat zij met de resultaten doen.</a:t>
            </a:r>
          </a:p>
        </p:txBody>
      </p:sp>
      <p:sp>
        <p:nvSpPr>
          <p:cNvPr id="4" name="Tijdelijke aanduiding voor voettekst 3">
            <a:extLst>
              <a:ext uri="{FF2B5EF4-FFF2-40B4-BE49-F238E27FC236}">
                <a16:creationId xmlns:a16="http://schemas.microsoft.com/office/drawing/2014/main" id="{2F377352-1DE5-421D-8C1B-7F6F031C6466}"/>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2651476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3200" dirty="0"/>
              <a:t>Helpdesk en vragen</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3" name="Tekstvak 2">
            <a:extLst>
              <a:ext uri="{FF2B5EF4-FFF2-40B4-BE49-F238E27FC236}">
                <a16:creationId xmlns:a16="http://schemas.microsoft.com/office/drawing/2014/main" id="{7B97BFAE-8381-4CA3-83A3-2872DA4F30A9}"/>
              </a:ext>
            </a:extLst>
          </p:cNvPr>
          <p:cNvSpPr txBox="1"/>
          <p:nvPr/>
        </p:nvSpPr>
        <p:spPr>
          <a:xfrm>
            <a:off x="770118" y="1747739"/>
            <a:ext cx="10455007" cy="4801314"/>
          </a:xfrm>
          <a:prstGeom prst="rect">
            <a:avLst/>
          </a:prstGeom>
          <a:noFill/>
        </p:spPr>
        <p:txBody>
          <a:bodyPr wrap="square" rtlCol="0">
            <a:spAutoFit/>
          </a:bodyPr>
          <a:lstStyle/>
          <a:p>
            <a:r>
              <a:rPr lang="nl-NL" dirty="0">
                <a:solidFill>
                  <a:schemeClr val="accent2"/>
                </a:solidFill>
              </a:rPr>
              <a:t>Technische vragen</a:t>
            </a:r>
          </a:p>
          <a:p>
            <a:r>
              <a:rPr lang="nl-NL" dirty="0"/>
              <a:t>Kun je stellen per mail aan </a:t>
            </a:r>
            <a:r>
              <a:rPr lang="nl-NL" dirty="0">
                <a:hlinkClick r:id="rId2"/>
              </a:rPr>
              <a:t>helpdesk@mdbos.nl </a:t>
            </a:r>
            <a:endParaRPr lang="nl-NL" dirty="0"/>
          </a:p>
          <a:p>
            <a:endParaRPr lang="nl-NL" dirty="0"/>
          </a:p>
          <a:p>
            <a:r>
              <a:rPr lang="nl-NL" dirty="0">
                <a:solidFill>
                  <a:schemeClr val="accent2"/>
                </a:solidFill>
              </a:rPr>
              <a:t>Inhoudelijke vragen</a:t>
            </a:r>
          </a:p>
          <a:p>
            <a:r>
              <a:rPr lang="nl-NL" dirty="0"/>
              <a:t>Kun je stellen per mail aan </a:t>
            </a:r>
            <a:r>
              <a:rPr lang="nl-NL" dirty="0">
                <a:hlinkClick r:id="rId3"/>
              </a:rPr>
              <a:t>monitor@debibliotheekopschool.nl</a:t>
            </a:r>
            <a:endParaRPr lang="nl-NL" dirty="0"/>
          </a:p>
          <a:p>
            <a:endParaRPr lang="nl-NL" dirty="0"/>
          </a:p>
          <a:p>
            <a:r>
              <a:rPr lang="nl-NL" dirty="0"/>
              <a:t>Stuur indien mogelijk een print screen mee.</a:t>
            </a:r>
          </a:p>
          <a:p>
            <a:endParaRPr lang="nl-NL" dirty="0"/>
          </a:p>
          <a:p>
            <a:r>
              <a:rPr lang="nl-NL" dirty="0"/>
              <a:t>Zorg ervoor dat je mail zo volledig mogelijk is en vermeld duidelijk wat je wilt dat gedaan of opgelost wordt.</a:t>
            </a:r>
          </a:p>
          <a:p>
            <a:endParaRPr lang="nl-NL" dirty="0"/>
          </a:p>
          <a:p>
            <a:endParaRPr lang="nl-NL" dirty="0"/>
          </a:p>
          <a:p>
            <a:endParaRPr lang="nl-NL" dirty="0"/>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31718615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60717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3A5140-3FEF-43BE-9019-5623E38B91C0}"/>
              </a:ext>
            </a:extLst>
          </p:cNvPr>
          <p:cNvSpPr>
            <a:spLocks noGrp="1"/>
          </p:cNvSpPr>
          <p:nvPr>
            <p:ph type="title"/>
          </p:nvPr>
        </p:nvSpPr>
        <p:spPr/>
        <p:txBody>
          <a:bodyPr>
            <a:noAutofit/>
          </a:bodyPr>
          <a:lstStyle/>
          <a:p>
            <a:br>
              <a:rPr lang="nl-NL" sz="4000" b="0" i="0" u="none" strike="noStrike" baseline="0" dirty="0">
                <a:solidFill>
                  <a:srgbClr val="000000"/>
                </a:solidFill>
                <a:latin typeface="Calibri" panose="020F0502020204030204" pitchFamily="34" charset="0"/>
              </a:rPr>
            </a:br>
            <a:r>
              <a:rPr lang="nl-NL" sz="4000" b="0" i="0" u="none" strike="noStrike" baseline="0" dirty="0">
                <a:solidFill>
                  <a:srgbClr val="000000"/>
                </a:solidFill>
                <a:latin typeface="Calibri" panose="020F0502020204030204" pitchFamily="34" charset="0"/>
              </a:rPr>
              <a:t>D</a:t>
            </a:r>
            <a:r>
              <a:rPr lang="nl-NL" sz="4000" b="0" i="0" u="none" strike="noStrike" baseline="0" dirty="0">
                <a:latin typeface="Calibri" panose="020F0502020204030204" pitchFamily="34" charset="0"/>
              </a:rPr>
              <a:t>e locatiecoördinator</a:t>
            </a:r>
            <a:br>
              <a:rPr lang="nl-NL" sz="4000" b="0" i="0" u="none" strike="noStrike" baseline="0" dirty="0">
                <a:latin typeface="Calibri" panose="020F0502020204030204" pitchFamily="34" charset="0"/>
              </a:rPr>
            </a:br>
            <a:br>
              <a:rPr lang="nl-NL" sz="4000" b="0" i="0" u="none" strike="noStrike" baseline="0" dirty="0">
                <a:latin typeface="Calibri" panose="020F0502020204030204" pitchFamily="34" charset="0"/>
              </a:rPr>
            </a:br>
            <a:endParaRPr lang="nl-NL" sz="4000" dirty="0"/>
          </a:p>
        </p:txBody>
      </p:sp>
      <p:sp>
        <p:nvSpPr>
          <p:cNvPr id="3" name="Tijdelijke aanduiding voor inhoud 2">
            <a:extLst>
              <a:ext uri="{FF2B5EF4-FFF2-40B4-BE49-F238E27FC236}">
                <a16:creationId xmlns:a16="http://schemas.microsoft.com/office/drawing/2014/main" id="{9A6BDE1F-CE98-428A-B61C-79758379754C}"/>
              </a:ext>
            </a:extLst>
          </p:cNvPr>
          <p:cNvSpPr>
            <a:spLocks noGrp="1"/>
          </p:cNvSpPr>
          <p:nvPr>
            <p:ph idx="1"/>
          </p:nvPr>
        </p:nvSpPr>
        <p:spPr>
          <a:xfrm>
            <a:off x="641445" y="2081285"/>
            <a:ext cx="9831625" cy="2724631"/>
          </a:xfrm>
        </p:spPr>
        <p:txBody>
          <a:bodyPr>
            <a:normAutofit/>
          </a:bodyPr>
          <a:lstStyle/>
          <a:p>
            <a:pPr marL="0" indent="0">
              <a:buNone/>
            </a:pPr>
            <a:r>
              <a:rPr lang="nl-NL" sz="1800" b="0" i="0" u="none" strike="noStrike" baseline="0" dirty="0">
                <a:latin typeface="Calibri" panose="020F0502020204030204" pitchFamily="34" charset="0"/>
              </a:rPr>
              <a:t>Het is sinds 2024 mogelijk om per kinderopvanglocatie </a:t>
            </a:r>
            <a:r>
              <a:rPr lang="nl-NL"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een vertegenwoordiger van een kinderopvanglocatie uit te nodigen, de</a:t>
            </a:r>
            <a:r>
              <a:rPr lang="nl-NL" sz="1800" b="0" i="0" u="none" strike="noStrike" baseline="0" dirty="0">
                <a:latin typeface="Calibri" panose="020F0502020204030204" pitchFamily="34" charset="0"/>
              </a:rPr>
              <a:t>  Locatiecoördinator. Deze kan zo </a:t>
            </a:r>
            <a:r>
              <a:rPr lang="nl-NL" sz="1800" dirty="0">
                <a:effectLst/>
                <a:latin typeface="Calibri" panose="020F0502020204030204" pitchFamily="34" charset="0"/>
                <a:ea typeface="Calibri" panose="020F0502020204030204" pitchFamily="34" charset="0"/>
              </a:rPr>
              <a:t>na het bespreken van de resultaten met de leesconsulent dieper in de monitorresultaten duiken of de resultaten er nog eens bij pakken. </a:t>
            </a:r>
          </a:p>
          <a:p>
            <a:pPr marL="0" indent="0">
              <a:buNone/>
            </a:pPr>
            <a:r>
              <a:rPr lang="nl-NL" sz="1800"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 locatiecoördinator wordt via de beheeromgeving van de Monitor uitgenodigd door de monitorcoördinator/leesconsulent van de Bibliotheek en kan de resultaten bekijken van de kinderopvanglocaties waar hij/zij aan verbonden is. De locatiecoördinator heeft ook toegang tot de voorgeselecteerde rapportages (leescirkelrapportage, gemeenterapportage en bibliotheekrapportage).</a:t>
            </a:r>
            <a:r>
              <a:rPr lang="nl-NL" sz="1800" dirty="0">
                <a:effectLst/>
                <a:latin typeface="Calibri" panose="020F0502020204030204" pitchFamily="34" charset="0"/>
                <a:ea typeface="Calibri" panose="020F0502020204030204" pitchFamily="34" charset="0"/>
              </a:rPr>
              <a:t> </a:t>
            </a:r>
          </a:p>
          <a:p>
            <a:pPr marL="0" indent="0">
              <a:buNone/>
            </a:pPr>
            <a:r>
              <a:rPr lang="nl-NL" sz="1800" dirty="0">
                <a:latin typeface="Calibri" panose="020F0502020204030204" pitchFamily="34" charset="0"/>
              </a:rPr>
              <a:t>H</a:t>
            </a:r>
            <a:r>
              <a:rPr lang="nl-NL" sz="1800" b="0" i="0" u="none" strike="noStrike" baseline="0" dirty="0">
                <a:latin typeface="Calibri" panose="020F0502020204030204" pitchFamily="34" charset="0"/>
              </a:rPr>
              <a:t>oe je een Locatiecoördinator uitnodigt, lees je verderop in deze instructie.</a:t>
            </a:r>
            <a:endParaRPr lang="nl-NL" dirty="0"/>
          </a:p>
        </p:txBody>
      </p:sp>
      <p:sp>
        <p:nvSpPr>
          <p:cNvPr id="4" name="Tijdelijke aanduiding voor voettekst 3">
            <a:extLst>
              <a:ext uri="{FF2B5EF4-FFF2-40B4-BE49-F238E27FC236}">
                <a16:creationId xmlns:a16="http://schemas.microsoft.com/office/drawing/2014/main" id="{B2AD0E13-B0DB-4ACB-8B4E-230860AD01F4}"/>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3642622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lstStyle/>
          <a:p>
            <a:r>
              <a:rPr lang="nl-NL" dirty="0"/>
              <a:t>Inloggen rapportage </a:t>
            </a:r>
            <a:r>
              <a:rPr lang="nl-NL" dirty="0" err="1"/>
              <a:t>BoekStart</a:t>
            </a:r>
            <a:endParaRPr lang="nl-NL" dirty="0"/>
          </a:p>
        </p:txBody>
      </p:sp>
      <p:sp>
        <p:nvSpPr>
          <p:cNvPr id="3" name="Tijdelijke aanduiding voor inhoud 2">
            <a:extLst>
              <a:ext uri="{FF2B5EF4-FFF2-40B4-BE49-F238E27FC236}">
                <a16:creationId xmlns:a16="http://schemas.microsoft.com/office/drawing/2014/main" id="{3CC2C6FB-D119-4AE0-B60A-CD2B7309AE40}"/>
              </a:ext>
            </a:extLst>
          </p:cNvPr>
          <p:cNvSpPr>
            <a:spLocks noGrp="1"/>
          </p:cNvSpPr>
          <p:nvPr>
            <p:ph idx="1"/>
          </p:nvPr>
        </p:nvSpPr>
        <p:spPr>
          <a:xfrm>
            <a:off x="641446" y="1772338"/>
            <a:ext cx="8289904" cy="3116825"/>
          </a:xfrm>
        </p:spPr>
        <p:txBody>
          <a:bodyPr>
            <a:normAutofit fontScale="40000" lnSpcReduction="20000"/>
          </a:bodyPr>
          <a:lstStyle/>
          <a:p>
            <a:pPr marL="0" indent="0">
              <a:lnSpc>
                <a:spcPct val="100000"/>
              </a:lnSpc>
              <a:buNone/>
            </a:pPr>
            <a:r>
              <a:rPr lang="nl-NL" sz="4500" dirty="0"/>
              <a:t>Ga naar: </a:t>
            </a:r>
            <a:r>
              <a:rPr lang="nl-NL" sz="4500" dirty="0">
                <a:hlinkClick r:id="rId2"/>
              </a:rPr>
              <a:t>www.mdbos.nl</a:t>
            </a:r>
            <a:r>
              <a:rPr lang="nl-NL" sz="4500" dirty="0"/>
              <a:t> en kies bij </a:t>
            </a:r>
            <a:r>
              <a:rPr lang="nl-NL" sz="4500" dirty="0" err="1"/>
              <a:t>BoekStart</a:t>
            </a:r>
            <a:r>
              <a:rPr lang="nl-NL" sz="4500" dirty="0"/>
              <a:t> voor ‘Rapportage’:</a:t>
            </a:r>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endParaRPr lang="nl-NL" sz="2000" dirty="0"/>
          </a:p>
          <a:p>
            <a:pPr marL="0" indent="0">
              <a:lnSpc>
                <a:spcPct val="100000"/>
              </a:lnSpc>
              <a:buNone/>
            </a:pPr>
            <a:br>
              <a:rPr lang="nl-NL" sz="2000" dirty="0"/>
            </a:br>
            <a:br>
              <a:rPr lang="nl-NL" sz="2000" dirty="0"/>
            </a:br>
            <a:endParaRPr lang="nl-NL" sz="2000" dirty="0"/>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sp>
        <p:nvSpPr>
          <p:cNvPr id="10" name="Pijl rechts 9">
            <a:extLst>
              <a:ext uri="{FF2B5EF4-FFF2-40B4-BE49-F238E27FC236}">
                <a16:creationId xmlns:a16="http://schemas.microsoft.com/office/drawing/2014/main" id="{8D2C8089-C0A6-29F1-79C9-5EC5FFB7FB45}"/>
              </a:ext>
            </a:extLst>
          </p:cNvPr>
          <p:cNvSpPr/>
          <p:nvPr/>
        </p:nvSpPr>
        <p:spPr>
          <a:xfrm>
            <a:off x="3294997" y="3273136"/>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9" name="Afbeelding 8">
            <a:extLst>
              <a:ext uri="{FF2B5EF4-FFF2-40B4-BE49-F238E27FC236}">
                <a16:creationId xmlns:a16="http://schemas.microsoft.com/office/drawing/2014/main" id="{C5B90B02-A9CC-45DD-BAC8-70F60933C0D9}"/>
              </a:ext>
            </a:extLst>
          </p:cNvPr>
          <p:cNvPicPr>
            <a:picLocks noChangeAspect="1"/>
          </p:cNvPicPr>
          <p:nvPr/>
        </p:nvPicPr>
        <p:blipFill rotWithShape="1">
          <a:blip r:embed="rId3"/>
          <a:srcRect t="-1" r="67258" b="39791"/>
          <a:stretch/>
        </p:blipFill>
        <p:spPr>
          <a:xfrm>
            <a:off x="748817" y="2218835"/>
            <a:ext cx="2438808" cy="2257472"/>
          </a:xfrm>
          <a:prstGeom prst="rect">
            <a:avLst/>
          </a:prstGeom>
        </p:spPr>
      </p:pic>
      <p:sp>
        <p:nvSpPr>
          <p:cNvPr id="7" name="Tekstvak 6">
            <a:extLst>
              <a:ext uri="{FF2B5EF4-FFF2-40B4-BE49-F238E27FC236}">
                <a16:creationId xmlns:a16="http://schemas.microsoft.com/office/drawing/2014/main" id="{591B6E0B-B4C8-429C-AD8D-0D7E2A96533D}"/>
              </a:ext>
            </a:extLst>
          </p:cNvPr>
          <p:cNvSpPr txBox="1"/>
          <p:nvPr/>
        </p:nvSpPr>
        <p:spPr>
          <a:xfrm>
            <a:off x="641445" y="4595482"/>
            <a:ext cx="10196570" cy="1754326"/>
          </a:xfrm>
          <a:prstGeom prst="rect">
            <a:avLst/>
          </a:prstGeom>
          <a:noFill/>
        </p:spPr>
        <p:txBody>
          <a:bodyPr wrap="square" rtlCol="0">
            <a:spAutoFit/>
          </a:bodyPr>
          <a:lstStyle/>
          <a:p>
            <a:pPr marL="0" indent="0">
              <a:buNone/>
            </a:pPr>
            <a:r>
              <a:rPr lang="nl-NL" sz="1800" dirty="0"/>
              <a:t>Log in met Microsoft Login Account óf met gebruikersnaam, wachtwoord en de </a:t>
            </a:r>
            <a:r>
              <a:rPr lang="nl-NL" sz="1800" dirty="0" err="1"/>
              <a:t>authenticator</a:t>
            </a:r>
            <a:r>
              <a:rPr lang="nl-NL" sz="1800" dirty="0"/>
              <a:t>-app op je telefoon. </a:t>
            </a:r>
          </a:p>
          <a:p>
            <a:pPr marL="0" indent="0">
              <a:buNone/>
            </a:pPr>
            <a:endParaRPr lang="nl-NL" sz="1800" dirty="0"/>
          </a:p>
          <a:p>
            <a:pPr marL="0" indent="0">
              <a:buNone/>
            </a:pPr>
            <a:r>
              <a:rPr lang="nl-NL" sz="1800" dirty="0"/>
              <a:t>Educatiemanagers die de resultaten willen inzien maar nog geen toegang hebben tot de Monitor </a:t>
            </a:r>
            <a:r>
              <a:rPr lang="nl-NL" sz="1800" dirty="0" err="1"/>
              <a:t>BoekStartkunnen</a:t>
            </a:r>
            <a:r>
              <a:rPr lang="nl-NL" sz="1800" dirty="0"/>
              <a:t> een inlog krijgen door een mail te sturen naar </a:t>
            </a:r>
            <a:r>
              <a:rPr lang="nl-NL" dirty="0"/>
              <a:t>helpdesk@mdbos.nl</a:t>
            </a:r>
            <a:r>
              <a:rPr lang="nl-NL" sz="1800" dirty="0"/>
              <a:t>,  met duidelijke vermelding van provincie, gemeente en bibliotheek.</a:t>
            </a:r>
          </a:p>
        </p:txBody>
      </p:sp>
    </p:spTree>
    <p:extLst>
      <p:ext uri="{BB962C8B-B14F-4D97-AF65-F5344CB8AC3E}">
        <p14:creationId xmlns:p14="http://schemas.microsoft.com/office/powerpoint/2010/main" val="4071170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a:extLst>
              <a:ext uri="{FF2B5EF4-FFF2-40B4-BE49-F238E27FC236}">
                <a16:creationId xmlns:a16="http://schemas.microsoft.com/office/drawing/2014/main" id="{4E709884-8544-447F-8C78-F68B65166A1B}"/>
              </a:ext>
            </a:extLst>
          </p:cNvPr>
          <p:cNvPicPr>
            <a:picLocks noChangeAspect="1"/>
          </p:cNvPicPr>
          <p:nvPr/>
        </p:nvPicPr>
        <p:blipFill rotWithShape="1">
          <a:blip r:embed="rId2"/>
          <a:srcRect l="4344" t="25115" r="76331" b="16667"/>
          <a:stretch/>
        </p:blipFill>
        <p:spPr>
          <a:xfrm>
            <a:off x="641445" y="2138082"/>
            <a:ext cx="1523517" cy="2581835"/>
          </a:xfrm>
          <a:prstGeom prst="rect">
            <a:avLst/>
          </a:prstGeom>
        </p:spPr>
      </p:pic>
      <p:sp>
        <p:nvSpPr>
          <p:cNvPr id="8" name="Titel 7">
            <a:extLst>
              <a:ext uri="{FF2B5EF4-FFF2-40B4-BE49-F238E27FC236}">
                <a16:creationId xmlns:a16="http://schemas.microsoft.com/office/drawing/2014/main" id="{02433015-845F-459D-B73A-EBD08410B0B9}"/>
              </a:ext>
            </a:extLst>
          </p:cNvPr>
          <p:cNvSpPr>
            <a:spLocks noGrp="1"/>
          </p:cNvSpPr>
          <p:nvPr>
            <p:ph type="title"/>
          </p:nvPr>
        </p:nvSpPr>
        <p:spPr>
          <a:xfrm>
            <a:off x="641445" y="968991"/>
            <a:ext cx="10712355" cy="504209"/>
          </a:xfrm>
        </p:spPr>
        <p:txBody>
          <a:bodyPr>
            <a:normAutofit fontScale="90000"/>
          </a:bodyPr>
          <a:lstStyle/>
          <a:p>
            <a:r>
              <a:rPr lang="nl-NL" sz="3200" dirty="0"/>
              <a:t>Rapportage startscherm</a:t>
            </a:r>
          </a:p>
        </p:txBody>
      </p:sp>
      <p:sp>
        <p:nvSpPr>
          <p:cNvPr id="9" name="Pijl: rechts 8">
            <a:extLst>
              <a:ext uri="{FF2B5EF4-FFF2-40B4-BE49-F238E27FC236}">
                <a16:creationId xmlns:a16="http://schemas.microsoft.com/office/drawing/2014/main" id="{C87D60BA-CD6B-4E5B-BEA1-39C759AD14D3}"/>
              </a:ext>
            </a:extLst>
          </p:cNvPr>
          <p:cNvSpPr/>
          <p:nvPr/>
        </p:nvSpPr>
        <p:spPr>
          <a:xfrm rot="10800000">
            <a:off x="2342617" y="2355696"/>
            <a:ext cx="944769" cy="241511"/>
          </a:xfrm>
          <a:prstGeom prst="rightArrow">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kstvak 11">
            <a:extLst>
              <a:ext uri="{FF2B5EF4-FFF2-40B4-BE49-F238E27FC236}">
                <a16:creationId xmlns:a16="http://schemas.microsoft.com/office/drawing/2014/main" id="{B1ECD109-6ACF-4691-A2D9-12B8129E64D7}"/>
              </a:ext>
            </a:extLst>
          </p:cNvPr>
          <p:cNvSpPr txBox="1"/>
          <p:nvPr/>
        </p:nvSpPr>
        <p:spPr>
          <a:xfrm>
            <a:off x="3505200" y="2277035"/>
            <a:ext cx="4204447" cy="338554"/>
          </a:xfrm>
          <a:prstGeom prst="rect">
            <a:avLst/>
          </a:prstGeom>
          <a:noFill/>
        </p:spPr>
        <p:txBody>
          <a:bodyPr wrap="square" rtlCol="0">
            <a:spAutoFit/>
          </a:bodyPr>
          <a:lstStyle/>
          <a:p>
            <a:r>
              <a:rPr lang="nl-NL" sz="1600" dirty="0"/>
              <a:t>Kies in de navigatiekolom voor </a:t>
            </a:r>
            <a:r>
              <a:rPr lang="nl-NL" sz="1600" dirty="0" err="1"/>
              <a:t>BoekStart</a:t>
            </a:r>
            <a:endParaRPr lang="nl-NL" sz="1600" dirty="0"/>
          </a:p>
        </p:txBody>
      </p:sp>
      <p:sp>
        <p:nvSpPr>
          <p:cNvPr id="10" name="Pijl rechts 16">
            <a:extLst>
              <a:ext uri="{FF2B5EF4-FFF2-40B4-BE49-F238E27FC236}">
                <a16:creationId xmlns:a16="http://schemas.microsoft.com/office/drawing/2014/main" id="{9EA69A25-7F38-42EC-B082-D0658D1E3454}"/>
              </a:ext>
            </a:extLst>
          </p:cNvPr>
          <p:cNvSpPr/>
          <p:nvPr/>
        </p:nvSpPr>
        <p:spPr>
          <a:xfrm>
            <a:off x="2387268" y="3763983"/>
            <a:ext cx="944769" cy="241512"/>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7" name="Tekstvak 6">
            <a:extLst>
              <a:ext uri="{FF2B5EF4-FFF2-40B4-BE49-F238E27FC236}">
                <a16:creationId xmlns:a16="http://schemas.microsoft.com/office/drawing/2014/main" id="{1327E65F-6B6B-45B9-8F6E-1DDF44A0934F}"/>
              </a:ext>
            </a:extLst>
          </p:cNvPr>
          <p:cNvSpPr txBox="1"/>
          <p:nvPr/>
        </p:nvSpPr>
        <p:spPr>
          <a:xfrm>
            <a:off x="3554343" y="3713107"/>
            <a:ext cx="6654800" cy="584775"/>
          </a:xfrm>
          <a:prstGeom prst="rect">
            <a:avLst/>
          </a:prstGeom>
          <a:noFill/>
        </p:spPr>
        <p:txBody>
          <a:bodyPr wrap="square" rtlCol="0">
            <a:spAutoFit/>
          </a:bodyPr>
          <a:lstStyle/>
          <a:p>
            <a:r>
              <a:rPr lang="nl-NL" sz="1600" dirty="0"/>
              <a:t>Is jouw locatie een IKC? Kies dan IKC. De werkwijze is hetzelfde als die van </a:t>
            </a:r>
            <a:r>
              <a:rPr lang="nl-NL" sz="1600" dirty="0" err="1"/>
              <a:t>BoekStart</a:t>
            </a:r>
            <a:r>
              <a:rPr lang="nl-NL" sz="1600" dirty="0"/>
              <a:t>, zoals verder in deze instructie uitgelegd.</a:t>
            </a:r>
          </a:p>
        </p:txBody>
      </p:sp>
      <p:sp>
        <p:nvSpPr>
          <p:cNvPr id="2" name="Tijdelijke aanduiding voor voettekst 1">
            <a:extLst>
              <a:ext uri="{FF2B5EF4-FFF2-40B4-BE49-F238E27FC236}">
                <a16:creationId xmlns:a16="http://schemas.microsoft.com/office/drawing/2014/main" id="{3441E7DB-B0D4-4142-97C2-247A2A26ED3B}"/>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1541460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2FB9DAD1-13C1-408C-A961-A6DB15734398}"/>
              </a:ext>
            </a:extLst>
          </p:cNvPr>
          <p:cNvPicPr>
            <a:picLocks noChangeAspect="1"/>
          </p:cNvPicPr>
          <p:nvPr/>
        </p:nvPicPr>
        <p:blipFill>
          <a:blip r:embed="rId2"/>
          <a:stretch>
            <a:fillRect/>
          </a:stretch>
        </p:blipFill>
        <p:spPr>
          <a:xfrm>
            <a:off x="926587" y="971019"/>
            <a:ext cx="2252066" cy="5578034"/>
          </a:xfrm>
          <a:prstGeom prst="rect">
            <a:avLst/>
          </a:prstGeom>
        </p:spPr>
      </p:pic>
      <p:sp>
        <p:nvSpPr>
          <p:cNvPr id="5" name="Titel 4">
            <a:extLst>
              <a:ext uri="{FF2B5EF4-FFF2-40B4-BE49-F238E27FC236}">
                <a16:creationId xmlns:a16="http://schemas.microsoft.com/office/drawing/2014/main" id="{DAF86110-D005-4C6D-A987-4F6FCF5AFB53}"/>
              </a:ext>
            </a:extLst>
          </p:cNvPr>
          <p:cNvSpPr>
            <a:spLocks noGrp="1"/>
          </p:cNvSpPr>
          <p:nvPr>
            <p:ph type="title"/>
          </p:nvPr>
        </p:nvSpPr>
        <p:spPr>
          <a:xfrm>
            <a:off x="641445" y="784401"/>
            <a:ext cx="10712355" cy="365125"/>
          </a:xfrm>
        </p:spPr>
        <p:txBody>
          <a:bodyPr>
            <a:noAutofit/>
          </a:bodyPr>
          <a:lstStyle/>
          <a:p>
            <a:r>
              <a:rPr lang="nl-NL" sz="3200" dirty="0"/>
              <a:t>Navigatiekolom</a:t>
            </a:r>
          </a:p>
        </p:txBody>
      </p:sp>
      <p:sp>
        <p:nvSpPr>
          <p:cNvPr id="6" name="Tekstvak 5">
            <a:extLst>
              <a:ext uri="{FF2B5EF4-FFF2-40B4-BE49-F238E27FC236}">
                <a16:creationId xmlns:a16="http://schemas.microsoft.com/office/drawing/2014/main" id="{D6D36EE1-2C4A-4451-9886-B7489A44B353}"/>
              </a:ext>
            </a:extLst>
          </p:cNvPr>
          <p:cNvSpPr txBox="1"/>
          <p:nvPr/>
        </p:nvSpPr>
        <p:spPr>
          <a:xfrm>
            <a:off x="4064653" y="1266551"/>
            <a:ext cx="7200000" cy="338554"/>
          </a:xfrm>
          <a:prstGeom prst="rect">
            <a:avLst/>
          </a:prstGeom>
          <a:noFill/>
        </p:spPr>
        <p:txBody>
          <a:bodyPr wrap="square" rtlCol="0">
            <a:spAutoFit/>
          </a:bodyPr>
          <a:lstStyle/>
          <a:p>
            <a:r>
              <a:rPr lang="nl-NL" sz="1600" dirty="0"/>
              <a:t>Onder </a:t>
            </a:r>
            <a:r>
              <a:rPr lang="nl-NL" sz="1600" dirty="0" err="1"/>
              <a:t>BoekStart</a:t>
            </a:r>
            <a:r>
              <a:rPr lang="nl-NL" sz="1600" dirty="0"/>
              <a:t> ontvouwt zich een menu</a:t>
            </a:r>
          </a:p>
        </p:txBody>
      </p:sp>
      <p:sp>
        <p:nvSpPr>
          <p:cNvPr id="7" name="Tekstvak 6">
            <a:extLst>
              <a:ext uri="{FF2B5EF4-FFF2-40B4-BE49-F238E27FC236}">
                <a16:creationId xmlns:a16="http://schemas.microsoft.com/office/drawing/2014/main" id="{053F2806-9C20-4980-AA8D-3A59F3F3879E}"/>
              </a:ext>
            </a:extLst>
          </p:cNvPr>
          <p:cNvSpPr txBox="1"/>
          <p:nvPr/>
        </p:nvSpPr>
        <p:spPr>
          <a:xfrm>
            <a:off x="4027055" y="1833557"/>
            <a:ext cx="7403540" cy="338554"/>
          </a:xfrm>
          <a:prstGeom prst="rect">
            <a:avLst/>
          </a:prstGeom>
          <a:noFill/>
        </p:spPr>
        <p:txBody>
          <a:bodyPr wrap="square" rtlCol="0">
            <a:spAutoFit/>
          </a:bodyPr>
          <a:lstStyle/>
          <a:p>
            <a:r>
              <a:rPr lang="nl-NL" sz="1600" dirty="0"/>
              <a:t>Landelijke respons van deelnemende KOV-locaties de afgelopen 3 jaar</a:t>
            </a:r>
          </a:p>
        </p:txBody>
      </p:sp>
      <p:sp>
        <p:nvSpPr>
          <p:cNvPr id="8" name="Tekstvak 7">
            <a:extLst>
              <a:ext uri="{FF2B5EF4-FFF2-40B4-BE49-F238E27FC236}">
                <a16:creationId xmlns:a16="http://schemas.microsoft.com/office/drawing/2014/main" id="{BB766669-E09B-4657-9F24-8EF8D1916649}"/>
              </a:ext>
            </a:extLst>
          </p:cNvPr>
          <p:cNvSpPr txBox="1"/>
          <p:nvPr/>
        </p:nvSpPr>
        <p:spPr>
          <a:xfrm>
            <a:off x="4041344" y="2410917"/>
            <a:ext cx="7921578" cy="338554"/>
          </a:xfrm>
          <a:prstGeom prst="rect">
            <a:avLst/>
          </a:prstGeom>
          <a:noFill/>
        </p:spPr>
        <p:txBody>
          <a:bodyPr wrap="square" rtlCol="0">
            <a:spAutoFit/>
          </a:bodyPr>
          <a:lstStyle/>
          <a:p>
            <a:r>
              <a:rPr lang="nl-NL" sz="1600" dirty="0"/>
              <a:t>Rapportage vragenlijsten ingevuld door bibliotheekmedewerkers</a:t>
            </a:r>
          </a:p>
        </p:txBody>
      </p:sp>
      <p:sp>
        <p:nvSpPr>
          <p:cNvPr id="10" name="Tekstvak 9">
            <a:extLst>
              <a:ext uri="{FF2B5EF4-FFF2-40B4-BE49-F238E27FC236}">
                <a16:creationId xmlns:a16="http://schemas.microsoft.com/office/drawing/2014/main" id="{7D7EEF0C-2FA5-47FA-957A-4A6483E79EDA}"/>
              </a:ext>
            </a:extLst>
          </p:cNvPr>
          <p:cNvSpPr txBox="1"/>
          <p:nvPr/>
        </p:nvSpPr>
        <p:spPr>
          <a:xfrm>
            <a:off x="4000759" y="3002201"/>
            <a:ext cx="7200000" cy="830997"/>
          </a:xfrm>
          <a:prstGeom prst="rect">
            <a:avLst/>
          </a:prstGeom>
          <a:noFill/>
        </p:spPr>
        <p:txBody>
          <a:bodyPr wrap="square" rtlCol="0">
            <a:spAutoFit/>
          </a:bodyPr>
          <a:lstStyle/>
          <a:p>
            <a:r>
              <a:rPr lang="nl-NL" sz="1600" dirty="0"/>
              <a:t>Rapportage vragenlijsten ingevuld door voorleescoördinatoren</a:t>
            </a:r>
            <a:br>
              <a:rPr lang="nl-NL" sz="1600" dirty="0"/>
            </a:br>
            <a:r>
              <a:rPr lang="nl-NL" sz="1600" dirty="0"/>
              <a:t>                                                                               </a:t>
            </a:r>
            <a:br>
              <a:rPr lang="nl-NL" sz="1600" dirty="0"/>
            </a:br>
            <a:endParaRPr lang="nl-NL" sz="1600" dirty="0"/>
          </a:p>
        </p:txBody>
      </p:sp>
      <p:sp>
        <p:nvSpPr>
          <p:cNvPr id="11" name="Tekstvak 10">
            <a:extLst>
              <a:ext uri="{FF2B5EF4-FFF2-40B4-BE49-F238E27FC236}">
                <a16:creationId xmlns:a16="http://schemas.microsoft.com/office/drawing/2014/main" id="{BA5DE993-9B1C-4973-8A04-E664A012F14D}"/>
              </a:ext>
            </a:extLst>
          </p:cNvPr>
          <p:cNvSpPr txBox="1"/>
          <p:nvPr/>
        </p:nvSpPr>
        <p:spPr>
          <a:xfrm>
            <a:off x="4000759" y="3613028"/>
            <a:ext cx="7200000" cy="338554"/>
          </a:xfrm>
          <a:prstGeom prst="rect">
            <a:avLst/>
          </a:prstGeom>
          <a:noFill/>
        </p:spPr>
        <p:txBody>
          <a:bodyPr wrap="square" rtlCol="0">
            <a:spAutoFit/>
          </a:bodyPr>
          <a:lstStyle/>
          <a:p>
            <a:r>
              <a:rPr lang="nl-NL" sz="1600" dirty="0"/>
              <a:t>Rapportage vragenlijsten ingevuld door pedagogisch medewerkers</a:t>
            </a:r>
          </a:p>
        </p:txBody>
      </p:sp>
      <p:sp>
        <p:nvSpPr>
          <p:cNvPr id="12" name="Tekstvak 11">
            <a:extLst>
              <a:ext uri="{FF2B5EF4-FFF2-40B4-BE49-F238E27FC236}">
                <a16:creationId xmlns:a16="http://schemas.microsoft.com/office/drawing/2014/main" id="{E331EA46-EC05-4F74-BB62-8B478973436F}"/>
              </a:ext>
            </a:extLst>
          </p:cNvPr>
          <p:cNvSpPr txBox="1"/>
          <p:nvPr/>
        </p:nvSpPr>
        <p:spPr>
          <a:xfrm>
            <a:off x="4000759" y="4183057"/>
            <a:ext cx="8568000" cy="338554"/>
          </a:xfrm>
          <a:prstGeom prst="rect">
            <a:avLst/>
          </a:prstGeom>
          <a:noFill/>
        </p:spPr>
        <p:txBody>
          <a:bodyPr wrap="square" rtlCol="0">
            <a:spAutoFit/>
          </a:bodyPr>
          <a:lstStyle/>
          <a:p>
            <a:r>
              <a:rPr lang="nl-NL" sz="1600" dirty="0"/>
              <a:t>Voorselectie Monitorvragen voor analyse o.b.v. </a:t>
            </a:r>
            <a:r>
              <a:rPr lang="nl-NL" sz="1600" dirty="0" err="1"/>
              <a:t>Chambers</a:t>
            </a:r>
            <a:r>
              <a:rPr lang="nl-NL" sz="1600" dirty="0"/>
              <a:t>’ leescirkel</a:t>
            </a:r>
          </a:p>
        </p:txBody>
      </p:sp>
      <p:sp>
        <p:nvSpPr>
          <p:cNvPr id="13" name="Tekstvak 12">
            <a:extLst>
              <a:ext uri="{FF2B5EF4-FFF2-40B4-BE49-F238E27FC236}">
                <a16:creationId xmlns:a16="http://schemas.microsoft.com/office/drawing/2014/main" id="{905A566D-07B1-48A2-8574-0930F06743BE}"/>
              </a:ext>
            </a:extLst>
          </p:cNvPr>
          <p:cNvSpPr txBox="1"/>
          <p:nvPr/>
        </p:nvSpPr>
        <p:spPr>
          <a:xfrm>
            <a:off x="4027055" y="4744705"/>
            <a:ext cx="7185891" cy="338554"/>
          </a:xfrm>
          <a:prstGeom prst="rect">
            <a:avLst/>
          </a:prstGeom>
          <a:noFill/>
        </p:spPr>
        <p:txBody>
          <a:bodyPr wrap="square" rtlCol="0">
            <a:spAutoFit/>
          </a:bodyPr>
          <a:lstStyle/>
          <a:p>
            <a:r>
              <a:rPr lang="nl-NL" sz="1600" dirty="0"/>
              <a:t>Voorselectie van Monitorvragen voor de gemeenterapportage</a:t>
            </a:r>
          </a:p>
        </p:txBody>
      </p:sp>
      <p:sp>
        <p:nvSpPr>
          <p:cNvPr id="14" name="Tekstvak 13">
            <a:extLst>
              <a:ext uri="{FF2B5EF4-FFF2-40B4-BE49-F238E27FC236}">
                <a16:creationId xmlns:a16="http://schemas.microsoft.com/office/drawing/2014/main" id="{A0AF012F-EAC5-4177-A034-C2F9BA387311}"/>
              </a:ext>
            </a:extLst>
          </p:cNvPr>
          <p:cNvSpPr txBox="1"/>
          <p:nvPr/>
        </p:nvSpPr>
        <p:spPr>
          <a:xfrm>
            <a:off x="4000759" y="5305704"/>
            <a:ext cx="7200000" cy="584775"/>
          </a:xfrm>
          <a:prstGeom prst="rect">
            <a:avLst/>
          </a:prstGeom>
          <a:noFill/>
        </p:spPr>
        <p:txBody>
          <a:bodyPr wrap="square" rtlCol="0">
            <a:spAutoFit/>
          </a:bodyPr>
          <a:lstStyle/>
          <a:p>
            <a:r>
              <a:rPr lang="nl-NL" sz="1600" dirty="0"/>
              <a:t>Voorselectie Monitorvragen voor de bibliotheekrapportage</a:t>
            </a:r>
          </a:p>
          <a:p>
            <a:endParaRPr lang="nl-NL" sz="1600" dirty="0"/>
          </a:p>
        </p:txBody>
      </p:sp>
      <p:sp>
        <p:nvSpPr>
          <p:cNvPr id="15" name="Tekstvak 14">
            <a:extLst>
              <a:ext uri="{FF2B5EF4-FFF2-40B4-BE49-F238E27FC236}">
                <a16:creationId xmlns:a16="http://schemas.microsoft.com/office/drawing/2014/main" id="{EE2A37E8-1520-47E2-8C1D-F6514E33C4E5}"/>
              </a:ext>
            </a:extLst>
          </p:cNvPr>
          <p:cNvSpPr txBox="1"/>
          <p:nvPr/>
        </p:nvSpPr>
        <p:spPr>
          <a:xfrm>
            <a:off x="4027055" y="5841216"/>
            <a:ext cx="7389251" cy="338554"/>
          </a:xfrm>
          <a:prstGeom prst="rect">
            <a:avLst/>
          </a:prstGeom>
          <a:noFill/>
        </p:spPr>
        <p:txBody>
          <a:bodyPr wrap="square" rtlCol="0">
            <a:spAutoFit/>
          </a:bodyPr>
          <a:lstStyle/>
          <a:p>
            <a:r>
              <a:rPr lang="nl-NL" sz="1600" dirty="0"/>
              <a:t>Landelijke analyse (medio 2025 beschikbaar)</a:t>
            </a:r>
          </a:p>
        </p:txBody>
      </p:sp>
      <p:sp>
        <p:nvSpPr>
          <p:cNvPr id="18" name="Pijl rechts 6">
            <a:extLst>
              <a:ext uri="{FF2B5EF4-FFF2-40B4-BE49-F238E27FC236}">
                <a16:creationId xmlns:a16="http://schemas.microsoft.com/office/drawing/2014/main" id="{CEBD29D2-B040-4991-A2FF-6417B1415C0C}"/>
              </a:ext>
            </a:extLst>
          </p:cNvPr>
          <p:cNvSpPr/>
          <p:nvPr/>
        </p:nvSpPr>
        <p:spPr>
          <a:xfrm rot="10800000">
            <a:off x="3300558" y="1946060"/>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9" name="Pijl rechts 6">
            <a:extLst>
              <a:ext uri="{FF2B5EF4-FFF2-40B4-BE49-F238E27FC236}">
                <a16:creationId xmlns:a16="http://schemas.microsoft.com/office/drawing/2014/main" id="{C89910D9-5134-48A9-9A20-5EF92B68C6A0}"/>
              </a:ext>
            </a:extLst>
          </p:cNvPr>
          <p:cNvSpPr/>
          <p:nvPr/>
        </p:nvSpPr>
        <p:spPr>
          <a:xfrm rot="10800000">
            <a:off x="3310186" y="2545760"/>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0" name="Pijl rechts 6">
            <a:extLst>
              <a:ext uri="{FF2B5EF4-FFF2-40B4-BE49-F238E27FC236}">
                <a16:creationId xmlns:a16="http://schemas.microsoft.com/office/drawing/2014/main" id="{C01FEC71-EE82-447F-B0F5-67A70BC75DA7}"/>
              </a:ext>
            </a:extLst>
          </p:cNvPr>
          <p:cNvSpPr/>
          <p:nvPr/>
        </p:nvSpPr>
        <p:spPr>
          <a:xfrm rot="10800000">
            <a:off x="3296211" y="3134531"/>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1" name="Pijl rechts 6">
            <a:extLst>
              <a:ext uri="{FF2B5EF4-FFF2-40B4-BE49-F238E27FC236}">
                <a16:creationId xmlns:a16="http://schemas.microsoft.com/office/drawing/2014/main" id="{960780E4-7B7E-4A41-984E-E20FC09A5487}"/>
              </a:ext>
            </a:extLst>
          </p:cNvPr>
          <p:cNvSpPr/>
          <p:nvPr/>
        </p:nvSpPr>
        <p:spPr>
          <a:xfrm rot="10800000">
            <a:off x="3296210" y="3662932"/>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2" name="Pijl rechts 6">
            <a:extLst>
              <a:ext uri="{FF2B5EF4-FFF2-40B4-BE49-F238E27FC236}">
                <a16:creationId xmlns:a16="http://schemas.microsoft.com/office/drawing/2014/main" id="{4C7024CD-4610-4BE7-8C43-EE3032281454}"/>
              </a:ext>
            </a:extLst>
          </p:cNvPr>
          <p:cNvSpPr/>
          <p:nvPr/>
        </p:nvSpPr>
        <p:spPr>
          <a:xfrm rot="10800000">
            <a:off x="3291323" y="4273414"/>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3" name="Pijl rechts 6">
            <a:extLst>
              <a:ext uri="{FF2B5EF4-FFF2-40B4-BE49-F238E27FC236}">
                <a16:creationId xmlns:a16="http://schemas.microsoft.com/office/drawing/2014/main" id="{C1E9471F-4A6D-41CD-8EB3-37013416B094}"/>
              </a:ext>
            </a:extLst>
          </p:cNvPr>
          <p:cNvSpPr/>
          <p:nvPr/>
        </p:nvSpPr>
        <p:spPr>
          <a:xfrm rot="10800000">
            <a:off x="3314895" y="4832551"/>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4" name="Pijl rechts 6">
            <a:extLst>
              <a:ext uri="{FF2B5EF4-FFF2-40B4-BE49-F238E27FC236}">
                <a16:creationId xmlns:a16="http://schemas.microsoft.com/office/drawing/2014/main" id="{FA51824D-81BE-4DF1-8F51-661FA0D9A7AE}"/>
              </a:ext>
            </a:extLst>
          </p:cNvPr>
          <p:cNvSpPr/>
          <p:nvPr/>
        </p:nvSpPr>
        <p:spPr>
          <a:xfrm rot="10800000">
            <a:off x="3291322" y="5369558"/>
            <a:ext cx="500345" cy="169224"/>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5" name="Pijl rechts 6">
            <a:extLst>
              <a:ext uri="{FF2B5EF4-FFF2-40B4-BE49-F238E27FC236}">
                <a16:creationId xmlns:a16="http://schemas.microsoft.com/office/drawing/2014/main" id="{98D75B33-F182-4E08-AACE-809176B75D97}"/>
              </a:ext>
            </a:extLst>
          </p:cNvPr>
          <p:cNvSpPr/>
          <p:nvPr/>
        </p:nvSpPr>
        <p:spPr>
          <a:xfrm rot="10800000" flipV="1">
            <a:off x="3288299" y="5942462"/>
            <a:ext cx="500345" cy="166840"/>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Pijl rechts 10">
            <a:extLst>
              <a:ext uri="{FF2B5EF4-FFF2-40B4-BE49-F238E27FC236}">
                <a16:creationId xmlns:a16="http://schemas.microsoft.com/office/drawing/2014/main" id="{0ECBF7FC-F74D-4E7C-8DE4-1DE95A981DBD}"/>
              </a:ext>
            </a:extLst>
          </p:cNvPr>
          <p:cNvSpPr/>
          <p:nvPr/>
        </p:nvSpPr>
        <p:spPr>
          <a:xfrm>
            <a:off x="3234719" y="1348743"/>
            <a:ext cx="736270" cy="166841"/>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voettekst 1">
            <a:extLst>
              <a:ext uri="{FF2B5EF4-FFF2-40B4-BE49-F238E27FC236}">
                <a16:creationId xmlns:a16="http://schemas.microsoft.com/office/drawing/2014/main" id="{FEDE2C56-90B4-4218-BD65-759D0C971843}"/>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3952439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ABF762-D6CD-464B-80C0-336AAE1EB6B6}"/>
              </a:ext>
            </a:extLst>
          </p:cNvPr>
          <p:cNvSpPr>
            <a:spLocks noGrp="1"/>
          </p:cNvSpPr>
          <p:nvPr>
            <p:ph type="title"/>
          </p:nvPr>
        </p:nvSpPr>
        <p:spPr/>
        <p:txBody>
          <a:bodyPr>
            <a:normAutofit/>
          </a:bodyPr>
          <a:lstStyle/>
          <a:p>
            <a:r>
              <a:rPr lang="nl-NL" sz="2800" dirty="0"/>
              <a:t>Rapportage Bibliotheek, Voorleescoördinator, Pedagogisch medewerker</a:t>
            </a:r>
          </a:p>
        </p:txBody>
      </p:sp>
      <p:pic>
        <p:nvPicPr>
          <p:cNvPr id="6" name="Tijdelijke aanduiding voor inhoud 5">
            <a:extLst>
              <a:ext uri="{FF2B5EF4-FFF2-40B4-BE49-F238E27FC236}">
                <a16:creationId xmlns:a16="http://schemas.microsoft.com/office/drawing/2014/main" id="{1504DAE3-BA69-471A-B4F4-890380446E7E}"/>
              </a:ext>
            </a:extLst>
          </p:cNvPr>
          <p:cNvPicPr>
            <a:picLocks noGrp="1" noChangeAspect="1"/>
          </p:cNvPicPr>
          <p:nvPr>
            <p:ph idx="1"/>
          </p:nvPr>
        </p:nvPicPr>
        <p:blipFill>
          <a:blip r:embed="rId2"/>
          <a:stretch>
            <a:fillRect/>
          </a:stretch>
        </p:blipFill>
        <p:spPr>
          <a:xfrm>
            <a:off x="962449" y="2080597"/>
            <a:ext cx="1535851" cy="3808412"/>
          </a:xfrm>
          <a:prstGeom prst="rect">
            <a:avLst/>
          </a:prstGeom>
        </p:spPr>
      </p:pic>
      <p:sp>
        <p:nvSpPr>
          <p:cNvPr id="7" name="Tekstvak 6">
            <a:extLst>
              <a:ext uri="{FF2B5EF4-FFF2-40B4-BE49-F238E27FC236}">
                <a16:creationId xmlns:a16="http://schemas.microsoft.com/office/drawing/2014/main" id="{66BFC368-BECA-4576-AD69-D8177B64FFF9}"/>
              </a:ext>
            </a:extLst>
          </p:cNvPr>
          <p:cNvSpPr txBox="1"/>
          <p:nvPr/>
        </p:nvSpPr>
        <p:spPr>
          <a:xfrm>
            <a:off x="3214255" y="2517749"/>
            <a:ext cx="7813963" cy="2031325"/>
          </a:xfrm>
          <a:prstGeom prst="rect">
            <a:avLst/>
          </a:prstGeom>
          <a:noFill/>
        </p:spPr>
        <p:txBody>
          <a:bodyPr wrap="square" rtlCol="0">
            <a:spAutoFit/>
          </a:bodyPr>
          <a:lstStyle/>
          <a:p>
            <a:r>
              <a:rPr lang="nl-NL" dirty="0"/>
              <a:t>De wijze waarop je de rapportages kunt inzien van Bibliotheek, Voorleescoördinator en Pedagogisch medewerker is telkens hetzelfde.</a:t>
            </a:r>
          </a:p>
          <a:p>
            <a:endParaRPr lang="nl-NL" dirty="0"/>
          </a:p>
          <a:p>
            <a:r>
              <a:rPr lang="nl-NL" sz="1800" dirty="0"/>
              <a:t>Op de dia’s hierna lees je hoe dit werkt aan de hand van de rapportage Voorleescoördinator.</a:t>
            </a:r>
          </a:p>
          <a:p>
            <a:br>
              <a:rPr lang="nl-NL" sz="1800" dirty="0"/>
            </a:br>
            <a:endParaRPr lang="nl-NL" dirty="0"/>
          </a:p>
        </p:txBody>
      </p:sp>
      <p:sp>
        <p:nvSpPr>
          <p:cNvPr id="3" name="Tijdelijke aanduiding voor voettekst 2">
            <a:extLst>
              <a:ext uri="{FF2B5EF4-FFF2-40B4-BE49-F238E27FC236}">
                <a16:creationId xmlns:a16="http://schemas.microsoft.com/office/drawing/2014/main" id="{5DB0DD2A-7411-4262-B1FB-8DBE3AB777D3}"/>
              </a:ext>
            </a:extLst>
          </p:cNvPr>
          <p:cNvSpPr>
            <a:spLocks noGrp="1"/>
          </p:cNvSpPr>
          <p:nvPr>
            <p:ph type="ftr" sz="quarter" idx="11"/>
          </p:nvPr>
        </p:nvSpPr>
        <p:spPr/>
        <p:txBody>
          <a:bodyPr/>
          <a:lstStyle/>
          <a:p>
            <a:r>
              <a:rPr lang="nl-NL"/>
              <a:t>Instructie Rapportage Monitor BoekStart in de Kinderopvang 2024 - 2025  </a:t>
            </a:r>
            <a:endParaRPr lang="nl-NL" dirty="0"/>
          </a:p>
        </p:txBody>
      </p:sp>
    </p:spTree>
    <p:extLst>
      <p:ext uri="{BB962C8B-B14F-4D97-AF65-F5344CB8AC3E}">
        <p14:creationId xmlns:p14="http://schemas.microsoft.com/office/powerpoint/2010/main" val="3694059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AFAF40-7EFD-4D07-84AD-C253D2294CE1}"/>
              </a:ext>
            </a:extLst>
          </p:cNvPr>
          <p:cNvSpPr>
            <a:spLocks noGrp="1"/>
          </p:cNvSpPr>
          <p:nvPr>
            <p:ph type="title"/>
          </p:nvPr>
        </p:nvSpPr>
        <p:spPr/>
        <p:txBody>
          <a:bodyPr>
            <a:normAutofit/>
          </a:bodyPr>
          <a:lstStyle/>
          <a:p>
            <a:r>
              <a:rPr lang="nl-NL" sz="2800" dirty="0"/>
              <a:t>Rapportage Bibliotheek, Voorleescoördinator, Pedagogisch medewerker</a:t>
            </a:r>
          </a:p>
        </p:txBody>
      </p:sp>
      <p:sp>
        <p:nvSpPr>
          <p:cNvPr id="5" name="Tijdelijke aanduiding voor voettekst 4">
            <a:extLst>
              <a:ext uri="{FF2B5EF4-FFF2-40B4-BE49-F238E27FC236}">
                <a16:creationId xmlns:a16="http://schemas.microsoft.com/office/drawing/2014/main" id="{0A47053F-A558-4C7C-8E9A-BC72D1D6071F}"/>
              </a:ext>
            </a:extLst>
          </p:cNvPr>
          <p:cNvSpPr>
            <a:spLocks noGrp="1"/>
          </p:cNvSpPr>
          <p:nvPr>
            <p:ph type="ftr" sz="quarter" idx="11"/>
          </p:nvPr>
        </p:nvSpPr>
        <p:spPr/>
        <p:txBody>
          <a:bodyPr/>
          <a:lstStyle/>
          <a:p>
            <a:r>
              <a:rPr lang="nl-NL"/>
              <a:t>Instructie Rapportage Monitor BoekStart in de Kinderopvang 2024 - 2025  </a:t>
            </a:r>
            <a:endParaRPr lang="nl-NL" dirty="0"/>
          </a:p>
        </p:txBody>
      </p:sp>
      <p:pic>
        <p:nvPicPr>
          <p:cNvPr id="7" name="Afbeelding 6">
            <a:extLst>
              <a:ext uri="{FF2B5EF4-FFF2-40B4-BE49-F238E27FC236}">
                <a16:creationId xmlns:a16="http://schemas.microsoft.com/office/drawing/2014/main" id="{890A610D-BE08-D5D6-E870-C9F7C32272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7691" y="2075753"/>
            <a:ext cx="4394200" cy="27813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7" name="Pijl rechts 26">
            <a:extLst>
              <a:ext uri="{FF2B5EF4-FFF2-40B4-BE49-F238E27FC236}">
                <a16:creationId xmlns:a16="http://schemas.microsoft.com/office/drawing/2014/main" id="{26407E64-BA1A-5589-ABC7-8A63360B1DF7}"/>
              </a:ext>
            </a:extLst>
          </p:cNvPr>
          <p:cNvSpPr/>
          <p:nvPr/>
        </p:nvSpPr>
        <p:spPr>
          <a:xfrm>
            <a:off x="5686269" y="2439001"/>
            <a:ext cx="736270" cy="311727"/>
          </a:xfrm>
          <a:prstGeom prst="leftArrow">
            <a:avLst/>
          </a:prstGeom>
          <a:solidFill>
            <a:srgbClr val="F28729"/>
          </a:solidFill>
          <a:ln>
            <a:solidFill>
              <a:srgbClr val="ED730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ekstvak 7">
            <a:extLst>
              <a:ext uri="{FF2B5EF4-FFF2-40B4-BE49-F238E27FC236}">
                <a16:creationId xmlns:a16="http://schemas.microsoft.com/office/drawing/2014/main" id="{77153323-DDE6-A0A5-B8C2-2CD44F777B24}"/>
              </a:ext>
            </a:extLst>
          </p:cNvPr>
          <p:cNvSpPr txBox="1"/>
          <p:nvPr/>
        </p:nvSpPr>
        <p:spPr>
          <a:xfrm>
            <a:off x="6729412" y="2228850"/>
            <a:ext cx="4743451" cy="1200329"/>
          </a:xfrm>
          <a:prstGeom prst="rect">
            <a:avLst/>
          </a:prstGeom>
          <a:noFill/>
        </p:spPr>
        <p:txBody>
          <a:bodyPr wrap="square" rtlCol="0">
            <a:spAutoFit/>
          </a:bodyPr>
          <a:lstStyle/>
          <a:p>
            <a:r>
              <a:rPr lang="nl-NL" dirty="0"/>
              <a:t>Rechts boven in je scherm zie je een informatie-button. Hier vind je extra informatie over het gebruik van filters, case-selectie, open vragen en uitsplitsingen.</a:t>
            </a:r>
          </a:p>
        </p:txBody>
      </p:sp>
    </p:spTree>
    <p:extLst>
      <p:ext uri="{BB962C8B-B14F-4D97-AF65-F5344CB8AC3E}">
        <p14:creationId xmlns:p14="http://schemas.microsoft.com/office/powerpoint/2010/main" val="1541646349"/>
      </p:ext>
    </p:extLst>
  </p:cSld>
  <p:clrMapOvr>
    <a:masterClrMapping/>
  </p:clrMapOvr>
</p:sld>
</file>

<file path=ppt/theme/theme1.xml><?xml version="1.0" encoding="utf-8"?>
<a:theme xmlns:a="http://schemas.openxmlformats.org/drawingml/2006/main" name="1_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Kantoorthema">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Kantoorthema">
      <a:majorFont>
        <a:latin typeface="Helvetica"/>
        <a:ea typeface="Helvetica"/>
        <a:cs typeface="Helvetica"/>
      </a:majorFont>
      <a:minorFont>
        <a:latin typeface="Calibri"/>
        <a:ea typeface="Calibri"/>
        <a:cs typeface="Calibri"/>
      </a:minorFont>
    </a:fontScheme>
    <a:fmtScheme name="Kantoorthem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3624</TotalTime>
  <Words>2186</Words>
  <Application>Microsoft Office PowerPoint</Application>
  <PresentationFormat>Breedbeeld</PresentationFormat>
  <Paragraphs>231</Paragraphs>
  <Slides>35</Slides>
  <Notes>2</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35</vt:i4>
      </vt:variant>
    </vt:vector>
  </HeadingPairs>
  <TitlesOfParts>
    <vt:vector size="38" baseType="lpstr">
      <vt:lpstr>Arial</vt:lpstr>
      <vt:lpstr>Calibri</vt:lpstr>
      <vt:lpstr>1_Kantoorthema</vt:lpstr>
      <vt:lpstr>           Instructie rapportage Monitor BoekStart in de Kinderopvang Versie Monitorcoördinator / Voorleesconsulent februari 2025 </vt:lpstr>
      <vt:lpstr>  Inhoud</vt:lpstr>
      <vt:lpstr>Een tip vooraf</vt:lpstr>
      <vt:lpstr> De locatiecoördinator  </vt:lpstr>
      <vt:lpstr>Inloggen rapportage BoekStart</vt:lpstr>
      <vt:lpstr>Rapportage startscherm</vt:lpstr>
      <vt:lpstr>Navigatiekolom</vt:lpstr>
      <vt:lpstr>Rapportage Bibliotheek, Voorleescoördinator, Pedagogisch medewerker</vt:lpstr>
      <vt:lpstr>Rapportage Bibliotheek, Voorleescoördinator, Pedagogisch medewerker</vt:lpstr>
      <vt:lpstr>Rapportage voorleescoördinator, pedagogisch medewerker</vt:lpstr>
      <vt:lpstr>Rapportage Bibliotheek, Voorleescoördinator, Pedagogisch medewerker</vt:lpstr>
      <vt:lpstr>Rapportage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Rapportage Bibliotheek, Voorleescoördinator, Pedagogisch medewerker</vt:lpstr>
      <vt:lpstr>Profiel: Leesbevorderende pedagogisch medewerkers</vt:lpstr>
      <vt:lpstr>Leescirkel Rapportage</vt:lpstr>
      <vt:lpstr>Gemeenterapportage</vt:lpstr>
      <vt:lpstr>Bibliotheekrapportage</vt:lpstr>
      <vt:lpstr>Landelijke analyse</vt:lpstr>
      <vt:lpstr>IKC</vt:lpstr>
      <vt:lpstr>Locatiecoördinator uitnodigen</vt:lpstr>
      <vt:lpstr>Locatiecoördinator uitnodigen</vt:lpstr>
      <vt:lpstr>Locatiecoördinator uitnodigen</vt:lpstr>
      <vt:lpstr>Extra tips ter voorbereiding op je gesprek met de KOV</vt:lpstr>
      <vt:lpstr>Helpdesk en vragen</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Handleiding vernieuwde Monitor BoekStart -2021</dc:title>
  <dc:creator>Gonny Apol</dc:creator>
  <cp:lastModifiedBy>Felice Portier</cp:lastModifiedBy>
  <cp:revision>292</cp:revision>
  <dcterms:modified xsi:type="dcterms:W3CDTF">2025-02-25T08:36:33Z</dcterms:modified>
</cp:coreProperties>
</file>