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omments/modernComment_187_15F23E97.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34"/>
  </p:notesMasterIdLst>
  <p:sldIdLst>
    <p:sldId id="280" r:id="rId2"/>
    <p:sldId id="403" r:id="rId3"/>
    <p:sldId id="378" r:id="rId4"/>
    <p:sldId id="284" r:id="rId5"/>
    <p:sldId id="382" r:id="rId6"/>
    <p:sldId id="372" r:id="rId7"/>
    <p:sldId id="383" r:id="rId8"/>
    <p:sldId id="260" r:id="rId9"/>
    <p:sldId id="373" r:id="rId10"/>
    <p:sldId id="370" r:id="rId11"/>
    <p:sldId id="295" r:id="rId12"/>
    <p:sldId id="288" r:id="rId13"/>
    <p:sldId id="286" r:id="rId14"/>
    <p:sldId id="404" r:id="rId15"/>
    <p:sldId id="292" r:id="rId16"/>
    <p:sldId id="398" r:id="rId17"/>
    <p:sldId id="399" r:id="rId18"/>
    <p:sldId id="304" r:id="rId19"/>
    <p:sldId id="309" r:id="rId20"/>
    <p:sldId id="395" r:id="rId21"/>
    <p:sldId id="305" r:id="rId22"/>
    <p:sldId id="400" r:id="rId23"/>
    <p:sldId id="401" r:id="rId24"/>
    <p:sldId id="386" r:id="rId25"/>
    <p:sldId id="387" r:id="rId26"/>
    <p:sldId id="405" r:id="rId27"/>
    <p:sldId id="269" r:id="rId28"/>
    <p:sldId id="271" r:id="rId29"/>
    <p:sldId id="272" r:id="rId30"/>
    <p:sldId id="391" r:id="rId31"/>
    <p:sldId id="390" r:id="rId32"/>
    <p:sldId id="385" r:id="rId33"/>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521415D9-36F7-43E2-AB2F-B90AF26B5E84}">
      <p14:sectionLst xmlns:p14="http://schemas.microsoft.com/office/powerpoint/2010/main">
        <p14:section name="Standaardsectie" id="{40CD711D-390B-4464-9F06-63FA28B6D00B}">
          <p14:sldIdLst>
            <p14:sldId id="280"/>
          </p14:sldIdLst>
        </p14:section>
        <p14:section name="Overzichtssectie" id="{AEDB3184-EF94-4CC1-A0F6-3F18CE7225F5}">
          <p14:sldIdLst>
            <p14:sldId id="403"/>
          </p14:sldIdLst>
        </p14:section>
        <p14:section name="Aanmelden en inloggen" id="{1924F46E-D59F-4A9F-9029-043E20FA73B4}">
          <p14:sldIdLst>
            <p14:sldId id="378"/>
          </p14:sldIdLst>
        </p14:section>
        <p14:section name="Aanmelden bibliotheek op www.mdbos.nl" id="{48E0AC6C-F1E2-4E5B-BD3A-CE01ED6C2DD9}">
          <p14:sldIdLst>
            <p14:sldId id="284"/>
            <p14:sldId id="382"/>
          </p14:sldIdLst>
        </p14:section>
        <p14:section name="Eigen account maken (eenmalig)" id="{487A509B-1C7D-4038-93A4-B5AEEC868B2C}">
          <p14:sldIdLst>
            <p14:sldId id="372"/>
          </p14:sldIdLst>
        </p14:section>
        <p14:section name="Account maken met wachtwoord:  wachtwoord aanmaken en wachtwoord bevestigen" id="{D6E7B2CA-BC25-4136-B7A1-6C277E23B721}">
          <p14:sldIdLst>
            <p14:sldId id="383"/>
          </p14:sldIdLst>
        </p14:section>
        <p14:section name="Account bevestigen met Authenticator" id="{AC8881BD-6B84-4A13-8CC3-B17DEA28B910}">
          <p14:sldIdLst>
            <p14:sldId id="260"/>
          </p14:sldIdLst>
        </p14:section>
        <p14:section name="Account maken middels wachtwoord" id="{A668456A-6D62-4AA8-9E6C-3446A8C8FBC9}">
          <p14:sldIdLst>
            <p14:sldId id="373"/>
          </p14:sldIdLst>
        </p14:section>
        <p14:section name="Inloggen met Microsoft-account" id="{B4DF54DA-7B7E-4E65-8C41-2E3993A7D9DD}">
          <p14:sldIdLst>
            <p14:sldId id="370"/>
          </p14:sldIdLst>
        </p14:section>
        <p14:section name="Monitorcoördinator" id="{091F7DC4-6D3C-465E-B13C-7690D6AB3C04}">
          <p14:sldIdLst>
            <p14:sldId id="295"/>
          </p14:sldIdLst>
        </p14:section>
        <p14:section name="Navigatiekolom | Bibliotheek" id="{F3417454-4FCB-43FE-B7BC-65FDE9C5A876}">
          <p14:sldIdLst>
            <p14:sldId id="288"/>
          </p14:sldIdLst>
        </p14:section>
        <p14:section name="Navigatiekolom | Consulenten:  deze optie gebruiken we niet bij de Monitor BoekStart deze is alleen voor PO en VO" id="{3B07FA12-C42D-4353-9219-141D86CBD95F}">
          <p14:sldIdLst>
            <p14:sldId id="286"/>
            <p14:sldId id="404"/>
          </p14:sldIdLst>
        </p14:section>
        <p14:section name="Navigatiekolom | BS | Registratie kov locaties" id="{F941EAB2-E6EA-4D9C-8402-6632FB1CC5AB}">
          <p14:sldIdLst>
            <p14:sldId id="292"/>
          </p14:sldIdLst>
        </p14:section>
        <p14:section name="Navigatiekolom | BS | Registratie KOV-locaties" id="{845850F4-D4FD-4021-BCDD-D345DEE101E8}">
          <p14:sldIdLst>
            <p14:sldId id="398"/>
          </p14:sldIdLst>
        </p14:section>
        <p14:section name="Voorleescoördinator of locatiemanager toevoegen" id="{351F13D6-BA93-49ED-97A2-7E83378F8881}">
          <p14:sldIdLst>
            <p14:sldId id="399"/>
          </p14:sldIdLst>
        </p14:section>
        <p14:section name="Navigatiekolom | BS | Registratie BoekStart" id="{D72F854F-2F64-43CE-AFA3-B24D945906AB}">
          <p14:sldIdLst>
            <p14:sldId id="304"/>
          </p14:sldIdLst>
        </p14:section>
        <p14:section name="Nieuwe locatie toevoegen" id="{E6B3BFEA-B9C7-4C22-9137-DE36E0E9BF03}">
          <p14:sldIdLst>
            <p14:sldId id="309"/>
          </p14:sldIdLst>
        </p14:section>
        <p14:section name="Kopiëren van groepen per KOV-locatie" id="{5DD6BC6F-481C-4A07-9191-CB72C44E813A}">
          <p14:sldIdLst>
            <p14:sldId id="395"/>
          </p14:sldIdLst>
        </p14:section>
        <p14:section name="Groepen aanmaken en pedagogisch medewerker toevoegen" id="{4EBAACF0-B4FE-4624-A54D-EF6471E025BA}">
          <p14:sldIdLst>
            <p14:sldId id="305"/>
            <p14:sldId id="400"/>
            <p14:sldId id="401"/>
          </p14:sldIdLst>
        </p14:section>
        <p14:section name="Uitnodigen voor vragenlijst of gebruik QR-code" id="{B3B994ED-3DC6-4C6C-A79F-62910587A7F1}">
          <p14:sldIdLst>
            <p14:sldId id="386"/>
          </p14:sldIdLst>
        </p14:section>
        <p14:section name="Gebruik QR-code" id="{2657D46B-5EDF-4B1F-AB56-C397257CD1CF}">
          <p14:sldIdLst>
            <p14:sldId id="387"/>
          </p14:sldIdLst>
        </p14:section>
        <p14:section name="Monitorvolgers" id="{0A20DEF1-8AC6-468F-BD49-A62C8A066A24}">
          <p14:sldIdLst>
            <p14:sldId id="405"/>
          </p14:sldIdLst>
        </p14:section>
        <p14:section name="Navigatiekolom | IKC" id="{102108F5-F8D1-45FE-BBB3-03CE6CED6178}">
          <p14:sldIdLst>
            <p14:sldId id="269"/>
            <p14:sldId id="271"/>
            <p14:sldId id="272"/>
          </p14:sldIdLst>
        </p14:section>
        <p14:section name="Vragenlijsten" id="{7E891993-5544-43EF-981E-7AD85690898B}">
          <p14:sldIdLst>
            <p14:sldId id="391"/>
          </p14:sldIdLst>
        </p14:section>
        <p14:section name="Helpdesk en vragen" id="{316A726D-26AA-4A77-99F5-3B2FF3163E70}">
          <p14:sldIdLst>
            <p14:sldId id="390"/>
            <p14:sldId id="385"/>
          </p14:sldIdLst>
        </p14:section>
        <p14:section name="Naamloze sectie" id="{5468D08D-FB37-4EB5-B00F-6FA201E067D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F428F31-33B4-0124-1CB7-5D9D29568BA9}" name="Jonneke Heesterbeek" initials="JH" userId="S::jonneke@desanBV.onmicrosoft.com::2bdbbad8-c78a-4917-921a-5aabe3a21bb2" providerId="AD"/>
  <p188:author id="{9D01F9EA-3768-252D-D9CF-DEAF83A40B0D}" name="nicolien de pater" initials="ndp" userId="2c1c0cb080d8fd54"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onny Apol" initials="G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33" autoAdjust="0"/>
  </p:normalViewPr>
  <p:slideViewPr>
    <p:cSldViewPr snapToGrid="0">
      <p:cViewPr varScale="1">
        <p:scale>
          <a:sx n="99" d="100"/>
          <a:sy n="99" d="100"/>
        </p:scale>
        <p:origin x="234" y="-1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94" d="100"/>
          <a:sy n="94" d="100"/>
        </p:scale>
        <p:origin x="4080" y="101"/>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comments/modernComment_187_15F23E97.xml><?xml version="1.0" encoding="utf-8"?>
<p188:cmLst xmlns:a="http://schemas.openxmlformats.org/drawingml/2006/main" xmlns:r="http://schemas.openxmlformats.org/officeDocument/2006/relationships" xmlns:p188="http://schemas.microsoft.com/office/powerpoint/2018/8/main">
  <p188:cm id="{6999570C-A667-485E-A213-C55FC77953F8}" authorId="{9F428F31-33B4-0124-1CB7-5D9D29568BA9}" created="2022-11-09T14:18:28.794">
    <ac:txMkLst xmlns:ac="http://schemas.microsoft.com/office/drawing/2013/main/command">
      <pc:docMk xmlns:pc="http://schemas.microsoft.com/office/powerpoint/2013/main/command"/>
      <pc:sldMk xmlns:pc="http://schemas.microsoft.com/office/powerpoint/2013/main/command" cId="368197271" sldId="391"/>
      <ac:spMk id="3" creationId="{3CC2C6FB-D119-4AE0-B60A-CD2B7309AE40}"/>
      <ac:txMk cp="186" len="13">
        <ac:context len="427" hash="2354003889"/>
      </ac:txMk>
    </ac:txMkLst>
    <p188:pos x="9444251" y="2545306"/>
    <p188:replyLst>
      <p188:reply id="{E1B73B32-784C-4BBE-93A9-A42D8D19C2ED}" authorId="{9D01F9EA-3768-252D-D9CF-DEAF83A40B0D}" created="2022-11-10T11:58:41.045">
        <p188:txBody>
          <a:bodyPr/>
          <a:lstStyle/>
          <a:p>
            <a:r>
              <a:rPr lang="nl-NL"/>
              <a:t>verwerkt</a:t>
            </a:r>
          </a:p>
        </p188:txBody>
      </p188:reply>
    </p188:replyLst>
    <p188:txBody>
      <a:bodyPr/>
      <a:lstStyle/>
      <a:p>
        <a:r>
          <a:rPr lang="nl-NL"/>
          <a:t>Door op volgende te klikken tot je de opmerking 'je kunt nu de pagina sluiten' ziet staan.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1" name="Shape 101"/>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02" name="Shape 10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564239408"/>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Slide 1</a:t>
            </a:r>
          </a:p>
          <a:p>
            <a:endParaRPr lang="nl-NL" sz="1200" dirty="0">
              <a:effectLst/>
              <a:latin typeface="+mn-lt"/>
              <a:ea typeface="+mn-ea"/>
              <a:cs typeface="+mn-cs"/>
              <a:sym typeface="Calibri"/>
            </a:endParaRPr>
          </a:p>
          <a:p>
            <a:endParaRPr lang="nl-NL" sz="1200" dirty="0">
              <a:effectLst/>
              <a:latin typeface="+mn-lt"/>
              <a:ea typeface="+mn-ea"/>
              <a:cs typeface="+mn-cs"/>
              <a:sym typeface="Calibri"/>
            </a:endParaRPr>
          </a:p>
          <a:p>
            <a:r>
              <a:rPr lang="nl-NL" sz="1200" dirty="0">
                <a:effectLst/>
                <a:latin typeface="+mn-lt"/>
                <a:ea typeface="+mn-ea"/>
                <a:cs typeface="+mn-cs"/>
                <a:sym typeface="Calibri"/>
              </a:rPr>
              <a:t>In deze instructievideo voor monitorcoördinatoren, nemen we je mee in de Monitor Boekstart 2022-2023.</a:t>
            </a:r>
          </a:p>
          <a:p>
            <a:endParaRPr lang="nl-NL" dirty="0"/>
          </a:p>
        </p:txBody>
      </p:sp>
    </p:spTree>
    <p:extLst>
      <p:ext uri="{BB962C8B-B14F-4D97-AF65-F5344CB8AC3E}">
        <p14:creationId xmlns:p14="http://schemas.microsoft.com/office/powerpoint/2010/main" val="1739229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10</a:t>
            </a:r>
          </a:p>
          <a:p>
            <a:r>
              <a:rPr lang="nl-NL" sz="1200" dirty="0">
                <a:effectLst/>
                <a:latin typeface="+mn-lt"/>
                <a:ea typeface="+mn-ea"/>
                <a:cs typeface="+mn-cs"/>
                <a:sym typeface="Calibri"/>
              </a:rPr>
              <a:t>Log je liever in via je Microsoft Account? Klik dan in dit scherm op de oranje knop.</a:t>
            </a:r>
          </a:p>
          <a:p>
            <a:endParaRPr lang="nl-NL" dirty="0"/>
          </a:p>
        </p:txBody>
      </p:sp>
    </p:spTree>
    <p:extLst>
      <p:ext uri="{BB962C8B-B14F-4D97-AF65-F5344CB8AC3E}">
        <p14:creationId xmlns:p14="http://schemas.microsoft.com/office/powerpoint/2010/main" val="4147707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11</a:t>
            </a:r>
          </a:p>
          <a:p>
            <a:endParaRPr lang="nl-NL" sz="1200" b="1" dirty="0">
              <a:effectLst/>
              <a:latin typeface="+mn-lt"/>
              <a:ea typeface="+mn-ea"/>
              <a:cs typeface="+mn-cs"/>
              <a:sym typeface="Calibri"/>
            </a:endParaRPr>
          </a:p>
          <a:p>
            <a:r>
              <a:rPr lang="nl-NL" sz="1200" dirty="0">
                <a:effectLst/>
                <a:latin typeface="+mn-lt"/>
                <a:ea typeface="+mn-ea"/>
                <a:cs typeface="+mn-cs"/>
                <a:sym typeface="Calibri"/>
              </a:rPr>
              <a:t>Op de volgende slides leggen we je uit hoe je als Monitorcoördinator 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klaarzet voor jouw bibliotheek.</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Let op:</a:t>
            </a:r>
          </a:p>
          <a:p>
            <a:pPr marL="0" marR="0" lvl="0" indent="0" defTabSz="914400" eaLnBrk="1" fontAlgn="auto" latinLnBrk="0" hangingPunct="1">
              <a:lnSpc>
                <a:spcPct val="100000"/>
              </a:lnSpc>
              <a:spcBef>
                <a:spcPts val="0"/>
              </a:spcBef>
              <a:spcAft>
                <a:spcPts val="0"/>
              </a:spcAft>
              <a:buClrTx/>
              <a:buSzTx/>
              <a:buFontTx/>
              <a:buNone/>
              <a:tabLst/>
              <a:defRPr/>
            </a:pPr>
            <a:r>
              <a:rPr lang="nl-NL" sz="1200" b="1" dirty="0">
                <a:effectLst/>
                <a:latin typeface="+mn-lt"/>
                <a:ea typeface="+mn-ea"/>
                <a:cs typeface="+mn-cs"/>
                <a:sym typeface="Calibri"/>
              </a:rPr>
              <a:t>&gt; Bij </a:t>
            </a:r>
            <a:r>
              <a:rPr lang="nl-NL" sz="1200" b="1" dirty="0" err="1">
                <a:effectLst/>
                <a:latin typeface="+mn-lt"/>
                <a:ea typeface="+mn-ea"/>
                <a:cs typeface="+mn-cs"/>
                <a:sym typeface="Calibri"/>
              </a:rPr>
              <a:t>MonitorBoekstart</a:t>
            </a:r>
            <a:r>
              <a:rPr lang="nl-NL" sz="1200" b="1" dirty="0">
                <a:effectLst/>
                <a:latin typeface="+mn-lt"/>
                <a:ea typeface="+mn-ea"/>
                <a:cs typeface="+mn-cs"/>
                <a:sym typeface="Calibri"/>
              </a:rPr>
              <a:t> is geen autorisatieproces nodig</a:t>
            </a:r>
          </a:p>
          <a:p>
            <a:pPr marL="0" marR="0" lvl="0" indent="0" defTabSz="914400" eaLnBrk="1" fontAlgn="auto" latinLnBrk="0" hangingPunct="1">
              <a:lnSpc>
                <a:spcPct val="100000"/>
              </a:lnSpc>
              <a:spcBef>
                <a:spcPts val="0"/>
              </a:spcBef>
              <a:spcAft>
                <a:spcPts val="0"/>
              </a:spcAft>
              <a:buClrTx/>
              <a:buSzTx/>
              <a:buFontTx/>
              <a:buNone/>
              <a:tabLst/>
              <a:defRPr/>
            </a:pPr>
            <a:r>
              <a:rPr lang="nl-NL" sz="1200" dirty="0"/>
              <a:t>&gt; Je logt altijd in via het startscherm van </a:t>
            </a:r>
            <a:r>
              <a:rPr lang="nl-NL" sz="1200" dirty="0">
                <a:hlinkClick r:id="rId3"/>
              </a:rPr>
              <a:t>www.mdbos.nl</a:t>
            </a:r>
            <a:r>
              <a:rPr lang="nl-NL" sz="1200" dirty="0"/>
              <a:t>, </a:t>
            </a:r>
            <a:r>
              <a:rPr lang="nl-NL" sz="1200" i="1" dirty="0"/>
              <a:t>ook</a:t>
            </a:r>
            <a:r>
              <a:rPr lang="nl-NL" sz="1200" dirty="0"/>
              <a:t> voor Monitor </a:t>
            </a:r>
            <a:r>
              <a:rPr lang="nl-NL" sz="1200" dirty="0" err="1"/>
              <a:t>BoekStart</a:t>
            </a:r>
            <a:r>
              <a:rPr lang="nl-NL" sz="1200" dirty="0"/>
              <a:t>.</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latin typeface="+mn-lt"/>
                <a:ea typeface="+mn-ea"/>
                <a:cs typeface="+mn-cs"/>
                <a:sym typeface="Calibri"/>
              </a:rPr>
              <a:t>Werkt jouw bibliotheek met meerdere monitorcoördinatoren? Dan meldt elke monitorcoördinator zich aan en voegt hij of zij de eigen locaties aan zijn naam toe.</a:t>
            </a:r>
          </a:p>
          <a:p>
            <a:pPr marL="171450" marR="0" lvl="0" indent="-171450"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nl-NL" sz="1200" dirty="0">
                <a:effectLst/>
              </a:rPr>
              <a:t>Een kinderopvanglocatie kan maar door één Monitorcoördinator worden toegevoegd</a:t>
            </a:r>
            <a:endParaRPr lang="nl-NL" sz="1200" dirty="0">
              <a:effectLst/>
              <a:latin typeface="+mn-lt"/>
              <a:ea typeface="+mn-ea"/>
              <a:cs typeface="+mn-cs"/>
              <a:sym typeface="Calibri"/>
            </a:endParaRPr>
          </a:p>
          <a:p>
            <a:r>
              <a:rPr lang="nl-NL" sz="1200" dirty="0">
                <a:effectLst/>
                <a:latin typeface="+mn-lt"/>
                <a:ea typeface="+mn-ea"/>
                <a:cs typeface="+mn-cs"/>
                <a:sym typeface="Calibri"/>
              </a:rPr>
              <a:t>Hier komen we later uitgebreider nog op terug.</a:t>
            </a:r>
          </a:p>
          <a:p>
            <a:endParaRPr lang="nl-NL" dirty="0"/>
          </a:p>
        </p:txBody>
      </p:sp>
    </p:spTree>
    <p:extLst>
      <p:ext uri="{BB962C8B-B14F-4D97-AF65-F5344CB8AC3E}">
        <p14:creationId xmlns:p14="http://schemas.microsoft.com/office/powerpoint/2010/main" val="39788398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12</a:t>
            </a:r>
          </a:p>
          <a:p>
            <a:r>
              <a:rPr lang="nl-NL" sz="1200" dirty="0">
                <a:effectLst/>
                <a:latin typeface="+mn-lt"/>
                <a:ea typeface="+mn-ea"/>
                <a:cs typeface="+mn-cs"/>
                <a:sym typeface="Calibri"/>
              </a:rPr>
              <a:t>Na het inloggen kom je in dit scherm terecht.</a:t>
            </a:r>
          </a:p>
          <a:p>
            <a:r>
              <a:rPr lang="nl-NL" sz="1200" dirty="0">
                <a:effectLst/>
                <a:latin typeface="+mn-lt"/>
                <a:ea typeface="+mn-ea"/>
                <a:cs typeface="+mn-cs"/>
                <a:sym typeface="Calibri"/>
              </a:rPr>
              <a:t>Aan de linkerkant zie je een navigatiekolom met verschillende tabjes onder elkaar.</a:t>
            </a:r>
          </a:p>
          <a:p>
            <a:r>
              <a:rPr lang="nl-NL" sz="1200" dirty="0">
                <a:effectLst/>
                <a:latin typeface="+mn-lt"/>
                <a:ea typeface="+mn-ea"/>
                <a:cs typeface="+mn-cs"/>
                <a:sym typeface="Calibri"/>
              </a:rPr>
              <a:t>Onder de tab ‘Bibliotheek’ zijn de gegevens van jouw bibliotheek te zien.</a:t>
            </a:r>
          </a:p>
          <a:p>
            <a:r>
              <a:rPr lang="nl-NL" sz="1200" dirty="0">
                <a:effectLst/>
                <a:latin typeface="+mn-lt"/>
                <a:ea typeface="+mn-ea"/>
                <a:cs typeface="+mn-cs"/>
                <a:sym typeface="Calibri"/>
              </a:rPr>
              <a:t>De mededeling over informatievaardigheden kun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negeren.</a:t>
            </a:r>
          </a:p>
          <a:p>
            <a:r>
              <a:rPr lang="nl-NL" sz="1200" dirty="0">
                <a:effectLst/>
                <a:latin typeface="+mn-lt"/>
                <a:ea typeface="+mn-ea"/>
                <a:cs typeface="+mn-cs"/>
                <a:sym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393111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13</a:t>
            </a:r>
          </a:p>
          <a:p>
            <a:r>
              <a:rPr lang="nl-NL" dirty="0"/>
              <a:t>De navigatiekolom ‘Consulenten’ mag je voor de </a:t>
            </a:r>
            <a:r>
              <a:rPr lang="nl-NL" dirty="0" err="1"/>
              <a:t>BoekStartMonitor</a:t>
            </a:r>
            <a:r>
              <a:rPr lang="nl-NL" dirty="0"/>
              <a:t> overslaan.</a:t>
            </a:r>
          </a:p>
          <a:p>
            <a:r>
              <a:rPr lang="nl-NL" dirty="0"/>
              <a:t>Deze is alleen bedoeld voor leesconsulenten in het Primair en Voortgezet Onderwijs.</a:t>
            </a:r>
          </a:p>
          <a:p>
            <a:r>
              <a:rPr lang="nl-NL" dirty="0"/>
              <a:t>We gaan naar de volgende tab: </a:t>
            </a:r>
            <a:r>
              <a:rPr lang="nl-NL" dirty="0" err="1"/>
              <a:t>BoekStart</a:t>
            </a:r>
            <a:endParaRPr lang="nl-NL" dirty="0"/>
          </a:p>
        </p:txBody>
      </p:sp>
    </p:spTree>
    <p:extLst>
      <p:ext uri="{BB962C8B-B14F-4D97-AF65-F5344CB8AC3E}">
        <p14:creationId xmlns:p14="http://schemas.microsoft.com/office/powerpoint/2010/main" val="206112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14</a:t>
            </a:r>
          </a:p>
          <a:p>
            <a:r>
              <a:rPr lang="nl-NL" sz="1200" dirty="0">
                <a:effectLst/>
                <a:latin typeface="+mn-lt"/>
                <a:ea typeface="+mn-ea"/>
                <a:cs typeface="+mn-cs"/>
                <a:sym typeface="Calibri"/>
              </a:rPr>
              <a:t>Om een KOV-locatie te registreren ga naar de tab </a:t>
            </a:r>
            <a:r>
              <a:rPr lang="nl-NL" sz="1200" b="1" dirty="0">
                <a:effectLst/>
                <a:latin typeface="+mn-lt"/>
                <a:ea typeface="+mn-ea"/>
                <a:cs typeface="+mn-cs"/>
                <a:sym typeface="Calibri"/>
              </a:rPr>
              <a:t>Boekstart</a:t>
            </a:r>
            <a:r>
              <a:rPr lang="nl-NL" sz="1200" dirty="0">
                <a:effectLst/>
                <a:latin typeface="+mn-lt"/>
                <a:ea typeface="+mn-ea"/>
                <a:cs typeface="+mn-cs"/>
                <a:sym typeface="Calibri"/>
              </a:rPr>
              <a:t> en vervolgens naar de tab </a:t>
            </a:r>
            <a:r>
              <a:rPr lang="nl-NL" sz="1200" b="1" dirty="0">
                <a:effectLst/>
                <a:latin typeface="+mn-lt"/>
                <a:ea typeface="+mn-ea"/>
                <a:cs typeface="+mn-cs"/>
                <a:sym typeface="Calibri"/>
              </a:rPr>
              <a:t>Registratie</a:t>
            </a:r>
            <a:r>
              <a:rPr lang="nl-NL" sz="1200" dirty="0">
                <a:effectLst/>
                <a:latin typeface="+mn-lt"/>
                <a:ea typeface="+mn-ea"/>
                <a:cs typeface="+mn-cs"/>
                <a:sym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3684258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15</a:t>
            </a:r>
          </a:p>
          <a:p>
            <a:r>
              <a:rPr lang="nl-NL" sz="1200" dirty="0">
                <a:effectLst/>
                <a:latin typeface="+mn-lt"/>
                <a:ea typeface="+mn-ea"/>
                <a:cs typeface="+mn-cs"/>
                <a:sym typeface="Calibri"/>
              </a:rPr>
              <a:t>&gt; Vervolgens krijg je een overzicht te zien van alle locaties die de Monitor gaan invullen.</a:t>
            </a:r>
          </a:p>
          <a:p>
            <a:r>
              <a:rPr lang="nl-NL" sz="1200" dirty="0">
                <a:effectLst/>
                <a:latin typeface="+mn-lt"/>
                <a:ea typeface="+mn-ea"/>
                <a:cs typeface="+mn-cs"/>
                <a:sym typeface="Calibri"/>
              </a:rPr>
              <a:t>&gt; Wil je een extra locatie toevoegen? Dan doe je dat via de oranje knop Kinderopvang/BSO toevoegen.</a:t>
            </a:r>
          </a:p>
          <a:p>
            <a:endParaRPr lang="nl-NL" dirty="0"/>
          </a:p>
        </p:txBody>
      </p:sp>
    </p:spTree>
    <p:extLst>
      <p:ext uri="{BB962C8B-B14F-4D97-AF65-F5344CB8AC3E}">
        <p14:creationId xmlns:p14="http://schemas.microsoft.com/office/powerpoint/2010/main" val="4121212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16</a:t>
            </a:r>
          </a:p>
          <a:p>
            <a:r>
              <a:rPr lang="nl-NL" sz="1200" dirty="0">
                <a:effectLst/>
              </a:rPr>
              <a:t>Als je vorig jaar ook al als Monitorcoördinator hebt deelgenomen aan de </a:t>
            </a:r>
            <a:r>
              <a:rPr lang="nl-NL" sz="1200" dirty="0" err="1">
                <a:effectLst/>
              </a:rPr>
              <a:t>MonitorBoekStart</a:t>
            </a:r>
            <a:r>
              <a:rPr lang="nl-NL" sz="1200" dirty="0">
                <a:effectLst/>
              </a:rPr>
              <a:t>, dan kun je hier de eerder toegevoegde KOV-locaties kopiëren.</a:t>
            </a:r>
          </a:p>
          <a:p>
            <a:endParaRPr lang="nl-NL" sz="1200" kern="1200" dirty="0">
              <a:solidFill>
                <a:prstClr val="black"/>
              </a:solidFill>
            </a:endParaRPr>
          </a:p>
          <a:p>
            <a:r>
              <a:rPr lang="nl-NL" sz="1200" kern="1200" dirty="0">
                <a:solidFill>
                  <a:prstClr val="black"/>
                </a:solidFill>
              </a:rPr>
              <a:t>LET OP: zodra je begint met ‘Kinderopvang/</a:t>
            </a:r>
            <a:r>
              <a:rPr lang="nl-NL" sz="1200" kern="1200" dirty="0" err="1">
                <a:solidFill>
                  <a:prstClr val="black"/>
                </a:solidFill>
              </a:rPr>
              <a:t>bso</a:t>
            </a:r>
            <a:r>
              <a:rPr lang="nl-NL" sz="1200" kern="1200" dirty="0">
                <a:solidFill>
                  <a:prstClr val="black"/>
                </a:solidFill>
              </a:rPr>
              <a:t> toevoegen’, vervalt de optie kopiëren.</a:t>
            </a:r>
          </a:p>
          <a:p>
            <a:r>
              <a:rPr lang="nl-NL" sz="1200" kern="1200" dirty="0">
                <a:solidFill>
                  <a:prstClr val="black"/>
                </a:solidFill>
              </a:rPr>
              <a:t>Wil je toch kopiëren? Verwijder dan eerst de</a:t>
            </a:r>
            <a:r>
              <a:rPr lang="nl-NL" sz="1200" dirty="0">
                <a:effectLst/>
              </a:rPr>
              <a:t> toegevoegde locaties, om het kopiëren weer mogelijk te maken. </a:t>
            </a:r>
            <a:endParaRPr lang="nl-NL" sz="1400" dirty="0">
              <a:effectLst/>
            </a:endParaRPr>
          </a:p>
          <a:p>
            <a:endParaRPr lang="nl-NL" dirty="0"/>
          </a:p>
        </p:txBody>
      </p:sp>
    </p:spTree>
    <p:extLst>
      <p:ext uri="{BB962C8B-B14F-4D97-AF65-F5344CB8AC3E}">
        <p14:creationId xmlns:p14="http://schemas.microsoft.com/office/powerpoint/2010/main" val="1916724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solidFill>
                  <a:schemeClr val="accent2"/>
                </a:solidFill>
                <a:effectLst/>
                <a:latin typeface="+mn-lt"/>
                <a:ea typeface="+mn-ea"/>
                <a:cs typeface="+mn-cs"/>
                <a:sym typeface="Calibri"/>
              </a:rPr>
              <a:t>Slide 17</a:t>
            </a:r>
          </a:p>
          <a:p>
            <a:endParaRPr lang="nl-NL" sz="1200" u="sng" dirty="0">
              <a:solidFill>
                <a:schemeClr val="accent2"/>
              </a:solidFill>
              <a:effectLst/>
              <a:highlight>
                <a:srgbClr val="FFFF00"/>
              </a:highlight>
              <a:latin typeface="+mn-lt"/>
              <a:ea typeface="+mn-ea"/>
              <a:cs typeface="+mn-cs"/>
              <a:sym typeface="Calibri"/>
            </a:endParaRPr>
          </a:p>
          <a:p>
            <a:r>
              <a:rPr lang="nl-NL" sz="1200" u="none" dirty="0">
                <a:solidFill>
                  <a:schemeClr val="accent2"/>
                </a:solidFill>
                <a:effectLst/>
                <a:highlight>
                  <a:srgbClr val="FFFF00"/>
                </a:highlight>
                <a:latin typeface="+mn-lt"/>
                <a:ea typeface="+mn-ea"/>
                <a:cs typeface="+mn-cs"/>
                <a:sym typeface="Calibri"/>
              </a:rPr>
              <a:t>Als je je KOV hebt gevonden en </a:t>
            </a:r>
            <a:r>
              <a:rPr lang="nl-NL" sz="1200" u="none" dirty="0" err="1">
                <a:solidFill>
                  <a:schemeClr val="accent2"/>
                </a:solidFill>
                <a:effectLst/>
                <a:highlight>
                  <a:srgbClr val="FFFF00"/>
                </a:highlight>
                <a:latin typeface="+mn-lt"/>
                <a:ea typeface="+mn-ea"/>
                <a:cs typeface="+mn-cs"/>
                <a:sym typeface="Calibri"/>
              </a:rPr>
              <a:t>aangekliktt</a:t>
            </a:r>
            <a:r>
              <a:rPr lang="nl-NL" sz="1200" u="none" dirty="0">
                <a:solidFill>
                  <a:schemeClr val="accent2"/>
                </a:solidFill>
                <a:effectLst/>
                <a:highlight>
                  <a:srgbClr val="FFFF00"/>
                </a:highlight>
                <a:latin typeface="+mn-lt"/>
                <a:ea typeface="+mn-ea"/>
                <a:cs typeface="+mn-cs"/>
                <a:sym typeface="Calibri"/>
              </a:rPr>
              <a:t>, kun je door op het pennetje rechts te klikken een voorleescoördinator of locatiemanager toevoegen/wijzigen.</a:t>
            </a:r>
          </a:p>
          <a:p>
            <a:endParaRPr lang="nl-NL" dirty="0"/>
          </a:p>
        </p:txBody>
      </p:sp>
    </p:spTree>
    <p:extLst>
      <p:ext uri="{BB962C8B-B14F-4D97-AF65-F5344CB8AC3E}">
        <p14:creationId xmlns:p14="http://schemas.microsoft.com/office/powerpoint/2010/main" val="2908086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b="1" dirty="0">
              <a:solidFill>
                <a:schemeClr val="tx1"/>
              </a:solidFill>
            </a:endParaRPr>
          </a:p>
          <a:p>
            <a:pPr algn="l"/>
            <a:r>
              <a:rPr lang="nl-NL" sz="1200" b="1" dirty="0">
                <a:solidFill>
                  <a:schemeClr val="tx1"/>
                </a:solidFill>
              </a:rPr>
              <a:t>Slide 18</a:t>
            </a:r>
          </a:p>
          <a:p>
            <a:pPr algn="l"/>
            <a:endParaRPr lang="nl-NL" sz="1200" dirty="0">
              <a:solidFill>
                <a:schemeClr val="tx1"/>
              </a:solidFill>
            </a:endParaRPr>
          </a:p>
          <a:p>
            <a:pPr algn="l"/>
            <a:r>
              <a:rPr lang="nl-NL" sz="1200" b="1" dirty="0">
                <a:solidFill>
                  <a:schemeClr val="tx1"/>
                </a:solidFill>
              </a:rPr>
              <a:t>&gt;</a:t>
            </a:r>
            <a:r>
              <a:rPr lang="nl-NL" sz="1200" b="1" dirty="0" err="1">
                <a:solidFill>
                  <a:schemeClr val="tx1"/>
                </a:solidFill>
              </a:rPr>
              <a:t>Voorleescoordinator</a:t>
            </a:r>
            <a:r>
              <a:rPr lang="nl-NL" sz="1200" b="1" dirty="0">
                <a:solidFill>
                  <a:schemeClr val="tx1"/>
                </a:solidFill>
              </a:rPr>
              <a:t> of Locatiemanager toevoegen</a:t>
            </a:r>
          </a:p>
          <a:p>
            <a:pPr algn="l"/>
            <a:r>
              <a:rPr lang="nl-NL" sz="1200" dirty="0">
                <a:solidFill>
                  <a:schemeClr val="tx1"/>
                </a:solidFill>
              </a:rPr>
              <a:t>Met het pennetje rechts kun je dus een voorleescoördinator of locatiemanager toevoegen en ook gegevens wijzigen. </a:t>
            </a:r>
            <a:br>
              <a:rPr lang="nl-NL" sz="1200" dirty="0">
                <a:solidFill>
                  <a:schemeClr val="tx1"/>
                </a:solidFill>
              </a:rPr>
            </a:br>
            <a:r>
              <a:rPr lang="nl-NL" sz="1200" dirty="0">
                <a:solidFill>
                  <a:schemeClr val="tx1"/>
                </a:solidFill>
              </a:rPr>
              <a:t>&gt; Via het envelopje verstuur je een uitnodiging voor de Monitor en evt. een herinnering.</a:t>
            </a:r>
          </a:p>
          <a:p>
            <a:pPr marL="0" marR="0" lvl="0" indent="0" algn="l" defTabSz="914400" eaLnBrk="1" fontAlgn="auto" latinLnBrk="0" hangingPunct="1">
              <a:lnSpc>
                <a:spcPct val="100000"/>
              </a:lnSpc>
              <a:spcBef>
                <a:spcPts val="0"/>
              </a:spcBef>
              <a:spcAft>
                <a:spcPts val="0"/>
              </a:spcAft>
              <a:buClrTx/>
              <a:buSzTx/>
              <a:buFontTx/>
              <a:buNone/>
              <a:tabLst/>
              <a:defRPr/>
            </a:pPr>
            <a:r>
              <a:rPr lang="nl-NL" sz="1200" dirty="0">
                <a:solidFill>
                  <a:schemeClr val="tx1"/>
                </a:solidFill>
              </a:rPr>
              <a:t>Deze mail gaat naar de voorleescoördinator of locatiemanager, afhankelijk van de afspraken die je hebt gemaakt.</a:t>
            </a:r>
            <a:endParaRPr lang="nl-NL" sz="1200" dirty="0"/>
          </a:p>
          <a:p>
            <a:pPr algn="l"/>
            <a:endParaRPr lang="nl-NL" dirty="0"/>
          </a:p>
        </p:txBody>
      </p:sp>
    </p:spTree>
    <p:extLst>
      <p:ext uri="{BB962C8B-B14F-4D97-AF65-F5344CB8AC3E}">
        <p14:creationId xmlns:p14="http://schemas.microsoft.com/office/powerpoint/2010/main" val="1866955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19</a:t>
            </a:r>
          </a:p>
          <a:p>
            <a:r>
              <a:rPr lang="nl-NL" sz="1200" b="1" dirty="0">
                <a:effectLst/>
                <a:latin typeface="+mn-lt"/>
                <a:ea typeface="+mn-ea"/>
                <a:cs typeface="+mn-cs"/>
                <a:sym typeface="Calibri"/>
              </a:rPr>
              <a:t>Om een nieuwe locatie toe te voegen</a:t>
            </a:r>
          </a:p>
          <a:p>
            <a:r>
              <a:rPr lang="nl-NL" sz="1200" dirty="0">
                <a:effectLst/>
                <a:latin typeface="+mn-lt"/>
                <a:ea typeface="+mn-ea"/>
                <a:cs typeface="+mn-cs"/>
                <a:sym typeface="Calibri"/>
              </a:rPr>
              <a:t>&gt; Selecteer je de KOV die je wilt toevoegen. Dit kan op LRK-code, naam of plaats.</a:t>
            </a:r>
          </a:p>
          <a:p>
            <a:r>
              <a:rPr lang="nl-NL" sz="1200" dirty="0">
                <a:effectLst/>
                <a:latin typeface="+mn-lt"/>
                <a:ea typeface="+mn-ea"/>
                <a:cs typeface="+mn-cs"/>
                <a:sym typeface="Calibri"/>
              </a:rPr>
              <a:t>&gt;Staat je locatie niet in de database? Mail dan alle relevante gegevens naar de helpdesk.</a:t>
            </a:r>
          </a:p>
          <a:p>
            <a:endParaRPr lang="nl-NL" dirty="0"/>
          </a:p>
          <a:p>
            <a:endParaRPr lang="nl-NL" dirty="0"/>
          </a:p>
        </p:txBody>
      </p:sp>
    </p:spTree>
    <p:extLst>
      <p:ext uri="{BB962C8B-B14F-4D97-AF65-F5344CB8AC3E}">
        <p14:creationId xmlns:p14="http://schemas.microsoft.com/office/powerpoint/2010/main" val="1571386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dirty="0"/>
              <a:t>Slide 2</a:t>
            </a:r>
          </a:p>
          <a:p>
            <a:r>
              <a:rPr lang="nl-NL" sz="1200" dirty="0">
                <a:effectLst/>
                <a:latin typeface="+mn-lt"/>
                <a:ea typeface="+mn-ea"/>
                <a:cs typeface="+mn-cs"/>
                <a:sym typeface="Calibri"/>
              </a:rPr>
              <a:t>Na het volgen van de presentatie weet je onder andere:</a:t>
            </a:r>
          </a:p>
          <a:p>
            <a:r>
              <a:rPr lang="nl-NL" sz="1200" dirty="0">
                <a:effectLst/>
                <a:latin typeface="+mn-lt"/>
                <a:ea typeface="+mn-ea"/>
                <a:cs typeface="+mn-cs"/>
                <a:sym typeface="Calibri"/>
              </a:rPr>
              <a:t>- hoe je een account aanmaakt, in kunt loggen</a:t>
            </a:r>
          </a:p>
          <a:p>
            <a:r>
              <a:rPr lang="nl-NL" sz="1200" dirty="0">
                <a:effectLst/>
                <a:latin typeface="+mn-lt"/>
                <a:ea typeface="+mn-ea"/>
                <a:cs typeface="+mn-cs"/>
                <a:sym typeface="Calibri"/>
              </a:rPr>
              <a:t>- hoe je KOV-locaties toevoegt, </a:t>
            </a:r>
          </a:p>
          <a:p>
            <a:r>
              <a:rPr lang="nl-NL" sz="1200" dirty="0">
                <a:effectLst/>
                <a:latin typeface="+mn-lt"/>
                <a:ea typeface="+mn-ea"/>
                <a:cs typeface="+mn-cs"/>
                <a:sym typeface="Calibri"/>
              </a:rPr>
              <a:t>- hoe je meerdere groepen en pedagogisch medewerkers per locatie toevoegt </a:t>
            </a:r>
          </a:p>
          <a:p>
            <a:r>
              <a:rPr lang="nl-NL" sz="1200" dirty="0">
                <a:effectLst/>
                <a:latin typeface="+mn-lt"/>
                <a:ea typeface="+mn-ea"/>
                <a:cs typeface="+mn-cs"/>
                <a:sym typeface="Calibri"/>
              </a:rPr>
              <a:t>- hoe je een IKC aanmaakt</a:t>
            </a:r>
          </a:p>
          <a:p>
            <a:r>
              <a:rPr lang="nl-NL" sz="1200" dirty="0">
                <a:effectLst/>
                <a:latin typeface="+mn-lt"/>
                <a:ea typeface="+mn-ea"/>
                <a:cs typeface="+mn-cs"/>
                <a:sym typeface="Calibri"/>
              </a:rPr>
              <a:t>- hoe je de monitor met je </a:t>
            </a:r>
            <a:r>
              <a:rPr lang="nl-NL" sz="1200" dirty="0" err="1">
                <a:effectLst/>
                <a:latin typeface="+mn-lt"/>
                <a:ea typeface="+mn-ea"/>
                <a:cs typeface="+mn-cs"/>
                <a:sym typeface="Calibri"/>
              </a:rPr>
              <a:t>pm’ers</a:t>
            </a:r>
            <a:r>
              <a:rPr lang="nl-NL" sz="1200" dirty="0">
                <a:effectLst/>
                <a:latin typeface="+mn-lt"/>
                <a:ea typeface="+mn-ea"/>
                <a:cs typeface="+mn-cs"/>
                <a:sym typeface="Calibri"/>
              </a:rPr>
              <a:t> en voorleescoördinatoren deelt</a:t>
            </a:r>
          </a:p>
          <a:p>
            <a:r>
              <a:rPr lang="nl-NL" sz="1200" dirty="0">
                <a:effectLst/>
                <a:latin typeface="+mn-lt"/>
                <a:ea typeface="+mn-ea"/>
                <a:cs typeface="+mn-cs"/>
                <a:sym typeface="Calibri"/>
              </a:rPr>
              <a:t>- En waar je met je vragen over de Boekstartmonitor terecht kunt</a:t>
            </a:r>
          </a:p>
          <a:p>
            <a:endParaRPr lang="nl-NL" dirty="0"/>
          </a:p>
        </p:txBody>
      </p:sp>
    </p:spTree>
    <p:extLst>
      <p:ext uri="{BB962C8B-B14F-4D97-AF65-F5344CB8AC3E}">
        <p14:creationId xmlns:p14="http://schemas.microsoft.com/office/powerpoint/2010/main" val="3478150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b="1" dirty="0">
              <a:solidFill>
                <a:schemeClr val="tx1"/>
              </a:solidFill>
            </a:endParaRPr>
          </a:p>
          <a:p>
            <a:pPr algn="l"/>
            <a:r>
              <a:rPr lang="nl-NL" b="1" dirty="0">
                <a:solidFill>
                  <a:schemeClr val="tx1"/>
                </a:solidFill>
              </a:rPr>
              <a:t>Slide 20</a:t>
            </a:r>
          </a:p>
          <a:p>
            <a:pPr algn="l"/>
            <a:endParaRPr lang="nl-NL" dirty="0">
              <a:solidFill>
                <a:schemeClr val="tx1"/>
              </a:solidFill>
            </a:endParaRPr>
          </a:p>
          <a:p>
            <a:pPr algn="l"/>
            <a:r>
              <a:rPr lang="nl-NL" dirty="0">
                <a:solidFill>
                  <a:schemeClr val="tx1"/>
                </a:solidFill>
              </a:rPr>
              <a:t>Als je een bepaalde locatie vorig jaar al hebt beheerd als Monitorcoördinator van Monitor </a:t>
            </a:r>
            <a:r>
              <a:rPr lang="nl-NL" dirty="0" err="1">
                <a:solidFill>
                  <a:schemeClr val="tx1"/>
                </a:solidFill>
              </a:rPr>
              <a:t>BoekStart</a:t>
            </a:r>
            <a:r>
              <a:rPr lang="nl-NL" dirty="0">
                <a:solidFill>
                  <a:schemeClr val="tx1"/>
                </a:solidFill>
              </a:rPr>
              <a:t>, dan kun je hier de eerder toegevoegde groepen kopiëren.</a:t>
            </a:r>
          </a:p>
          <a:p>
            <a:pPr algn="l"/>
            <a:endParaRPr lang="nl-NL" dirty="0">
              <a:solidFill>
                <a:schemeClr val="tx1"/>
              </a:solidFill>
            </a:endParaRPr>
          </a:p>
          <a:p>
            <a:pPr algn="l"/>
            <a:r>
              <a:rPr lang="nl-NL" dirty="0">
                <a:solidFill>
                  <a:schemeClr val="tx1"/>
                </a:solidFill>
              </a:rPr>
              <a:t>Let op: kopiëren kan alleen als je nog geen groepen aangemaakt hebt. </a:t>
            </a:r>
          </a:p>
          <a:p>
            <a:pPr algn="l"/>
            <a:r>
              <a:rPr lang="nl-NL" dirty="0">
                <a:solidFill>
                  <a:schemeClr val="tx1"/>
                </a:solidFill>
              </a:rPr>
              <a:t>Als je de aangemaakte groepen verwijdert, kan je wel weer groepen kopiëren.</a:t>
            </a:r>
          </a:p>
          <a:p>
            <a:pPr algn="l"/>
            <a:endParaRPr lang="nl-NL" dirty="0"/>
          </a:p>
        </p:txBody>
      </p:sp>
    </p:spTree>
    <p:extLst>
      <p:ext uri="{BB962C8B-B14F-4D97-AF65-F5344CB8AC3E}">
        <p14:creationId xmlns:p14="http://schemas.microsoft.com/office/powerpoint/2010/main" val="994272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endParaRPr lang="nl-NL" sz="1200" dirty="0">
              <a:effectLst/>
              <a:latin typeface="+mn-lt"/>
              <a:ea typeface="+mn-ea"/>
              <a:cs typeface="+mn-cs"/>
              <a:sym typeface="Calibri"/>
            </a:endParaRPr>
          </a:p>
          <a:p>
            <a:pPr algn="l"/>
            <a:r>
              <a:rPr lang="nl-NL" sz="1200" b="1" dirty="0">
                <a:effectLst/>
                <a:latin typeface="+mn-lt"/>
                <a:ea typeface="+mn-ea"/>
                <a:cs typeface="+mn-cs"/>
                <a:sym typeface="Calibri"/>
              </a:rPr>
              <a:t>Slide 21</a:t>
            </a:r>
          </a:p>
          <a:p>
            <a:pPr algn="l"/>
            <a:endParaRPr lang="nl-NL" sz="1200" kern="1200" dirty="0">
              <a:solidFill>
                <a:schemeClr val="tx1"/>
              </a:solidFill>
              <a:effectLst/>
              <a:latin typeface="+mn-lt"/>
              <a:ea typeface="+mn-ea"/>
              <a:cs typeface="+mn-cs"/>
              <a:sym typeface="Calibri"/>
            </a:endParaRPr>
          </a:p>
          <a:p>
            <a:pPr algn="l"/>
            <a:r>
              <a:rPr lang="nl-NL" sz="1200" kern="1200" dirty="0">
                <a:solidFill>
                  <a:schemeClr val="tx1"/>
                </a:solidFill>
              </a:rPr>
              <a:t>&gt; Vaak heeft een locatie meerdere groepen. </a:t>
            </a:r>
          </a:p>
          <a:p>
            <a:pPr algn="l"/>
            <a:r>
              <a:rPr lang="nl-NL" sz="1200" kern="1200" dirty="0">
                <a:solidFill>
                  <a:schemeClr val="tx1"/>
                </a:solidFill>
              </a:rPr>
              <a:t>&gt; In dit voorbeeld zie je dat er per locatie 2 groepen zijn aangemaakt. </a:t>
            </a:r>
          </a:p>
          <a:p>
            <a:pPr algn="l"/>
            <a:r>
              <a:rPr lang="nl-NL" sz="1200" kern="1200" dirty="0">
                <a:solidFill>
                  <a:schemeClr val="tx1"/>
                </a:solidFill>
              </a:rPr>
              <a:t>&gt; We leggen je uit hoe je een nieuwe groep aanmaakt en hoe je daar een pedagogische medewerker aan toevoegt.</a:t>
            </a:r>
          </a:p>
          <a:p>
            <a:pPr lvl="0" algn="l" hangingPunct="1">
              <a:defRPr/>
            </a:pPr>
            <a:r>
              <a:rPr lang="nl-NL" sz="1200" kern="1200" dirty="0">
                <a:solidFill>
                  <a:schemeClr val="tx1"/>
                </a:solidFill>
              </a:rPr>
              <a:t>&gt; Klik op de locatienaam waarvoor je een nieuwe groep wilt aanmaken.</a:t>
            </a:r>
          </a:p>
          <a:p>
            <a:pPr algn="l"/>
            <a:endParaRPr lang="nl-NL" sz="1200" kern="1200" dirty="0">
              <a:solidFill>
                <a:schemeClr val="tx1"/>
              </a:solidFill>
            </a:endParaRPr>
          </a:p>
          <a:p>
            <a:pPr algn="l"/>
            <a:endParaRPr lang="nl-NL" dirty="0"/>
          </a:p>
        </p:txBody>
      </p:sp>
    </p:spTree>
    <p:extLst>
      <p:ext uri="{BB962C8B-B14F-4D97-AF65-F5344CB8AC3E}">
        <p14:creationId xmlns:p14="http://schemas.microsoft.com/office/powerpoint/2010/main" val="2627651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22</a:t>
            </a:r>
          </a:p>
          <a:p>
            <a:endParaRPr lang="nl-NL" sz="1200" kern="1200" dirty="0">
              <a:solidFill>
                <a:schemeClr val="tx1"/>
              </a:solidFill>
            </a:endParaRPr>
          </a:p>
          <a:p>
            <a:r>
              <a:rPr lang="nl-NL" sz="1200" kern="1200" dirty="0">
                <a:solidFill>
                  <a:schemeClr val="tx1"/>
                </a:solidFill>
              </a:rPr>
              <a:t>Je ziet nu dit scherm. Klik op nieuwe groep aanmaken</a:t>
            </a:r>
            <a:endParaRPr lang="nl-NL" dirty="0"/>
          </a:p>
        </p:txBody>
      </p:sp>
    </p:spTree>
    <p:extLst>
      <p:ext uri="{BB962C8B-B14F-4D97-AF65-F5344CB8AC3E}">
        <p14:creationId xmlns:p14="http://schemas.microsoft.com/office/powerpoint/2010/main" val="3050612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kern="1200" dirty="0">
                <a:solidFill>
                  <a:schemeClr val="tx1"/>
                </a:solidFill>
              </a:rPr>
              <a:t>Slide 23</a:t>
            </a:r>
          </a:p>
          <a:p>
            <a:endParaRPr lang="nl-NL" sz="1200" kern="1200" dirty="0">
              <a:solidFill>
                <a:schemeClr val="tx1"/>
              </a:solidFill>
            </a:endParaRPr>
          </a:p>
          <a:p>
            <a:r>
              <a:rPr lang="nl-NL" sz="1200" kern="1200" dirty="0">
                <a:solidFill>
                  <a:schemeClr val="tx1"/>
                </a:solidFill>
              </a:rPr>
              <a:t>&gt; Voer nu de naam van de groep, de </a:t>
            </a:r>
            <a:r>
              <a:rPr lang="nl-NL" sz="1200" kern="1200" dirty="0" err="1">
                <a:solidFill>
                  <a:schemeClr val="tx1"/>
                </a:solidFill>
              </a:rPr>
              <a:t>pm’er</a:t>
            </a:r>
            <a:r>
              <a:rPr lang="nl-NL" sz="1200" kern="1200" dirty="0">
                <a:solidFill>
                  <a:schemeClr val="tx1"/>
                </a:solidFill>
              </a:rPr>
              <a:t> en het e-mailadres in.</a:t>
            </a:r>
          </a:p>
          <a:p>
            <a:r>
              <a:rPr lang="nl-NL" sz="1200" kern="1200" dirty="0">
                <a:solidFill>
                  <a:schemeClr val="tx1"/>
                </a:solidFill>
              </a:rPr>
              <a:t>&gt; Wil je meerder </a:t>
            </a:r>
            <a:r>
              <a:rPr lang="nl-NL" sz="1200" kern="1200" dirty="0" err="1">
                <a:solidFill>
                  <a:schemeClr val="tx1"/>
                </a:solidFill>
              </a:rPr>
              <a:t>pm’ers</a:t>
            </a:r>
            <a:r>
              <a:rPr lang="nl-NL" sz="1200" kern="1200" dirty="0">
                <a:solidFill>
                  <a:schemeClr val="tx1"/>
                </a:solidFill>
              </a:rPr>
              <a:t> aan één groep toevoegen? Maak dan opnieuw een groep aan met dezelfde naam en voeg de naam en het e-mailadres van de </a:t>
            </a:r>
            <a:r>
              <a:rPr lang="nl-NL" sz="1200" kern="1200" dirty="0" err="1">
                <a:solidFill>
                  <a:schemeClr val="tx1"/>
                </a:solidFill>
              </a:rPr>
              <a:t>pm’er</a:t>
            </a:r>
            <a:r>
              <a:rPr lang="nl-NL" sz="1200" kern="1200" dirty="0">
                <a:solidFill>
                  <a:schemeClr val="tx1"/>
                </a:solidFill>
              </a:rPr>
              <a:t> in.</a:t>
            </a:r>
          </a:p>
          <a:p>
            <a:r>
              <a:rPr lang="nl-NL" sz="1200" kern="1200" dirty="0">
                <a:solidFill>
                  <a:schemeClr val="tx1"/>
                </a:solidFill>
              </a:rPr>
              <a:t>&gt; Vergeet de gegevens niet op te slaan.</a:t>
            </a:r>
          </a:p>
          <a:p>
            <a:endParaRPr lang="nl-NL" dirty="0"/>
          </a:p>
          <a:p>
            <a:endParaRPr lang="nl-NL" sz="1200" dirty="0">
              <a:effectLst/>
              <a:latin typeface="+mn-lt"/>
              <a:ea typeface="+mn-ea"/>
              <a:cs typeface="+mn-cs"/>
              <a:sym typeface="Calibri"/>
            </a:endParaRPr>
          </a:p>
          <a:p>
            <a:r>
              <a:rPr lang="nl-NL" sz="1200" kern="1200" dirty="0">
                <a:solidFill>
                  <a:schemeClr val="tx1"/>
                </a:solidFill>
                <a:highlight>
                  <a:srgbClr val="FFFF00"/>
                </a:highlight>
              </a:rPr>
              <a:t>Met daaraan gekoppeld de naam en het e-mailadres van de juiste pedagogisch medewerker. (dat kun je niet zien dus deze opmerking kan weggelaten worden.</a:t>
            </a:r>
            <a:endParaRPr lang="nl-NL" sz="1200" dirty="0">
              <a:effectLst/>
              <a:highlight>
                <a:srgbClr val="FFFF00"/>
              </a:highlight>
              <a:latin typeface="+mn-lt"/>
              <a:ea typeface="+mn-ea"/>
              <a:cs typeface="+mn-cs"/>
              <a:sym typeface="Calibri"/>
            </a:endParaRPr>
          </a:p>
          <a:p>
            <a:r>
              <a:rPr lang="nl-NL" sz="1200" u="sng" dirty="0">
                <a:effectLst/>
                <a:highlight>
                  <a:srgbClr val="FFFF00"/>
                </a:highlight>
                <a:latin typeface="+mn-lt"/>
                <a:ea typeface="+mn-ea"/>
                <a:cs typeface="+mn-cs"/>
                <a:sym typeface="Calibri"/>
              </a:rPr>
              <a:t>Ik mis de instructie ‘pedagogische medewerker toevoegen’. Klopt deze:</a:t>
            </a:r>
          </a:p>
          <a:p>
            <a:r>
              <a:rPr lang="nl-NL" sz="1200" u="sng" dirty="0">
                <a:effectLst/>
                <a:highlight>
                  <a:srgbClr val="FFFF00"/>
                </a:highlight>
                <a:latin typeface="+mn-lt"/>
                <a:ea typeface="+mn-ea"/>
                <a:cs typeface="+mn-cs"/>
                <a:sym typeface="Calibri"/>
              </a:rPr>
              <a:t>Door op het pennetje rechts te klikken kun je een Pedagogisch Medewerker aan de groep toevoegen.</a:t>
            </a:r>
          </a:p>
          <a:p>
            <a:r>
              <a:rPr lang="nl-NL" sz="1200" u="sng" dirty="0">
                <a:effectLst/>
                <a:highlight>
                  <a:srgbClr val="FFFF00"/>
                </a:highlight>
                <a:latin typeface="+mn-lt"/>
                <a:ea typeface="+mn-ea"/>
                <a:cs typeface="+mn-cs"/>
                <a:sym typeface="Calibri"/>
              </a:rPr>
              <a:t>Je kunt een pedagogisch medewerker aan meerdere groepen toevoegen.</a:t>
            </a:r>
          </a:p>
          <a:p>
            <a:endParaRPr lang="nl-NL" sz="1200" u="sng" dirty="0">
              <a:effectLst/>
              <a:highlight>
                <a:srgbClr val="FFFF00"/>
              </a:highlight>
              <a:latin typeface="+mn-lt"/>
              <a:ea typeface="+mn-ea"/>
              <a:cs typeface="+mn-cs"/>
              <a:sym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lang="nl-NL" sz="1200" u="sng" dirty="0">
                <a:effectLst/>
                <a:highlight>
                  <a:srgbClr val="FFFF00"/>
                </a:highlight>
                <a:latin typeface="+mn-lt"/>
                <a:ea typeface="+mn-ea"/>
                <a:cs typeface="+mn-cs"/>
                <a:sym typeface="Calibri"/>
              </a:rPr>
              <a:t>Maar Hoeveel pedagogisch medewerkers kun je aan 1 groep toevoegen?</a:t>
            </a:r>
          </a:p>
          <a:p>
            <a:endParaRPr lang="nl-NL" dirty="0"/>
          </a:p>
        </p:txBody>
      </p:sp>
    </p:spTree>
    <p:extLst>
      <p:ext uri="{BB962C8B-B14F-4D97-AF65-F5344CB8AC3E}">
        <p14:creationId xmlns:p14="http://schemas.microsoft.com/office/powerpoint/2010/main" val="1121649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24</a:t>
            </a:r>
          </a:p>
          <a:p>
            <a:endParaRPr lang="nl-NL" sz="1200" dirty="0">
              <a:solidFill>
                <a:schemeClr val="tx1"/>
              </a:solidFill>
            </a:endParaRPr>
          </a:p>
          <a:p>
            <a:pPr algn="l"/>
            <a:r>
              <a:rPr lang="nl-NL" sz="1200" dirty="0">
                <a:solidFill>
                  <a:schemeClr val="tx1"/>
                </a:solidFill>
              </a:rPr>
              <a:t>Met het envelopje verstuur je de vragenlijst en eventueel een herinnering naar de pedagogisch medewerker.</a:t>
            </a:r>
          </a:p>
          <a:p>
            <a:pPr algn="l"/>
            <a:r>
              <a:rPr lang="nl-NL" sz="1200" dirty="0">
                <a:solidFill>
                  <a:schemeClr val="tx1"/>
                </a:solidFill>
              </a:rPr>
              <a:t>Hier zie je ook de datum waarop de (laatste) uitnodiging voor het invullen van de vragenlijst is verzonden.</a:t>
            </a:r>
          </a:p>
          <a:p>
            <a:pPr algn="l"/>
            <a:endParaRPr lang="nl-NL" sz="1200" dirty="0">
              <a:solidFill>
                <a:schemeClr val="tx1"/>
              </a:solidFill>
            </a:endParaRPr>
          </a:p>
          <a:p>
            <a:pPr algn="l"/>
            <a:r>
              <a:rPr lang="nl-NL" sz="1200" dirty="0">
                <a:solidFill>
                  <a:schemeClr val="tx1"/>
                </a:solidFill>
              </a:rPr>
              <a:t>Als je geen e-mailadres hebt van de pedagogisch medewerkers, klik dan op Toon QR-code.</a:t>
            </a:r>
          </a:p>
        </p:txBody>
      </p:sp>
    </p:spTree>
    <p:extLst>
      <p:ext uri="{BB962C8B-B14F-4D97-AF65-F5344CB8AC3E}">
        <p14:creationId xmlns:p14="http://schemas.microsoft.com/office/powerpoint/2010/main" val="4217623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b="1" dirty="0"/>
              <a:t>Slide 25</a:t>
            </a:r>
          </a:p>
          <a:p>
            <a:endParaRPr lang="nl-NL" dirty="0"/>
          </a:p>
          <a:p>
            <a:r>
              <a:rPr lang="nl-NL" dirty="0"/>
              <a:t>&gt; Deze QR-code laat je zien aan de </a:t>
            </a:r>
            <a:r>
              <a:rPr lang="nl-NL" dirty="0" err="1"/>
              <a:t>Pm’er</a:t>
            </a:r>
            <a:r>
              <a:rPr lang="nl-NL" dirty="0"/>
              <a:t> die je niet via de mail uit kunt nodigen</a:t>
            </a:r>
            <a:r>
              <a:rPr lang="nl-NL" sz="1200" b="1" dirty="0">
                <a:effectLst/>
                <a:latin typeface="+mn-lt"/>
                <a:ea typeface="+mn-ea"/>
                <a:cs typeface="+mn-cs"/>
                <a:sym typeface="Calibri"/>
              </a:rPr>
              <a:t>.</a:t>
            </a:r>
          </a:p>
          <a:p>
            <a:r>
              <a:rPr lang="nl-NL" sz="1200" b="1" dirty="0">
                <a:effectLst/>
                <a:latin typeface="+mn-lt"/>
                <a:ea typeface="+mn-ea"/>
                <a:cs typeface="+mn-cs"/>
                <a:sym typeface="Calibri"/>
              </a:rPr>
              <a:t>&gt; Gebruik de QR-code ook als er meerdere </a:t>
            </a:r>
            <a:r>
              <a:rPr lang="nl-NL" sz="1200" b="1" dirty="0" err="1">
                <a:effectLst/>
                <a:latin typeface="+mn-lt"/>
                <a:ea typeface="+mn-ea"/>
                <a:cs typeface="+mn-cs"/>
                <a:sym typeface="Calibri"/>
              </a:rPr>
              <a:t>Pm’ers</a:t>
            </a:r>
            <a:r>
              <a:rPr lang="nl-NL" sz="1200" b="1" dirty="0">
                <a:effectLst/>
                <a:latin typeface="+mn-lt"/>
                <a:ea typeface="+mn-ea"/>
                <a:cs typeface="+mn-cs"/>
                <a:sym typeface="Calibri"/>
              </a:rPr>
              <a:t> op dezelfde groep werken. Zo kunnen alle </a:t>
            </a:r>
            <a:r>
              <a:rPr lang="nl-NL" sz="1200" b="1" dirty="0" err="1">
                <a:effectLst/>
                <a:latin typeface="+mn-lt"/>
                <a:ea typeface="+mn-ea"/>
                <a:cs typeface="+mn-cs"/>
                <a:sym typeface="Calibri"/>
              </a:rPr>
              <a:t>pm’ers</a:t>
            </a:r>
            <a:r>
              <a:rPr lang="nl-NL" sz="1200" b="1" dirty="0">
                <a:effectLst/>
                <a:latin typeface="+mn-lt"/>
                <a:ea typeface="+mn-ea"/>
                <a:cs typeface="+mn-cs"/>
                <a:sym typeface="Calibri"/>
              </a:rPr>
              <a:t> de </a:t>
            </a:r>
            <a:r>
              <a:rPr lang="nl-NL" sz="1200" dirty="0">
                <a:effectLst/>
                <a:latin typeface="+mn-lt"/>
                <a:ea typeface="+mn-ea"/>
                <a:cs typeface="+mn-cs"/>
                <a:sym typeface="Calibri"/>
              </a:rPr>
              <a:t>vragenlijst invullen.</a:t>
            </a:r>
          </a:p>
          <a:p>
            <a:r>
              <a:rPr lang="nl-NL" sz="1200" dirty="0">
                <a:effectLst/>
                <a:latin typeface="+mn-lt"/>
                <a:ea typeface="+mn-ea"/>
                <a:cs typeface="+mn-cs"/>
                <a:sym typeface="Calibri"/>
              </a:rPr>
              <a:t>&gt; Let wel op dat je steeds dezelfde QR-code voor alle medewerkers van dezelfde groep gebruikt</a:t>
            </a:r>
          </a:p>
          <a:p>
            <a:endParaRPr lang="nl-NL" dirty="0"/>
          </a:p>
        </p:txBody>
      </p:sp>
    </p:spTree>
    <p:extLst>
      <p:ext uri="{BB962C8B-B14F-4D97-AF65-F5344CB8AC3E}">
        <p14:creationId xmlns:p14="http://schemas.microsoft.com/office/powerpoint/2010/main" val="911178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lvl="0" algn="l" hangingPunct="1">
              <a:defRPr/>
            </a:pPr>
            <a:r>
              <a:rPr kumimoji="0" lang="nl-NL" sz="1200" b="1" i="0" u="none" strike="noStrike" kern="1200" cap="none" spc="0" normalizeH="0" baseline="0" noProof="0" dirty="0">
                <a:ln>
                  <a:noFill/>
                </a:ln>
                <a:solidFill>
                  <a:schemeClr val="tx1"/>
                </a:solidFill>
                <a:effectLst/>
                <a:uLnTx/>
                <a:uFillTx/>
                <a:ea typeface="+mn-ea"/>
                <a:cs typeface="+mn-cs"/>
              </a:rPr>
              <a:t>Slide 26</a:t>
            </a:r>
          </a:p>
          <a:p>
            <a:pPr lvl="0" algn="l" hangingPunct="1">
              <a:defRPr/>
            </a:pPr>
            <a:endParaRPr kumimoji="0" lang="nl-NL" sz="1200" b="0" i="0" u="none" strike="noStrike" kern="1200" cap="none" spc="0" normalizeH="0" baseline="0" noProof="0" dirty="0">
              <a:ln>
                <a:noFill/>
              </a:ln>
              <a:solidFill>
                <a:schemeClr val="tx1"/>
              </a:solidFill>
              <a:effectLst/>
              <a:uLnTx/>
              <a:uFillTx/>
              <a:ea typeface="+mn-ea"/>
              <a:cs typeface="+mn-cs"/>
            </a:endParaRPr>
          </a:p>
          <a:p>
            <a:pPr lvl="0" algn="l" hangingPunct="1">
              <a:defRPr/>
            </a:pPr>
            <a:r>
              <a:rPr kumimoji="0" lang="nl-NL" sz="1200" b="0" i="0" u="none" strike="noStrike" kern="1200" cap="none" spc="0" normalizeH="0" baseline="0" noProof="0" dirty="0">
                <a:ln>
                  <a:noFill/>
                </a:ln>
                <a:solidFill>
                  <a:schemeClr val="tx1"/>
                </a:solidFill>
                <a:effectLst/>
                <a:uLnTx/>
                <a:uFillTx/>
                <a:ea typeface="+mn-ea"/>
                <a:cs typeface="+mn-cs"/>
              </a:rPr>
              <a:t>Per locatie kun je 1 of meerdere monitorvolgers invoeren</a:t>
            </a:r>
            <a:r>
              <a:rPr lang="nl-NL" sz="1200" kern="1200" dirty="0">
                <a:solidFill>
                  <a:schemeClr val="tx1"/>
                </a:solidFill>
              </a:rPr>
              <a:t>. Een volger is iemand die je mee wilt laten kijken.</a:t>
            </a:r>
          </a:p>
          <a:p>
            <a:pPr lvl="0" algn="l" hangingPunct="1">
              <a:defRPr/>
            </a:pPr>
            <a:r>
              <a:rPr lang="nl-NL" sz="1200" kern="1200" dirty="0">
                <a:solidFill>
                  <a:schemeClr val="tx1"/>
                </a:solidFill>
              </a:rPr>
              <a:t>Dat kan bijvoorbeeld de contactpersoon van de kinderopvang zijn, of een coördinator van de bibliotheek.</a:t>
            </a:r>
          </a:p>
          <a:p>
            <a:pPr lvl="0" algn="l" hangingPunct="1">
              <a:defRPr/>
            </a:pPr>
            <a:r>
              <a:rPr lang="nl-NL" sz="1200" kern="1200" dirty="0">
                <a:solidFill>
                  <a:schemeClr val="tx1"/>
                </a:solidFill>
              </a:rPr>
              <a:t>H</a:t>
            </a:r>
            <a:r>
              <a:rPr kumimoji="0" lang="nl-NL" sz="1200" b="0" i="0" u="none" strike="noStrike" kern="1200" cap="none" spc="0" normalizeH="0" baseline="0" noProof="0" dirty="0" err="1">
                <a:ln>
                  <a:noFill/>
                </a:ln>
                <a:solidFill>
                  <a:schemeClr val="tx1"/>
                </a:solidFill>
                <a:effectLst/>
                <a:uLnTx/>
                <a:uFillTx/>
                <a:ea typeface="+mn-ea"/>
                <a:cs typeface="+mn-cs"/>
              </a:rPr>
              <a:t>ier</a:t>
            </a:r>
            <a:r>
              <a:rPr kumimoji="0" lang="nl-NL" sz="1200" b="0" i="0" u="none" strike="noStrike" kern="1200" cap="none" spc="0" normalizeH="0" baseline="0" noProof="0" dirty="0">
                <a:ln>
                  <a:noFill/>
                </a:ln>
                <a:solidFill>
                  <a:schemeClr val="tx1"/>
                </a:solidFill>
                <a:effectLst/>
                <a:uLnTx/>
                <a:uFillTx/>
                <a:ea typeface="+mn-ea"/>
                <a:cs typeface="+mn-cs"/>
              </a:rPr>
              <a:t> zie je dat er per locatie 1 extra monitorvolger is ingevoerd. </a:t>
            </a:r>
          </a:p>
          <a:p>
            <a:pPr lvl="0" algn="l" hangingPunct="1">
              <a:defRPr/>
            </a:pPr>
            <a:r>
              <a:rPr lang="nl-NL" sz="1200" dirty="0">
                <a:effectLst/>
              </a:rPr>
              <a:t>Door te klikken op het envelopje kan een bevestigingsmail worden verstuurd naar een volger, met een link naar de actuele status van de respons.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TIP: Je kunt </a:t>
            </a:r>
            <a:r>
              <a:rPr lang="nl-NL" sz="1200" dirty="0">
                <a:effectLst/>
              </a:rPr>
              <a:t>een mail met de respons op het moment van mailen sturen naar alle volgers die zijn aangemaakt.</a:t>
            </a:r>
            <a:endParaRPr kumimoji="0" lang="nl-NL" sz="1200" b="0" i="0" u="none" strike="noStrike" kern="1200" cap="none" spc="0" normalizeH="0" baseline="0" noProof="0" dirty="0">
              <a:ln>
                <a:noFill/>
              </a:ln>
              <a:solidFill>
                <a:schemeClr val="tx1"/>
              </a:solidFill>
              <a:effectLst/>
              <a:uLnTx/>
              <a:uFillTx/>
              <a:ea typeface="+mn-ea"/>
              <a:cs typeface="+mn-cs"/>
            </a:endParaRPr>
          </a:p>
          <a:p>
            <a:pPr marL="0" marR="0" lvl="0" indent="0" algn="l" defTabSz="914400" eaLnBrk="1" fontAlgn="auto" latinLnBrk="0" hangingPunct="1">
              <a:lnSpc>
                <a:spcPct val="100000"/>
              </a:lnSpc>
              <a:spcBef>
                <a:spcPts val="0"/>
              </a:spcBef>
              <a:spcAft>
                <a:spcPts val="0"/>
              </a:spcAft>
              <a:buClrTx/>
              <a:buSzTx/>
              <a:buFontTx/>
              <a:buNone/>
              <a:tabLst/>
              <a:defRPr/>
            </a:pPr>
            <a:endParaRPr lang="nl-NL" dirty="0"/>
          </a:p>
        </p:txBody>
      </p:sp>
    </p:spTree>
    <p:extLst>
      <p:ext uri="{BB962C8B-B14F-4D97-AF65-F5344CB8AC3E}">
        <p14:creationId xmlns:p14="http://schemas.microsoft.com/office/powerpoint/2010/main" val="839087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27</a:t>
            </a:r>
          </a:p>
          <a:p>
            <a:endParaRPr lang="nl-NL" sz="1200" b="1" dirty="0">
              <a:effectLst/>
              <a:latin typeface="+mn-lt"/>
              <a:ea typeface="+mn-ea"/>
              <a:cs typeface="+mn-cs"/>
              <a:sym typeface="Calibri"/>
            </a:endParaRPr>
          </a:p>
          <a:p>
            <a:r>
              <a:rPr lang="nl-NL" sz="1200" b="1" dirty="0">
                <a:effectLst/>
                <a:latin typeface="+mn-lt"/>
                <a:ea typeface="+mn-ea"/>
                <a:cs typeface="+mn-cs"/>
                <a:sym typeface="Calibri"/>
              </a:rPr>
              <a:t>De monitorcoördinator kan handmatig een IKC toevoegen.</a:t>
            </a:r>
          </a:p>
          <a:p>
            <a:r>
              <a:rPr lang="nl-NL" sz="1200" b="1" dirty="0">
                <a:effectLst/>
                <a:latin typeface="+mn-lt"/>
                <a:ea typeface="+mn-ea"/>
                <a:cs typeface="+mn-cs"/>
                <a:sym typeface="Calibri"/>
              </a:rPr>
              <a:t>Om een IKC toe te voegen ga je in de navigatiekolom naar de tab </a:t>
            </a:r>
            <a:r>
              <a:rPr lang="nl-NL" sz="1200" b="1" dirty="0" err="1">
                <a:effectLst/>
                <a:latin typeface="+mn-lt"/>
                <a:ea typeface="+mn-ea"/>
                <a:cs typeface="+mn-cs"/>
                <a:sym typeface="Calibri"/>
              </a:rPr>
              <a:t>IKC’s</a:t>
            </a:r>
            <a:r>
              <a:rPr lang="nl-NL" sz="1200" b="1" dirty="0">
                <a:effectLst/>
                <a:latin typeface="+mn-lt"/>
                <a:ea typeface="+mn-ea"/>
                <a:cs typeface="+mn-cs"/>
                <a:sym typeface="Calibri"/>
              </a:rPr>
              <a:t>.</a:t>
            </a:r>
          </a:p>
          <a:p>
            <a:r>
              <a:rPr lang="nl-NL" sz="1200" dirty="0">
                <a:effectLst/>
                <a:latin typeface="+mn-lt"/>
                <a:ea typeface="+mn-ea"/>
                <a:cs typeface="+mn-cs"/>
                <a:sym typeface="Calibri"/>
              </a:rPr>
              <a:t>Klik vervolgens op de oranje knop ‘IKC toevoegen’</a:t>
            </a:r>
          </a:p>
          <a:p>
            <a:endParaRPr lang="nl-NL" dirty="0"/>
          </a:p>
        </p:txBody>
      </p:sp>
    </p:spTree>
    <p:extLst>
      <p:ext uri="{BB962C8B-B14F-4D97-AF65-F5344CB8AC3E}">
        <p14:creationId xmlns:p14="http://schemas.microsoft.com/office/powerpoint/2010/main" val="6947177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28</a:t>
            </a:r>
          </a:p>
          <a:p>
            <a:endParaRPr lang="nl-NL" sz="1200" dirty="0">
              <a:effectLst/>
              <a:latin typeface="+mn-lt"/>
              <a:ea typeface="+mn-ea"/>
              <a:cs typeface="+mn-cs"/>
              <a:sym typeface="Calibri"/>
            </a:endParaRPr>
          </a:p>
          <a:p>
            <a:r>
              <a:rPr lang="nl-NL" sz="1200" dirty="0">
                <a:effectLst/>
                <a:latin typeface="+mn-lt"/>
                <a:ea typeface="+mn-ea"/>
                <a:cs typeface="+mn-cs"/>
                <a:sym typeface="Calibri"/>
              </a:rPr>
              <a:t>&gt; Selecteer de KOV- locatie en de school die samen een IKC vormen en klik op de oranje knop ‘Aanmaken’.</a:t>
            </a:r>
          </a:p>
          <a:p>
            <a:r>
              <a:rPr lang="nl-NL" sz="1200" dirty="0">
                <a:effectLst/>
                <a:latin typeface="+mn-lt"/>
                <a:ea typeface="+mn-ea"/>
                <a:cs typeface="+mn-cs"/>
                <a:sym typeface="Calibri"/>
              </a:rPr>
              <a:t>&gt; Zorg er wel voor dat de school en de KOV-locatie zijn ingevoerd bij Registratie, zowel onder de tab </a:t>
            </a:r>
            <a:r>
              <a:rPr lang="nl-NL" sz="1200" dirty="0" err="1">
                <a:effectLst/>
                <a:latin typeface="+mn-lt"/>
                <a:ea typeface="+mn-ea"/>
                <a:cs typeface="+mn-cs"/>
                <a:sym typeface="Calibri"/>
              </a:rPr>
              <a:t>BoekStart</a:t>
            </a:r>
            <a:r>
              <a:rPr lang="nl-NL" sz="1200" dirty="0">
                <a:effectLst/>
                <a:latin typeface="+mn-lt"/>
                <a:ea typeface="+mn-ea"/>
                <a:cs typeface="+mn-cs"/>
                <a:sym typeface="Calibri"/>
              </a:rPr>
              <a:t> als onder de tab PO.</a:t>
            </a:r>
          </a:p>
          <a:p>
            <a:endParaRPr lang="nl-NL" dirty="0"/>
          </a:p>
        </p:txBody>
      </p:sp>
    </p:spTree>
    <p:extLst>
      <p:ext uri="{BB962C8B-B14F-4D97-AF65-F5344CB8AC3E}">
        <p14:creationId xmlns:p14="http://schemas.microsoft.com/office/powerpoint/2010/main" val="987310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pPr algn="l"/>
            <a:r>
              <a:rPr lang="nl-NL" b="1" dirty="0"/>
              <a:t>Slide 29</a:t>
            </a:r>
          </a:p>
          <a:p>
            <a:pPr algn="l"/>
            <a:endParaRPr lang="nl-NL" dirty="0"/>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&gt; A</a:t>
            </a:r>
            <a:r>
              <a:rPr kumimoji="0" lang="nl-NL" sz="1200" b="0" i="0" u="none" strike="noStrike" kern="0" cap="none" spc="0" normalizeH="0" baseline="0" noProof="0" dirty="0" err="1">
                <a:ln>
                  <a:noFill/>
                </a:ln>
                <a:solidFill>
                  <a:srgbClr val="000000"/>
                </a:solidFill>
                <a:effectLst/>
                <a:uLnTx/>
                <a:uFillTx/>
                <a:cs typeface="+mn-cs"/>
                <a:sym typeface="Calibri"/>
              </a:rPr>
              <a:t>an</a:t>
            </a:r>
            <a:r>
              <a:rPr kumimoji="0" lang="nl-NL" sz="1200" b="0" i="0" u="none" strike="noStrike" kern="0" cap="none" spc="0" normalizeH="0" baseline="0" noProof="0" dirty="0">
                <a:ln>
                  <a:noFill/>
                </a:ln>
                <a:solidFill>
                  <a:srgbClr val="000000"/>
                </a:solidFill>
                <a:effectLst/>
                <a:uLnTx/>
                <a:uFillTx/>
                <a:cs typeface="+mn-cs"/>
                <a:sym typeface="Calibri"/>
              </a:rPr>
              <a:t> de vragenlijsten van </a:t>
            </a:r>
            <a:r>
              <a:rPr lang="nl-NL" sz="1200" dirty="0">
                <a:cs typeface="+mn-cs"/>
              </a:rPr>
              <a:t>consulenten, </a:t>
            </a:r>
            <a:r>
              <a:rPr kumimoji="0" lang="nl-NL" sz="1200" b="0" i="0" u="none" strike="noStrike" kern="0" cap="none" spc="0" normalizeH="0" baseline="0" noProof="0" dirty="0">
                <a:ln>
                  <a:noFill/>
                </a:ln>
                <a:solidFill>
                  <a:srgbClr val="000000"/>
                </a:solidFill>
                <a:effectLst/>
                <a:uLnTx/>
                <a:uFillTx/>
                <a:cs typeface="+mn-cs"/>
                <a:sym typeface="Calibri"/>
              </a:rPr>
              <a:t>leerkrachten, voorleescoördinatoren  en pedagogisch medewerkers kinderopvang (</a:t>
            </a:r>
            <a:r>
              <a:rPr kumimoji="0" lang="nl-NL" sz="1200" b="0" i="0" u="none" strike="noStrike" kern="0" cap="none" spc="0" normalizeH="0" baseline="0" noProof="0" dirty="0" err="1">
                <a:ln>
                  <a:noFill/>
                </a:ln>
                <a:solidFill>
                  <a:srgbClr val="000000"/>
                </a:solidFill>
                <a:effectLst/>
                <a:uLnTx/>
                <a:uFillTx/>
                <a:cs typeface="+mn-cs"/>
                <a:sym typeface="Calibri"/>
              </a:rPr>
              <a:t>BoekStart</a:t>
            </a:r>
            <a:r>
              <a:rPr kumimoji="0" lang="nl-NL" sz="1200" b="0" i="0" u="none" strike="noStrike" kern="0" cap="none" spc="0" normalizeH="0" baseline="0" noProof="0" dirty="0">
                <a:ln>
                  <a:noFill/>
                </a:ln>
                <a:solidFill>
                  <a:srgbClr val="000000"/>
                </a:solidFill>
                <a:effectLst/>
                <a:uLnTx/>
                <a:uFillTx/>
                <a:cs typeface="+mn-cs"/>
                <a:sym typeface="Calibri"/>
              </a:rPr>
              <a:t>) van het IKC </a:t>
            </a:r>
          </a:p>
          <a:p>
            <a:pPr marL="0" marR="0" lvl="0" indent="0" algn="l" defTabSz="914400" rtl="0" eaLnBrk="1" fontAlgn="auto" latinLnBrk="0" hangingPunct="0">
              <a:lnSpc>
                <a:spcPct val="100000"/>
              </a:lnSpc>
              <a:spcBef>
                <a:spcPts val="0"/>
              </a:spcBef>
              <a:spcAft>
                <a:spcPts val="0"/>
              </a:spcAft>
              <a:buClrTx/>
              <a:buSzTx/>
              <a:buFontTx/>
              <a:buNone/>
              <a:tabLst/>
              <a:defRPr/>
            </a:pPr>
            <a:r>
              <a:rPr lang="nl-NL" sz="1200" dirty="0">
                <a:cs typeface="+mn-cs"/>
              </a:rPr>
              <a:t>w</a:t>
            </a:r>
            <a:r>
              <a:rPr kumimoji="0" lang="nl-NL" sz="1200" b="0" i="0" u="none" strike="noStrike" kern="0" cap="none" spc="0" normalizeH="0" baseline="0" noProof="0" dirty="0">
                <a:ln>
                  <a:noFill/>
                </a:ln>
                <a:solidFill>
                  <a:srgbClr val="000000"/>
                </a:solidFill>
                <a:effectLst/>
                <a:uLnTx/>
                <a:uFillTx/>
                <a:cs typeface="+mn-cs"/>
                <a:sym typeface="Calibri"/>
              </a:rPr>
              <a:t>orden automatisch extra vragen toegevoegd. </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nl-NL" sz="1200" b="0" i="0" u="none" strike="noStrike" kern="0" cap="none" spc="0" normalizeH="0" baseline="0" noProof="0" dirty="0">
                <a:ln>
                  <a:noFill/>
                </a:ln>
                <a:solidFill>
                  <a:srgbClr val="000000"/>
                </a:solidFill>
                <a:effectLst/>
                <a:uLnTx/>
                <a:uFillTx/>
                <a:cs typeface="+mn-cs"/>
                <a:sym typeface="Calibri"/>
              </a:rPr>
              <a:t>&gt; 1 pedagogisch medewerker van de </a:t>
            </a:r>
            <a:r>
              <a:rPr kumimoji="0" lang="nl-NL" sz="1200" b="0" i="0" u="none" strike="noStrike" kern="0" cap="none" spc="0" normalizeH="0" baseline="0" noProof="0" dirty="0" err="1">
                <a:ln>
                  <a:noFill/>
                </a:ln>
                <a:solidFill>
                  <a:srgbClr val="000000"/>
                </a:solidFill>
                <a:effectLst/>
                <a:uLnTx/>
                <a:uFillTx/>
                <a:cs typeface="+mn-cs"/>
                <a:sym typeface="Calibri"/>
              </a:rPr>
              <a:t>bso</a:t>
            </a:r>
            <a:r>
              <a:rPr kumimoji="0" lang="nl-NL" sz="1200" b="0" i="0" u="none" strike="noStrike" kern="0" cap="none" spc="0" normalizeH="0" baseline="0" noProof="0" dirty="0">
                <a:ln>
                  <a:noFill/>
                </a:ln>
                <a:solidFill>
                  <a:srgbClr val="000000"/>
                </a:solidFill>
                <a:effectLst/>
                <a:uLnTx/>
                <a:uFillTx/>
                <a:cs typeface="+mn-cs"/>
                <a:sym typeface="Calibri"/>
              </a:rPr>
              <a:t> krijgt </a:t>
            </a:r>
            <a:r>
              <a:rPr lang="nl-NL" sz="1200" dirty="0">
                <a:cs typeface="+mn-cs"/>
              </a:rPr>
              <a:t>de </a:t>
            </a:r>
            <a:r>
              <a:rPr kumimoji="0" lang="nl-NL" sz="1200" b="0" i="0" u="none" strike="noStrike" kern="0" cap="none" spc="0" normalizeH="0" baseline="0" noProof="0" dirty="0">
                <a:ln>
                  <a:noFill/>
                </a:ln>
                <a:solidFill>
                  <a:srgbClr val="000000"/>
                </a:solidFill>
                <a:effectLst/>
                <a:uLnTx/>
                <a:uFillTx/>
                <a:cs typeface="+mn-cs"/>
                <a:sym typeface="Calibri"/>
              </a:rPr>
              <a:t>vragenlijst PM’er BSO toegestuurd. V</a:t>
            </a:r>
            <a:r>
              <a:rPr lang="nl-NL" sz="1200" dirty="0">
                <a:effectLst/>
              </a:rPr>
              <a:t>oer naam en e-mailadres van deze medewerker in.</a:t>
            </a:r>
            <a:endParaRPr lang="nl-NL" dirty="0"/>
          </a:p>
        </p:txBody>
      </p:sp>
    </p:spTree>
    <p:extLst>
      <p:ext uri="{BB962C8B-B14F-4D97-AF65-F5344CB8AC3E}">
        <p14:creationId xmlns:p14="http://schemas.microsoft.com/office/powerpoint/2010/main" val="35228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dirty="0">
                <a:effectLst/>
                <a:latin typeface="+mn-lt"/>
                <a:ea typeface="+mn-ea"/>
                <a:cs typeface="+mn-cs"/>
                <a:sym typeface="Calibri"/>
              </a:rPr>
              <a:t> </a:t>
            </a:r>
          </a:p>
          <a:p>
            <a:r>
              <a:rPr lang="nl-NL" sz="1200" b="1" dirty="0">
                <a:effectLst/>
                <a:latin typeface="+mn-lt"/>
                <a:ea typeface="+mn-ea"/>
                <a:cs typeface="+mn-cs"/>
                <a:sym typeface="Calibri"/>
              </a:rPr>
              <a:t>Slide 3</a:t>
            </a:r>
          </a:p>
          <a:p>
            <a:r>
              <a:rPr lang="nl-NL" sz="1200" dirty="0">
                <a:solidFill>
                  <a:schemeClr val="tx1"/>
                </a:solidFill>
              </a:rPr>
              <a:t>Wat belangrijke informatie vooraf</a:t>
            </a:r>
          </a:p>
          <a:p>
            <a:endParaRPr lang="nl-NL" sz="1200" dirty="0">
              <a:solidFill>
                <a:schemeClr val="tx1"/>
              </a:solidFill>
            </a:endParaRPr>
          </a:p>
          <a:p>
            <a:r>
              <a:rPr lang="nl-NL" sz="1200" dirty="0">
                <a:solidFill>
                  <a:schemeClr val="tx1"/>
                </a:solidFill>
              </a:rPr>
              <a:t>*Maak eerst binnen de Bibliotheek goede werkafspraken over wie de Monitorcoördinator per kinderopvanglocatie is,  en wie dus verantwoordelijk is voor het toevoegen van locaties, het uitnodigen van voorleescoördinator en pedagogisch medewerkers én voor het invullen van de vragenlijsten.</a:t>
            </a:r>
          </a:p>
          <a:p>
            <a:endParaRPr lang="nl-NL" sz="1200" dirty="0">
              <a:solidFill>
                <a:schemeClr val="tx1"/>
              </a:solidFill>
            </a:endParaRPr>
          </a:p>
          <a:p>
            <a:r>
              <a:rPr lang="nl-NL" sz="1200" dirty="0">
                <a:solidFill>
                  <a:schemeClr val="tx1"/>
                </a:solidFill>
              </a:rPr>
              <a:t>*Bespreek wie de vragenlijst van de Bibliotheek invult. </a:t>
            </a:r>
          </a:p>
          <a:p>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Ook dit jaar log je weer in als Monitorcoördinator, óók als je voorleesconsulent bent.</a:t>
            </a:r>
          </a:p>
          <a:p>
            <a:pPr marL="171450" indent="-171450">
              <a:buFont typeface="Arial" panose="020B0604020202020204" pitchFamily="34" charset="0"/>
              <a:buChar char="•"/>
            </a:pPr>
            <a:endParaRPr lang="nl-NL" sz="1200" dirty="0">
              <a:effectLst/>
              <a:latin typeface="+mn-lt"/>
              <a:ea typeface="+mn-ea"/>
              <a:cs typeface="+mn-cs"/>
              <a:sym typeface="Calibri"/>
            </a:endParaRPr>
          </a:p>
          <a:p>
            <a:pPr marL="0" indent="0">
              <a:buFont typeface="Arial" panose="020B0604020202020204" pitchFamily="34" charset="0"/>
              <a:buNone/>
            </a:pPr>
            <a:r>
              <a:rPr lang="nl-NL" sz="1200" dirty="0">
                <a:effectLst/>
                <a:latin typeface="+mn-lt"/>
                <a:ea typeface="+mn-ea"/>
                <a:cs typeface="+mn-cs"/>
                <a:sym typeface="Calibri"/>
              </a:rPr>
              <a:t>* De optie ‘leesconsulent’ is geldt alleen voor het PO en VO, dus daar hoef je voor </a:t>
            </a:r>
            <a:r>
              <a:rPr lang="nl-NL" sz="1200" dirty="0" err="1">
                <a:effectLst/>
                <a:latin typeface="+mn-lt"/>
                <a:ea typeface="+mn-ea"/>
                <a:cs typeface="+mn-cs"/>
                <a:sym typeface="Calibri"/>
              </a:rPr>
              <a:t>BoekStart</a:t>
            </a:r>
            <a:r>
              <a:rPr lang="nl-NL" sz="1200" dirty="0">
                <a:effectLst/>
                <a:latin typeface="+mn-lt"/>
                <a:ea typeface="+mn-ea"/>
                <a:cs typeface="+mn-cs"/>
                <a:sym typeface="Calibri"/>
              </a:rPr>
              <a:t> niets mee te doen</a:t>
            </a:r>
          </a:p>
          <a:p>
            <a:pPr marL="171450" indent="-171450">
              <a:buFont typeface="Arial" panose="020B0604020202020204" pitchFamily="34" charset="0"/>
              <a:buChar char="•"/>
            </a:pPr>
            <a:endParaRPr lang="nl-NL" sz="1200" dirty="0">
              <a:effectLst/>
              <a:latin typeface="+mn-lt"/>
              <a:ea typeface="+mn-ea"/>
              <a:cs typeface="+mn-cs"/>
              <a:sym typeface="Calibri"/>
            </a:endParaRPr>
          </a:p>
          <a:p>
            <a:r>
              <a:rPr lang="nl-NL" sz="1200" dirty="0">
                <a:effectLst/>
                <a:latin typeface="+mn-lt"/>
                <a:ea typeface="+mn-ea"/>
                <a:cs typeface="+mn-cs"/>
                <a:sym typeface="Calibri"/>
              </a:rPr>
              <a:t>* Je kunt per bibliotheek kun je meerdere monitorcoördinatoren aanmaken. Dat is handig als je de KOV-locaties over meerdere personen wilt verdelen.</a:t>
            </a:r>
          </a:p>
          <a:p>
            <a:endParaRPr lang="nl-NL" sz="1200" dirty="0">
              <a:effectLst/>
              <a:latin typeface="+mn-lt"/>
              <a:ea typeface="+mn-ea"/>
              <a:cs typeface="+mn-cs"/>
              <a:sym typeface="Calibri"/>
            </a:endParaRPr>
          </a:p>
          <a:p>
            <a:r>
              <a:rPr lang="nl-NL" sz="1200" dirty="0">
                <a:effectLst/>
                <a:latin typeface="+mn-lt"/>
                <a:ea typeface="+mn-ea"/>
                <a:cs typeface="+mn-cs"/>
                <a:sym typeface="Calibri"/>
              </a:rPr>
              <a:t>We komen hier later op terug</a:t>
            </a:r>
          </a:p>
          <a:p>
            <a:endParaRPr lang="nl-NL" dirty="0"/>
          </a:p>
        </p:txBody>
      </p:sp>
    </p:spTree>
    <p:extLst>
      <p:ext uri="{BB962C8B-B14F-4D97-AF65-F5344CB8AC3E}">
        <p14:creationId xmlns:p14="http://schemas.microsoft.com/office/powerpoint/2010/main" val="4809775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28</a:t>
            </a:r>
          </a:p>
          <a:p>
            <a:endParaRPr lang="nl-NL" sz="1200" dirty="0">
              <a:effectLst/>
              <a:latin typeface="+mn-lt"/>
              <a:ea typeface="+mn-ea"/>
              <a:cs typeface="+mn-cs"/>
              <a:sym typeface="Calibri"/>
            </a:endParaRPr>
          </a:p>
          <a:p>
            <a:r>
              <a:rPr lang="nl-NL" sz="1200" dirty="0">
                <a:effectLst/>
                <a:latin typeface="+mn-lt"/>
                <a:ea typeface="+mn-ea"/>
                <a:cs typeface="+mn-cs"/>
                <a:sym typeface="Calibri"/>
              </a:rPr>
              <a:t>De Monitor </a:t>
            </a:r>
            <a:r>
              <a:rPr lang="nl-NL" sz="1200" dirty="0" err="1">
                <a:effectLst/>
                <a:latin typeface="+mn-lt"/>
                <a:ea typeface="+mn-ea"/>
                <a:cs typeface="+mn-cs"/>
                <a:sym typeface="Calibri"/>
              </a:rPr>
              <a:t>BoekStart</a:t>
            </a:r>
            <a:r>
              <a:rPr lang="nl-NL" sz="1200" dirty="0">
                <a:effectLst/>
                <a:latin typeface="+mn-lt"/>
                <a:ea typeface="+mn-ea"/>
                <a:cs typeface="+mn-cs"/>
                <a:sym typeface="Calibri"/>
              </a:rPr>
              <a:t> bestaat uit 3 vragenlijsten.</a:t>
            </a:r>
          </a:p>
          <a:p>
            <a:r>
              <a:rPr lang="nl-NL" sz="1200" dirty="0">
                <a:effectLst/>
                <a:latin typeface="+mn-lt"/>
                <a:ea typeface="+mn-ea"/>
                <a:cs typeface="+mn-cs"/>
                <a:sym typeface="Calibri"/>
              </a:rPr>
              <a:t>1 voor de bibliotheek met 15 vragen</a:t>
            </a:r>
          </a:p>
          <a:p>
            <a:r>
              <a:rPr lang="nl-NL" sz="1200" dirty="0">
                <a:effectLst/>
                <a:latin typeface="+mn-lt"/>
                <a:ea typeface="+mn-ea"/>
                <a:cs typeface="+mn-cs"/>
                <a:sym typeface="Calibri"/>
              </a:rPr>
              <a:t>1 voor de voorleescoördinator/locatiemanager met 23 vragen</a:t>
            </a:r>
          </a:p>
          <a:p>
            <a:r>
              <a:rPr lang="nl-NL" sz="1200" dirty="0">
                <a:effectLst/>
                <a:latin typeface="+mn-lt"/>
                <a:ea typeface="+mn-ea"/>
                <a:cs typeface="+mn-cs"/>
                <a:sym typeface="Calibri"/>
              </a:rPr>
              <a:t>En 1 voor de pedagogisch medewerker met 12 vragen.</a:t>
            </a:r>
          </a:p>
          <a:p>
            <a:r>
              <a:rPr lang="nl-NL" sz="1200" dirty="0">
                <a:effectLst/>
                <a:latin typeface="+mn-lt"/>
                <a:ea typeface="+mn-ea"/>
                <a:cs typeface="+mn-cs"/>
                <a:sym typeface="Calibri"/>
              </a:rPr>
              <a:t> </a:t>
            </a:r>
          </a:p>
          <a:p>
            <a:r>
              <a:rPr lang="nl-NL" sz="1200" dirty="0">
                <a:effectLst/>
                <a:latin typeface="+mn-lt"/>
                <a:ea typeface="+mn-ea"/>
                <a:cs typeface="+mn-cs"/>
                <a:sym typeface="Calibri"/>
              </a:rPr>
              <a:t>Informeer de KOV over de monitor.</a:t>
            </a:r>
          </a:p>
          <a:p>
            <a:r>
              <a:rPr lang="nl-NL" sz="1200" dirty="0">
                <a:effectLst/>
                <a:latin typeface="+mn-lt"/>
                <a:ea typeface="+mn-ea"/>
                <a:cs typeface="+mn-cs"/>
                <a:sym typeface="Calibri"/>
              </a:rPr>
              <a:t>Communiceer duidelijk over de planning. Over hoe je de resultaten met elkaar gaat bespreken en hoe je die samen meeneemt om het voorleesbeleid weer een stap verder te brengen.</a:t>
            </a:r>
          </a:p>
          <a:p>
            <a:r>
              <a:rPr lang="nl-NL" sz="1200" dirty="0">
                <a:effectLst/>
                <a:latin typeface="+mn-lt"/>
                <a:ea typeface="+mn-ea"/>
                <a:cs typeface="+mn-cs"/>
                <a:sym typeface="Calibri"/>
              </a:rPr>
              <a:t>Alle informatie vind je terug in de toolkit op </a:t>
            </a:r>
            <a:r>
              <a:rPr lang="nl-NL" sz="1200" dirty="0" err="1">
                <a:effectLst/>
                <a:latin typeface="+mn-lt"/>
                <a:ea typeface="+mn-ea"/>
                <a:cs typeface="+mn-cs"/>
                <a:sym typeface="Calibri"/>
              </a:rPr>
              <a:t>BoekStartPro</a:t>
            </a:r>
            <a:r>
              <a:rPr lang="nl-NL" sz="1200" dirty="0">
                <a:effectLst/>
                <a:latin typeface="+mn-lt"/>
                <a:ea typeface="+mn-ea"/>
                <a:cs typeface="+mn-cs"/>
                <a:sym typeface="Calibri"/>
              </a:rPr>
              <a:t>.</a:t>
            </a:r>
          </a:p>
          <a:p>
            <a:endParaRPr lang="nl-NL" dirty="0"/>
          </a:p>
        </p:txBody>
      </p:sp>
    </p:spTree>
    <p:extLst>
      <p:ext uri="{BB962C8B-B14F-4D97-AF65-F5344CB8AC3E}">
        <p14:creationId xmlns:p14="http://schemas.microsoft.com/office/powerpoint/2010/main" val="327579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4</a:t>
            </a:r>
          </a:p>
          <a:p>
            <a:r>
              <a:rPr lang="nl-NL" sz="1200" b="1" dirty="0">
                <a:effectLst/>
                <a:latin typeface="+mn-lt"/>
                <a:ea typeface="+mn-ea"/>
                <a:cs typeface="+mn-cs"/>
                <a:sym typeface="Calibri"/>
              </a:rPr>
              <a:t>op www.mdbos.nl</a:t>
            </a:r>
          </a:p>
          <a:p>
            <a:r>
              <a:rPr lang="nl-NL" sz="1200" dirty="0">
                <a:effectLst/>
                <a:latin typeface="+mn-lt"/>
                <a:ea typeface="+mn-ea"/>
                <a:cs typeface="+mn-cs"/>
                <a:sym typeface="Calibri"/>
              </a:rPr>
              <a:t>* Om je bibliotheek aan te melden voor de </a:t>
            </a:r>
            <a:r>
              <a:rPr lang="nl-NL" sz="1200" dirty="0" err="1">
                <a:effectLst/>
                <a:latin typeface="+mn-lt"/>
                <a:ea typeface="+mn-ea"/>
                <a:cs typeface="+mn-cs"/>
                <a:sym typeface="Calibri"/>
              </a:rPr>
              <a:t>BoekStartMonitor</a:t>
            </a:r>
            <a:r>
              <a:rPr lang="nl-NL" sz="1200" dirty="0">
                <a:effectLst/>
                <a:latin typeface="+mn-lt"/>
                <a:ea typeface="+mn-ea"/>
                <a:cs typeface="+mn-cs"/>
                <a:sym typeface="Calibri"/>
              </a:rPr>
              <a:t>, ga je naar </a:t>
            </a:r>
            <a:r>
              <a:rPr lang="nl-NL" sz="1200" u="sng" dirty="0">
                <a:effectLst/>
                <a:latin typeface="+mn-lt"/>
                <a:ea typeface="+mn-ea"/>
                <a:cs typeface="+mn-cs"/>
                <a:sym typeface="Calibri"/>
                <a:hlinkClick r:id="rId3"/>
              </a:rPr>
              <a:t>www.mdbos.nl</a:t>
            </a:r>
            <a:endParaRPr lang="nl-NL" sz="1200" u="sng" dirty="0">
              <a:effectLst/>
              <a:latin typeface="+mn-lt"/>
              <a:ea typeface="+mn-ea"/>
              <a:cs typeface="+mn-cs"/>
              <a:sym typeface="Calibri"/>
            </a:endParaRPr>
          </a:p>
          <a:p>
            <a:r>
              <a:rPr lang="nl-NL" sz="1200" dirty="0">
                <a:effectLst/>
                <a:latin typeface="+mn-lt"/>
                <a:ea typeface="+mn-ea"/>
                <a:cs typeface="+mn-cs"/>
                <a:sym typeface="Calibri"/>
              </a:rPr>
              <a:t>* Je komt dan op dit scherm terecht.</a:t>
            </a:r>
          </a:p>
          <a:p>
            <a:r>
              <a:rPr lang="nl-NL" sz="1200" u="sng" dirty="0">
                <a:effectLst/>
                <a:latin typeface="+mn-lt"/>
                <a:ea typeface="+mn-ea"/>
                <a:cs typeface="+mn-cs"/>
                <a:sym typeface="Calibri"/>
              </a:rPr>
              <a:t>*Hier meld je je a</a:t>
            </a:r>
            <a:r>
              <a:rPr lang="nl-NL" sz="1200" b="1" dirty="0">
                <a:effectLst/>
                <a:latin typeface="+mn-lt"/>
                <a:ea typeface="+mn-ea"/>
                <a:cs typeface="+mn-cs"/>
                <a:sym typeface="Calibri"/>
              </a:rPr>
              <a:t>ls monitorcoördinator meld je je eenmalig aan.</a:t>
            </a:r>
          </a:p>
          <a:p>
            <a:pPr marL="0" indent="0">
              <a:buFont typeface="Arial" panose="020B0604020202020204" pitchFamily="34" charset="0"/>
              <a:buNone/>
            </a:pPr>
            <a:r>
              <a:rPr lang="nl-NL" sz="1200" dirty="0">
                <a:effectLst/>
                <a:latin typeface="+mn-lt"/>
                <a:ea typeface="+mn-ea"/>
                <a:cs typeface="+mn-cs"/>
                <a:sym typeface="Calibri"/>
              </a:rPr>
              <a:t>*Ga naar de onderste </a:t>
            </a:r>
            <a:r>
              <a:rPr lang="nl-NL" sz="1200" dirty="0" err="1">
                <a:effectLst/>
                <a:latin typeface="+mn-lt"/>
                <a:ea typeface="+mn-ea"/>
                <a:cs typeface="+mn-cs"/>
                <a:sym typeface="Calibri"/>
              </a:rPr>
              <a:t>BoekStarttegel</a:t>
            </a:r>
            <a:r>
              <a:rPr lang="nl-NL" sz="1200" dirty="0">
                <a:effectLst/>
                <a:latin typeface="+mn-lt"/>
                <a:ea typeface="+mn-ea"/>
                <a:cs typeface="+mn-cs"/>
                <a:sym typeface="Calibri"/>
              </a:rPr>
              <a:t> en meld je aan via de oranje button met daarop Meld Aan.</a:t>
            </a:r>
          </a:p>
          <a:p>
            <a:r>
              <a:rPr lang="nl-NL" sz="1200" dirty="0">
                <a:effectLst/>
                <a:latin typeface="+mn-lt"/>
                <a:ea typeface="+mn-ea"/>
                <a:cs typeface="+mn-cs"/>
                <a:sym typeface="Calibri"/>
              </a:rPr>
              <a:t>*Ben je ook monitorcoördinator voor het PO of VO, dan hoef je je maar 1 keer aan te melden.</a:t>
            </a:r>
          </a:p>
          <a:p>
            <a:endParaRPr lang="nl-NL" dirty="0"/>
          </a:p>
        </p:txBody>
      </p:sp>
    </p:spTree>
    <p:extLst>
      <p:ext uri="{BB962C8B-B14F-4D97-AF65-F5344CB8AC3E}">
        <p14:creationId xmlns:p14="http://schemas.microsoft.com/office/powerpoint/2010/main" val="686395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5</a:t>
            </a:r>
          </a:p>
          <a:p>
            <a:r>
              <a:rPr lang="nl-NL" sz="1200" b="1" dirty="0">
                <a:effectLst/>
                <a:latin typeface="+mn-lt"/>
                <a:ea typeface="+mn-ea"/>
                <a:cs typeface="+mn-cs"/>
                <a:sym typeface="Calibri"/>
              </a:rPr>
              <a:t>Vervolgens verschijnt dit scherm met daarop de </a:t>
            </a:r>
            <a:r>
              <a:rPr lang="nl-NL" sz="1200" dirty="0">
                <a:effectLst/>
                <a:latin typeface="+mn-lt"/>
                <a:ea typeface="+mn-ea"/>
                <a:cs typeface="+mn-cs"/>
                <a:sym typeface="Calibri"/>
              </a:rPr>
              <a:t>bevestiging van jouw aanmelding als monitorcoördinator.</a:t>
            </a:r>
          </a:p>
          <a:p>
            <a:r>
              <a:rPr lang="nl-NL" sz="1200" dirty="0">
                <a:effectLst/>
                <a:latin typeface="+mn-lt"/>
                <a:ea typeface="+mn-ea"/>
                <a:cs typeface="+mn-cs"/>
                <a:sym typeface="Calibri"/>
              </a:rPr>
              <a:t>Ga verder door op de oranje Inlogknop te klikken.</a:t>
            </a:r>
          </a:p>
          <a:p>
            <a:endParaRPr lang="nl-NL" dirty="0"/>
          </a:p>
        </p:txBody>
      </p:sp>
    </p:spTree>
    <p:extLst>
      <p:ext uri="{BB962C8B-B14F-4D97-AF65-F5344CB8AC3E}">
        <p14:creationId xmlns:p14="http://schemas.microsoft.com/office/powerpoint/2010/main" val="4161964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6</a:t>
            </a:r>
          </a:p>
          <a:p>
            <a:r>
              <a:rPr lang="nl-NL" sz="1200" dirty="0">
                <a:effectLst/>
                <a:latin typeface="+mn-lt"/>
                <a:ea typeface="+mn-ea"/>
                <a:cs typeface="+mn-cs"/>
                <a:sym typeface="Calibri"/>
              </a:rPr>
              <a:t>Je kunt nu als monitorcoördinator je eigen account aanmaken.</a:t>
            </a:r>
          </a:p>
          <a:p>
            <a:r>
              <a:rPr lang="nl-NL" sz="1200" dirty="0">
                <a:effectLst/>
                <a:latin typeface="+mn-lt"/>
                <a:ea typeface="+mn-ea"/>
                <a:cs typeface="+mn-cs"/>
                <a:sym typeface="Calibri"/>
              </a:rPr>
              <a:t>Dit kan op twee verschillende manieren.</a:t>
            </a:r>
          </a:p>
          <a:p>
            <a:r>
              <a:rPr lang="nl-NL" sz="1200" dirty="0">
                <a:effectLst/>
                <a:latin typeface="+mn-lt"/>
                <a:ea typeface="+mn-ea"/>
                <a:cs typeface="+mn-cs"/>
                <a:sym typeface="Calibri"/>
              </a:rPr>
              <a:t>1. door middel van een wachtwoord</a:t>
            </a:r>
          </a:p>
          <a:p>
            <a:r>
              <a:rPr lang="nl-NL" sz="1200" dirty="0">
                <a:effectLst/>
                <a:latin typeface="+mn-lt"/>
                <a:ea typeface="+mn-ea"/>
                <a:cs typeface="+mn-cs"/>
                <a:sym typeface="Calibri"/>
              </a:rPr>
              <a:t>2. of via een Microsoft login account.</a:t>
            </a:r>
          </a:p>
          <a:p>
            <a:r>
              <a:rPr lang="nl-NL" sz="1200" dirty="0">
                <a:effectLst/>
                <a:latin typeface="+mn-lt"/>
                <a:ea typeface="+mn-ea"/>
                <a:cs typeface="+mn-cs"/>
                <a:sym typeface="Calibri"/>
              </a:rPr>
              <a:t>Deze keuzemogelijkheid vervalt nadat je eenmaal hebt ingelogd.</a:t>
            </a:r>
          </a:p>
          <a:p>
            <a:endParaRPr lang="nl-NL" dirty="0"/>
          </a:p>
        </p:txBody>
      </p:sp>
    </p:spTree>
    <p:extLst>
      <p:ext uri="{BB962C8B-B14F-4D97-AF65-F5344CB8AC3E}">
        <p14:creationId xmlns:p14="http://schemas.microsoft.com/office/powerpoint/2010/main" val="354565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7</a:t>
            </a:r>
          </a:p>
          <a:p>
            <a:r>
              <a:rPr lang="nl-NL" sz="1200" dirty="0">
                <a:effectLst/>
                <a:latin typeface="+mn-lt"/>
                <a:ea typeface="+mn-ea"/>
                <a:cs typeface="+mn-cs"/>
                <a:sym typeface="Calibri"/>
              </a:rPr>
              <a:t>Wil je een account aanmaken door middel van een wachtwoord?</a:t>
            </a:r>
          </a:p>
          <a:p>
            <a:r>
              <a:rPr lang="nl-NL" sz="1200" dirty="0">
                <a:effectLst/>
                <a:latin typeface="+mn-lt"/>
                <a:ea typeface="+mn-ea"/>
                <a:cs typeface="+mn-cs"/>
                <a:sym typeface="Calibri"/>
              </a:rPr>
              <a:t>Typ dan een wachtwoord naar keuze in de bovenste balk.</a:t>
            </a:r>
          </a:p>
          <a:p>
            <a:r>
              <a:rPr lang="nl-NL" sz="1200" dirty="0">
                <a:effectLst/>
                <a:latin typeface="+mn-lt"/>
                <a:ea typeface="+mn-ea"/>
                <a:cs typeface="+mn-cs"/>
                <a:sym typeface="Calibri"/>
              </a:rPr>
              <a:t>Vul je wachtwoord ter bevestiging nogmaals in, in de onderste balk en klik op de oranje knop met ‘Bevestigen’</a:t>
            </a:r>
          </a:p>
          <a:p>
            <a:endParaRPr lang="nl-NL" dirty="0"/>
          </a:p>
        </p:txBody>
      </p:sp>
    </p:spTree>
    <p:extLst>
      <p:ext uri="{BB962C8B-B14F-4D97-AF65-F5344CB8AC3E}">
        <p14:creationId xmlns:p14="http://schemas.microsoft.com/office/powerpoint/2010/main" val="2609406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8</a:t>
            </a:r>
          </a:p>
          <a:p>
            <a:r>
              <a:rPr lang="nl-NL" sz="1200" dirty="0">
                <a:effectLst/>
                <a:latin typeface="+mn-lt"/>
                <a:ea typeface="+mn-ea"/>
                <a:cs typeface="+mn-cs"/>
                <a:sym typeface="Calibri"/>
              </a:rPr>
              <a:t>Vervolgens verschijnt dit scherm.</a:t>
            </a:r>
          </a:p>
          <a:p>
            <a:r>
              <a:rPr lang="nl-NL" sz="1200" dirty="0">
                <a:effectLst/>
                <a:latin typeface="+mn-lt"/>
                <a:ea typeface="+mn-ea"/>
                <a:cs typeface="+mn-cs"/>
                <a:sym typeface="Calibri"/>
              </a:rPr>
              <a:t>Om je account te bevestigen moet je een QR-code scannen. Dit kan alleen met een </a:t>
            </a:r>
            <a:r>
              <a:rPr lang="nl-NL" sz="1200" dirty="0" err="1">
                <a:effectLst/>
                <a:latin typeface="+mn-lt"/>
                <a:ea typeface="+mn-ea"/>
                <a:cs typeface="+mn-cs"/>
                <a:sym typeface="Calibri"/>
              </a:rPr>
              <a:t>Authenticator</a:t>
            </a:r>
            <a:r>
              <a:rPr lang="nl-NL" sz="1200" dirty="0">
                <a:effectLst/>
                <a:latin typeface="+mn-lt"/>
                <a:ea typeface="+mn-ea"/>
                <a:cs typeface="+mn-cs"/>
                <a:sym typeface="Calibri"/>
              </a:rPr>
              <a:t> app.</a:t>
            </a:r>
          </a:p>
          <a:p>
            <a:r>
              <a:rPr lang="nl-NL" sz="1200" dirty="0">
                <a:effectLst/>
                <a:latin typeface="+mn-lt"/>
                <a:ea typeface="+mn-ea"/>
                <a:cs typeface="+mn-cs"/>
                <a:sym typeface="Calibri"/>
              </a:rPr>
              <a:t>Download de app gratis in de App Store of Play Store via een van de  links op het scherm</a:t>
            </a:r>
          </a:p>
          <a:p>
            <a:r>
              <a:rPr lang="nl-NL" sz="1200" dirty="0">
                <a:effectLst/>
                <a:latin typeface="+mn-lt"/>
                <a:ea typeface="+mn-ea"/>
                <a:cs typeface="+mn-cs"/>
                <a:sym typeface="Calibri"/>
              </a:rPr>
              <a:t>Open de app daarna, volg de aanwijzingen en vul de 6-cijferige code in.</a:t>
            </a:r>
          </a:p>
          <a:p>
            <a:endParaRPr lang="nl-NL" dirty="0"/>
          </a:p>
        </p:txBody>
      </p:sp>
    </p:spTree>
    <p:extLst>
      <p:ext uri="{BB962C8B-B14F-4D97-AF65-F5344CB8AC3E}">
        <p14:creationId xmlns:p14="http://schemas.microsoft.com/office/powerpoint/2010/main" val="1952542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381000" y="685800"/>
            <a:ext cx="6096000" cy="3429000"/>
          </a:xfrm>
        </p:spPr>
      </p:sp>
      <p:sp>
        <p:nvSpPr>
          <p:cNvPr id="3" name="Tijdelijke aanduiding voor notities 2"/>
          <p:cNvSpPr>
            <a:spLocks noGrp="1"/>
          </p:cNvSpPr>
          <p:nvPr>
            <p:ph type="body" idx="1"/>
          </p:nvPr>
        </p:nvSpPr>
        <p:spPr/>
        <p:txBody>
          <a:bodyPr/>
          <a:lstStyle/>
          <a:p>
            <a:r>
              <a:rPr lang="nl-NL" sz="1200" b="1" dirty="0">
                <a:effectLst/>
                <a:latin typeface="+mn-lt"/>
                <a:ea typeface="+mn-ea"/>
                <a:cs typeface="+mn-cs"/>
                <a:sym typeface="Calibri"/>
              </a:rPr>
              <a:t>Slide 9</a:t>
            </a:r>
          </a:p>
          <a:p>
            <a:r>
              <a:rPr lang="nl-NL" sz="1200" dirty="0">
                <a:effectLst/>
                <a:latin typeface="+mn-lt"/>
                <a:ea typeface="+mn-ea"/>
                <a:cs typeface="+mn-cs"/>
                <a:sym typeface="Calibri"/>
              </a:rPr>
              <a:t>Als je e-mailadres nog niet in de app staat, dan voeg je dit toe door op het plusje rechtsboven in het scherm te tikken.</a:t>
            </a:r>
          </a:p>
          <a:p>
            <a:r>
              <a:rPr lang="nl-NL" sz="1200" dirty="0">
                <a:effectLst/>
                <a:latin typeface="+mn-lt"/>
                <a:ea typeface="+mn-ea"/>
                <a:cs typeface="+mn-cs"/>
                <a:sym typeface="Calibri"/>
              </a:rPr>
              <a:t>Er verschijnt een nieuw scherm: klik op ‘QR-code scannen’.</a:t>
            </a:r>
          </a:p>
          <a:p>
            <a:r>
              <a:rPr lang="nl-NL" sz="1200" dirty="0">
                <a:effectLst/>
                <a:latin typeface="+mn-lt"/>
                <a:ea typeface="+mn-ea"/>
                <a:cs typeface="+mn-cs"/>
                <a:sym typeface="Calibri"/>
              </a:rPr>
              <a:t>Je account is nu klaar en je kunt nu ook inloggen.</a:t>
            </a:r>
          </a:p>
          <a:p>
            <a:endParaRPr lang="nl-NL" dirty="0"/>
          </a:p>
        </p:txBody>
      </p:sp>
    </p:spTree>
    <p:extLst>
      <p:ext uri="{BB962C8B-B14F-4D97-AF65-F5344CB8AC3E}">
        <p14:creationId xmlns:p14="http://schemas.microsoft.com/office/powerpoint/2010/main" val="38462655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273E6A-2473-4412-B8F0-C86C8006E5C7}"/>
              </a:ext>
            </a:extLst>
          </p:cNvPr>
          <p:cNvSpPr>
            <a:spLocks noGrp="1"/>
          </p:cNvSpPr>
          <p:nvPr>
            <p:ph type="ctrTitle"/>
          </p:nvPr>
        </p:nvSpPr>
        <p:spPr>
          <a:xfrm>
            <a:off x="798394" y="348019"/>
            <a:ext cx="5152030" cy="1726441"/>
          </a:xfrm>
        </p:spPr>
        <p:txBody>
          <a:bodyPr anchor="b">
            <a:normAutofit/>
          </a:bodyPr>
          <a:lstStyle>
            <a:lvl1pPr algn="l">
              <a:defRPr sz="3200" b="1">
                <a:solidFill>
                  <a:schemeClr val="bg1"/>
                </a:solidFill>
              </a:defRPr>
            </a:lvl1pPr>
          </a:lstStyle>
          <a:p>
            <a:r>
              <a:rPr lang="nl-NL" dirty="0"/>
              <a:t>Klik om stijl te bewerken</a:t>
            </a:r>
          </a:p>
        </p:txBody>
      </p:sp>
    </p:spTree>
    <p:extLst>
      <p:ext uri="{BB962C8B-B14F-4D97-AF65-F5344CB8AC3E}">
        <p14:creationId xmlns:p14="http://schemas.microsoft.com/office/powerpoint/2010/main" val="6543239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0808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552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0993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74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0EC3A-3133-4294-BCB8-B4610FB69329}"/>
              </a:ext>
            </a:extLst>
          </p:cNvPr>
          <p:cNvSpPr>
            <a:spLocks noGrp="1"/>
          </p:cNvSpPr>
          <p:nvPr>
            <p:ph type="title"/>
          </p:nvPr>
        </p:nvSpPr>
        <p:spPr/>
        <p:txBody>
          <a:bodyPr/>
          <a:lstStyle>
            <a:lvl1pPr>
              <a:defRPr b="0"/>
            </a:lvl1pPr>
          </a:lstStyle>
          <a:p>
            <a:r>
              <a:rPr lang="nl-NL" dirty="0"/>
              <a:t>Klik om stijl te bewerken</a:t>
            </a:r>
          </a:p>
        </p:txBody>
      </p:sp>
      <p:sp>
        <p:nvSpPr>
          <p:cNvPr id="3" name="Tijdelijke aanduiding voor inhoud 2">
            <a:extLst>
              <a:ext uri="{FF2B5EF4-FFF2-40B4-BE49-F238E27FC236}">
                <a16:creationId xmlns:a16="http://schemas.microsoft.com/office/drawing/2014/main" id="{16911DF6-08F3-4A47-AAE1-154B419BC4F5}"/>
              </a:ext>
            </a:extLst>
          </p:cNvPr>
          <p:cNvSpPr>
            <a:spLocks noGrp="1"/>
          </p:cNvSpPr>
          <p:nvPr>
            <p:ph idx="1"/>
          </p:nvPr>
        </p:nvSpPr>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EC61AFEC-933A-4F42-8EE7-4FAF2F248107}"/>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5" name="Tijdelijke aanduiding voor voettekst 4">
            <a:extLst>
              <a:ext uri="{FF2B5EF4-FFF2-40B4-BE49-F238E27FC236}">
                <a16:creationId xmlns:a16="http://schemas.microsoft.com/office/drawing/2014/main" id="{155D000C-C2E8-47A8-B4CA-E27231149DD2}"/>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715F5C8A-238F-4F88-B21D-9AE9120FA5C2}"/>
              </a:ext>
            </a:extLst>
          </p:cNvPr>
          <p:cNvSpPr>
            <a:spLocks noGrp="1"/>
          </p:cNvSpPr>
          <p:nvPr>
            <p:ph type="sldNum" sz="quarter" idx="12"/>
          </p:nvPr>
        </p:nvSpPr>
        <p:spPr>
          <a:xfrm>
            <a:off x="9896992" y="6366491"/>
            <a:ext cx="918950" cy="365125"/>
          </a:xfrm>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33013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ABD246-44F8-4B73-8349-B20AE1E90A72}"/>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47164EC-A74B-4F14-9767-18DD5EDC75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DF13367-7820-4CC0-AB23-023C76E104B3}"/>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5" name="Tijdelijke aanduiding voor voettekst 4">
            <a:extLst>
              <a:ext uri="{FF2B5EF4-FFF2-40B4-BE49-F238E27FC236}">
                <a16:creationId xmlns:a16="http://schemas.microsoft.com/office/drawing/2014/main" id="{DA34955E-959E-4D38-ADF7-BE94DCBE42CD}"/>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837E5943-06AD-434B-B8FF-64229EE315D1}"/>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226337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6F949-5E46-48E1-800A-651C719E10E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D0E08DC-9223-4941-9961-6CC9ACA6842C}"/>
              </a:ext>
            </a:extLst>
          </p:cNvPr>
          <p:cNvSpPr>
            <a:spLocks noGrp="1"/>
          </p:cNvSpPr>
          <p:nvPr>
            <p:ph sz="half" idx="1"/>
          </p:nvPr>
        </p:nvSpPr>
        <p:spPr>
          <a:xfrm>
            <a:off x="641446"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a:extLst>
              <a:ext uri="{FF2B5EF4-FFF2-40B4-BE49-F238E27FC236}">
                <a16:creationId xmlns:a16="http://schemas.microsoft.com/office/drawing/2014/main" id="{5610C32C-6E8E-4E7F-ADF9-4163F370A2FD}"/>
              </a:ext>
            </a:extLst>
          </p:cNvPr>
          <p:cNvSpPr>
            <a:spLocks noGrp="1"/>
          </p:cNvSpPr>
          <p:nvPr>
            <p:ph sz="half" idx="2"/>
          </p:nvPr>
        </p:nvSpPr>
        <p:spPr>
          <a:xfrm>
            <a:off x="6092588" y="1985749"/>
            <a:ext cx="5261212" cy="3903260"/>
          </a:xfrm>
        </p:spPr>
        <p:txBody>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datum 4">
            <a:extLst>
              <a:ext uri="{FF2B5EF4-FFF2-40B4-BE49-F238E27FC236}">
                <a16:creationId xmlns:a16="http://schemas.microsoft.com/office/drawing/2014/main" id="{FCBDC94A-CFC6-4E32-8D39-EF476FF4A22F}"/>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6" name="Tijdelijke aanduiding voor voettekst 5">
            <a:extLst>
              <a:ext uri="{FF2B5EF4-FFF2-40B4-BE49-F238E27FC236}">
                <a16:creationId xmlns:a16="http://schemas.microsoft.com/office/drawing/2014/main" id="{36FC193C-5350-4200-B1A5-ECB9A3D4EC0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D4C897CB-46BD-4432-84DE-A1B06EC8CA6A}"/>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2477085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A274D5-D146-4107-81AD-F4C8D8C96B0E}"/>
              </a:ext>
            </a:extLst>
          </p:cNvPr>
          <p:cNvSpPr>
            <a:spLocks noGrp="1"/>
          </p:cNvSpPr>
          <p:nvPr>
            <p:ph type="title"/>
          </p:nvPr>
        </p:nvSpPr>
        <p:spPr/>
        <p:txBody>
          <a:bodyPr/>
          <a:lstStyle/>
          <a:p>
            <a:r>
              <a:rPr lang="nl-NL" dirty="0"/>
              <a:t>Klik om stijl te bewerken</a:t>
            </a:r>
          </a:p>
        </p:txBody>
      </p:sp>
      <p:sp>
        <p:nvSpPr>
          <p:cNvPr id="5" name="Tijdelijke aanduiding voor dianummer 4">
            <a:extLst>
              <a:ext uri="{FF2B5EF4-FFF2-40B4-BE49-F238E27FC236}">
                <a16:creationId xmlns:a16="http://schemas.microsoft.com/office/drawing/2014/main" id="{33648D17-C789-4CCE-B19D-84A156A615FE}"/>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104177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7938657-5BCE-4961-A061-248F6D6C2197}"/>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3" name="Tijdelijke aanduiding voor voettekst 2">
            <a:extLst>
              <a:ext uri="{FF2B5EF4-FFF2-40B4-BE49-F238E27FC236}">
                <a16:creationId xmlns:a16="http://schemas.microsoft.com/office/drawing/2014/main" id="{02A843F7-BE4B-4F75-A3E9-A86069C87241}"/>
              </a:ext>
            </a:extLst>
          </p:cNvPr>
          <p:cNvSpPr>
            <a:spLocks noGrp="1"/>
          </p:cNvSpPr>
          <p:nvPr>
            <p:ph type="ftr" sz="quarter" idx="11"/>
          </p:nvPr>
        </p:nvSpPr>
        <p:spPr/>
        <p:txBody>
          <a:bodyPr/>
          <a:lstStyle/>
          <a:p>
            <a:endParaRPr lang="nl-NL" dirty="0"/>
          </a:p>
        </p:txBody>
      </p:sp>
      <p:sp>
        <p:nvSpPr>
          <p:cNvPr id="4" name="Tijdelijke aanduiding voor dianummer 3">
            <a:extLst>
              <a:ext uri="{FF2B5EF4-FFF2-40B4-BE49-F238E27FC236}">
                <a16:creationId xmlns:a16="http://schemas.microsoft.com/office/drawing/2014/main" id="{7C5923DD-A81D-4E67-842E-D37A75C95110}"/>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372451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7C204D-0D2C-43AA-84B8-5B41BFA85A49}"/>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inhoud 2">
            <a:extLst>
              <a:ext uri="{FF2B5EF4-FFF2-40B4-BE49-F238E27FC236}">
                <a16:creationId xmlns:a16="http://schemas.microsoft.com/office/drawing/2014/main" id="{D60F95E2-1CA2-4AB5-AD15-354893F984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49F5EA14-2A8B-4B99-AC42-56F36DB04C50}"/>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1589486-FB39-4B12-BE24-FC3F48B947E0}"/>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6" name="Tijdelijke aanduiding voor voettekst 5">
            <a:extLst>
              <a:ext uri="{FF2B5EF4-FFF2-40B4-BE49-F238E27FC236}">
                <a16:creationId xmlns:a16="http://schemas.microsoft.com/office/drawing/2014/main" id="{C457A051-AD09-4C47-AA3F-D71CE5DBC2CE}"/>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6EA9668A-0F5C-485E-AA28-8A2CD2A055BF}"/>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79094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8CF987-9BA0-4C83-B16B-E62CBC525D42}"/>
              </a:ext>
            </a:extLst>
          </p:cNvPr>
          <p:cNvSpPr>
            <a:spLocks noGrp="1"/>
          </p:cNvSpPr>
          <p:nvPr>
            <p:ph type="title"/>
          </p:nvPr>
        </p:nvSpPr>
        <p:spPr>
          <a:xfrm>
            <a:off x="641446" y="987424"/>
            <a:ext cx="4130580" cy="1069975"/>
          </a:xfrm>
        </p:spPr>
        <p:txBody>
          <a:bodyPr anchor="b"/>
          <a:lstStyle>
            <a:lvl1pPr>
              <a:defRPr sz="3200"/>
            </a:lvl1pPr>
          </a:lstStyle>
          <a:p>
            <a:r>
              <a:rPr lang="nl-NL" dirty="0"/>
              <a:t>Klik om stijl te bewerken</a:t>
            </a:r>
          </a:p>
        </p:txBody>
      </p:sp>
      <p:sp>
        <p:nvSpPr>
          <p:cNvPr id="3" name="Tijdelijke aanduiding voor afbeelding 2">
            <a:extLst>
              <a:ext uri="{FF2B5EF4-FFF2-40B4-BE49-F238E27FC236}">
                <a16:creationId xmlns:a16="http://schemas.microsoft.com/office/drawing/2014/main" id="{83DA0012-BCC5-4267-816C-2A79AC4450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dirty="0"/>
          </a:p>
        </p:txBody>
      </p:sp>
      <p:sp>
        <p:nvSpPr>
          <p:cNvPr id="4" name="Tijdelijke aanduiding voor tekst 3">
            <a:extLst>
              <a:ext uri="{FF2B5EF4-FFF2-40B4-BE49-F238E27FC236}">
                <a16:creationId xmlns:a16="http://schemas.microsoft.com/office/drawing/2014/main" id="{B4B78955-50C7-4247-9BB4-894C0EB418BB}"/>
              </a:ext>
            </a:extLst>
          </p:cNvPr>
          <p:cNvSpPr>
            <a:spLocks noGrp="1"/>
          </p:cNvSpPr>
          <p:nvPr>
            <p:ph type="body" sz="half" idx="2"/>
          </p:nvPr>
        </p:nvSpPr>
        <p:spPr>
          <a:xfrm>
            <a:off x="641446" y="2057400"/>
            <a:ext cx="413058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dirty="0"/>
              <a:t>Klikken om de tekststijl van het model te bewerken</a:t>
            </a:r>
          </a:p>
        </p:txBody>
      </p:sp>
      <p:sp>
        <p:nvSpPr>
          <p:cNvPr id="5" name="Tijdelijke aanduiding voor datum 4">
            <a:extLst>
              <a:ext uri="{FF2B5EF4-FFF2-40B4-BE49-F238E27FC236}">
                <a16:creationId xmlns:a16="http://schemas.microsoft.com/office/drawing/2014/main" id="{B4F6FD2C-3B7F-4087-B132-4834412B3CC0}"/>
              </a:ext>
            </a:extLst>
          </p:cNvPr>
          <p:cNvSpPr>
            <a:spLocks noGrp="1"/>
          </p:cNvSpPr>
          <p:nvPr>
            <p:ph type="dt" sz="half" idx="10"/>
          </p:nvPr>
        </p:nvSpPr>
        <p:spPr/>
        <p:txBody>
          <a:bodyPr/>
          <a:lstStyle/>
          <a:p>
            <a:fld id="{86BDAD0E-AAB3-4EE5-BBE1-F13909A74E14}" type="datetimeFigureOut">
              <a:rPr lang="nl-NL" smtClean="0"/>
              <a:t>23-11-2022</a:t>
            </a:fld>
            <a:endParaRPr lang="nl-NL" dirty="0"/>
          </a:p>
        </p:txBody>
      </p:sp>
      <p:sp>
        <p:nvSpPr>
          <p:cNvPr id="6" name="Tijdelijke aanduiding voor voettekst 5">
            <a:extLst>
              <a:ext uri="{FF2B5EF4-FFF2-40B4-BE49-F238E27FC236}">
                <a16:creationId xmlns:a16="http://schemas.microsoft.com/office/drawing/2014/main" id="{EB7D27EA-1F70-4998-915A-2D5A7B61EA7D}"/>
              </a:ext>
            </a:extLst>
          </p:cNvPr>
          <p:cNvSpPr>
            <a:spLocks noGrp="1"/>
          </p:cNvSpPr>
          <p:nvPr>
            <p:ph type="ftr" sz="quarter" idx="11"/>
          </p:nvPr>
        </p:nvSpPr>
        <p:spPr/>
        <p:txBody>
          <a:bodyPr/>
          <a:lstStyle/>
          <a:p>
            <a:endParaRPr lang="nl-NL" dirty="0"/>
          </a:p>
        </p:txBody>
      </p:sp>
      <p:sp>
        <p:nvSpPr>
          <p:cNvPr id="7" name="Tijdelijke aanduiding voor dianummer 6">
            <a:extLst>
              <a:ext uri="{FF2B5EF4-FFF2-40B4-BE49-F238E27FC236}">
                <a16:creationId xmlns:a16="http://schemas.microsoft.com/office/drawing/2014/main" id="{88DE4E89-BDAB-4696-9B35-D8E8095A0E26}"/>
              </a:ext>
            </a:extLst>
          </p:cNvPr>
          <p:cNvSpPr>
            <a:spLocks noGrp="1"/>
          </p:cNvSpPr>
          <p:nvPr>
            <p:ph type="sldNum" sz="quarter" idx="12"/>
          </p:nvPr>
        </p:nvSpPr>
        <p:spPr/>
        <p:txBody>
          <a:bodyPr/>
          <a:lstStyle/>
          <a:p>
            <a:fld id="{C7441D57-DC9D-4931-8D2E-C583585A4257}" type="slidenum">
              <a:rPr lang="nl-NL" smtClean="0"/>
              <a:t>‹nr.›</a:t>
            </a:fld>
            <a:endParaRPr lang="nl-NL" dirty="0"/>
          </a:p>
        </p:txBody>
      </p:sp>
    </p:spTree>
    <p:extLst>
      <p:ext uri="{BB962C8B-B14F-4D97-AF65-F5344CB8AC3E}">
        <p14:creationId xmlns:p14="http://schemas.microsoft.com/office/powerpoint/2010/main" val="1106614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angepaste indel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277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8BDB4CD-B7D8-411A-BE63-113FF9622F0E}"/>
              </a:ext>
            </a:extLst>
          </p:cNvPr>
          <p:cNvSpPr>
            <a:spLocks noGrp="1"/>
          </p:cNvSpPr>
          <p:nvPr>
            <p:ph type="title"/>
          </p:nvPr>
        </p:nvSpPr>
        <p:spPr>
          <a:xfrm>
            <a:off x="641445" y="968991"/>
            <a:ext cx="10712355" cy="839337"/>
          </a:xfrm>
          <a:prstGeom prst="rect">
            <a:avLst/>
          </a:prstGeom>
        </p:spPr>
        <p:txBody>
          <a:bodyPr vert="horz" lIns="91440" tIns="45720" rIns="91440" bIns="45720" rtlCol="0" anchor="ctr">
            <a:normAutofit/>
          </a:bodyPr>
          <a:lstStyle/>
          <a:p>
            <a:r>
              <a:rPr lang="nl-NL" dirty="0"/>
              <a:t>Klik om stijl te bewerken</a:t>
            </a:r>
          </a:p>
        </p:txBody>
      </p:sp>
      <p:sp>
        <p:nvSpPr>
          <p:cNvPr id="3" name="Tijdelijke aanduiding voor tekst 2">
            <a:extLst>
              <a:ext uri="{FF2B5EF4-FFF2-40B4-BE49-F238E27FC236}">
                <a16:creationId xmlns:a16="http://schemas.microsoft.com/office/drawing/2014/main" id="{984CFF21-B674-4F6A-9F7A-B63163E3F5BA}"/>
              </a:ext>
            </a:extLst>
          </p:cNvPr>
          <p:cNvSpPr>
            <a:spLocks noGrp="1"/>
          </p:cNvSpPr>
          <p:nvPr>
            <p:ph type="body" idx="1"/>
          </p:nvPr>
        </p:nvSpPr>
        <p:spPr>
          <a:xfrm>
            <a:off x="641445" y="2081285"/>
            <a:ext cx="10712355" cy="3807724"/>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a:extLst>
              <a:ext uri="{FF2B5EF4-FFF2-40B4-BE49-F238E27FC236}">
                <a16:creationId xmlns:a16="http://schemas.microsoft.com/office/drawing/2014/main" id="{81C96B5E-F6DF-47DE-9C52-646C07BD4035}"/>
              </a:ext>
            </a:extLst>
          </p:cNvPr>
          <p:cNvSpPr>
            <a:spLocks noGrp="1"/>
          </p:cNvSpPr>
          <p:nvPr>
            <p:ph type="dt" sz="half" idx="2"/>
          </p:nvPr>
        </p:nvSpPr>
        <p:spPr>
          <a:xfrm>
            <a:off x="641445" y="6356350"/>
            <a:ext cx="210857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DAD0E-AAB3-4EE5-BBE1-F13909A74E14}" type="datetimeFigureOut">
              <a:rPr lang="nl-NL" smtClean="0"/>
              <a:t>23-11-2022</a:t>
            </a:fld>
            <a:endParaRPr lang="nl-NL" dirty="0"/>
          </a:p>
        </p:txBody>
      </p:sp>
      <p:sp>
        <p:nvSpPr>
          <p:cNvPr id="5" name="Tijdelijke aanduiding voor voettekst 4">
            <a:extLst>
              <a:ext uri="{FF2B5EF4-FFF2-40B4-BE49-F238E27FC236}">
                <a16:creationId xmlns:a16="http://schemas.microsoft.com/office/drawing/2014/main" id="{A118A691-BBF8-43CC-908C-DAA4FCF2970A}"/>
              </a:ext>
            </a:extLst>
          </p:cNvPr>
          <p:cNvSpPr>
            <a:spLocks noGrp="1"/>
          </p:cNvSpPr>
          <p:nvPr>
            <p:ph type="ftr" sz="quarter" idx="3"/>
          </p:nvPr>
        </p:nvSpPr>
        <p:spPr>
          <a:xfrm>
            <a:off x="2967250" y="6366491"/>
            <a:ext cx="548071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dirty="0"/>
          </a:p>
        </p:txBody>
      </p:sp>
      <p:sp>
        <p:nvSpPr>
          <p:cNvPr id="6" name="Tijdelijke aanduiding voor dianummer 5">
            <a:extLst>
              <a:ext uri="{FF2B5EF4-FFF2-40B4-BE49-F238E27FC236}">
                <a16:creationId xmlns:a16="http://schemas.microsoft.com/office/drawing/2014/main" id="{AE636B8B-C7E4-4849-96E4-9ABDCD3502EA}"/>
              </a:ext>
            </a:extLst>
          </p:cNvPr>
          <p:cNvSpPr>
            <a:spLocks noGrp="1"/>
          </p:cNvSpPr>
          <p:nvPr>
            <p:ph type="sldNum" sz="quarter" idx="4"/>
          </p:nvPr>
        </p:nvSpPr>
        <p:spPr>
          <a:xfrm>
            <a:off x="9744592" y="6356349"/>
            <a:ext cx="91895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C7441D57-DC9D-4931-8D2E-C583585A4257}" type="slidenum">
              <a:rPr lang="nl-NL" smtClean="0"/>
              <a:pPr/>
              <a:t>‹nr.›</a:t>
            </a:fld>
            <a:endParaRPr lang="nl-NL" dirty="0"/>
          </a:p>
        </p:txBody>
      </p:sp>
    </p:spTree>
    <p:extLst>
      <p:ext uri="{BB962C8B-B14F-4D97-AF65-F5344CB8AC3E}">
        <p14:creationId xmlns:p14="http://schemas.microsoft.com/office/powerpoint/2010/main" val="1608012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EE7203"/>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EE7203"/>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EE7203"/>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EE7203"/>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mdbos.n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hyperlink" Target="mailto:helpdesk@mboekstart.nl"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13" Type="http://schemas.openxmlformats.org/officeDocument/2006/relationships/image" Target="../media/image18.png"/><Relationship Id="rId18" Type="http://schemas.openxmlformats.org/officeDocument/2006/relationships/image" Target="../media/image23.png"/><Relationship Id="rId26" Type="http://schemas.openxmlformats.org/officeDocument/2006/relationships/slide" Target="slide3.xml"/><Relationship Id="rId39" Type="http://schemas.openxmlformats.org/officeDocument/2006/relationships/slide" Target="slide18.xml"/><Relationship Id="rId21" Type="http://schemas.openxmlformats.org/officeDocument/2006/relationships/image" Target="../media/image26.png"/><Relationship Id="rId34" Type="http://schemas.openxmlformats.org/officeDocument/2006/relationships/slide" Target="slide12.xml"/><Relationship Id="rId42" Type="http://schemas.openxmlformats.org/officeDocument/2006/relationships/slide" Target="slide21.xml"/><Relationship Id="rId47" Type="http://schemas.openxmlformats.org/officeDocument/2006/relationships/slide" Target="slide30.xml"/><Relationship Id="rId7" Type="http://schemas.openxmlformats.org/officeDocument/2006/relationships/image" Target="../media/image12.png"/><Relationship Id="rId2" Type="http://schemas.openxmlformats.org/officeDocument/2006/relationships/notesSlide" Target="../notesSlides/notesSlide2.xml"/><Relationship Id="rId16" Type="http://schemas.openxmlformats.org/officeDocument/2006/relationships/image" Target="../media/image21.png"/><Relationship Id="rId29" Type="http://schemas.openxmlformats.org/officeDocument/2006/relationships/slide" Target="slide7.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24" Type="http://schemas.openxmlformats.org/officeDocument/2006/relationships/image" Target="../media/image29.png"/><Relationship Id="rId32" Type="http://schemas.openxmlformats.org/officeDocument/2006/relationships/slide" Target="slide10.xml"/><Relationship Id="rId37" Type="http://schemas.openxmlformats.org/officeDocument/2006/relationships/slide" Target="slide16.xml"/><Relationship Id="rId40" Type="http://schemas.openxmlformats.org/officeDocument/2006/relationships/slide" Target="slide19.xml"/><Relationship Id="rId45" Type="http://schemas.openxmlformats.org/officeDocument/2006/relationships/slide" Target="slide26.xml"/><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slide" Target="slide6.xml"/><Relationship Id="rId36" Type="http://schemas.openxmlformats.org/officeDocument/2006/relationships/slide" Target="slide15.xml"/><Relationship Id="rId10" Type="http://schemas.openxmlformats.org/officeDocument/2006/relationships/image" Target="../media/image15.png"/><Relationship Id="rId19" Type="http://schemas.openxmlformats.org/officeDocument/2006/relationships/image" Target="../media/image24.png"/><Relationship Id="rId31" Type="http://schemas.openxmlformats.org/officeDocument/2006/relationships/slide" Target="slide9.xml"/><Relationship Id="rId44" Type="http://schemas.openxmlformats.org/officeDocument/2006/relationships/slide" Target="slide25.xml"/><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 Id="rId27" Type="http://schemas.openxmlformats.org/officeDocument/2006/relationships/slide" Target="slide4.xml"/><Relationship Id="rId30" Type="http://schemas.openxmlformats.org/officeDocument/2006/relationships/slide" Target="slide8.xml"/><Relationship Id="rId35" Type="http://schemas.openxmlformats.org/officeDocument/2006/relationships/slide" Target="slide13.xml"/><Relationship Id="rId43" Type="http://schemas.openxmlformats.org/officeDocument/2006/relationships/slide" Target="slide24.xml"/><Relationship Id="rId48" Type="http://schemas.openxmlformats.org/officeDocument/2006/relationships/slide" Target="slide31.xml"/><Relationship Id="rId8" Type="http://schemas.openxmlformats.org/officeDocument/2006/relationships/image" Target="../media/image13.png"/><Relationship Id="rId3" Type="http://schemas.openxmlformats.org/officeDocument/2006/relationships/image" Target="../media/image8.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33" Type="http://schemas.openxmlformats.org/officeDocument/2006/relationships/slide" Target="slide11.xml"/><Relationship Id="rId38" Type="http://schemas.openxmlformats.org/officeDocument/2006/relationships/slide" Target="slide17.xml"/><Relationship Id="rId46" Type="http://schemas.openxmlformats.org/officeDocument/2006/relationships/slide" Target="slide27.xml"/><Relationship Id="rId20" Type="http://schemas.openxmlformats.org/officeDocument/2006/relationships/image" Target="../media/image25.png"/><Relationship Id="rId41" Type="http://schemas.openxmlformats.org/officeDocument/2006/relationships/slide" Target="slide20.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boekstartpro.nl/toolkit/monitor.html"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18/10/relationships/comments" Target="../comments/modernComment_187_15F23E97.xml"/></Relationships>
</file>

<file path=ppt/slides/_rels/slide31.xml.rels><?xml version="1.0" encoding="UTF-8" standalone="yes"?>
<Relationships xmlns="http://schemas.openxmlformats.org/package/2006/relationships"><Relationship Id="rId3" Type="http://schemas.openxmlformats.org/officeDocument/2006/relationships/hyperlink" Target="mailto:info@boekstartpro.nl" TargetMode="External"/><Relationship Id="rId2" Type="http://schemas.openxmlformats.org/officeDocument/2006/relationships/hyperlink" Target="mailto:helpdesk@mboekstart.n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mdbos.n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7C209C-2545-40C7-A8C0-6960125F75C6}"/>
              </a:ext>
            </a:extLst>
          </p:cNvPr>
          <p:cNvSpPr>
            <a:spLocks noGrp="1"/>
          </p:cNvSpPr>
          <p:nvPr>
            <p:ph type="ctrTitle"/>
          </p:nvPr>
        </p:nvSpPr>
        <p:spPr>
          <a:xfrm>
            <a:off x="798394" y="348019"/>
            <a:ext cx="5152030" cy="1125939"/>
          </a:xfrm>
        </p:spPr>
        <p:txBody>
          <a:bodyPr>
            <a:normAutofit/>
          </a:bodyPr>
          <a:lstStyle/>
          <a:p>
            <a:r>
              <a:rPr lang="nl-NL" sz="2400" dirty="0"/>
              <a:t>Handleiding Monitor BoekStart I </a:t>
            </a:r>
            <a:br>
              <a:rPr lang="nl-NL" sz="2400" dirty="0"/>
            </a:br>
            <a:r>
              <a:rPr lang="nl-NL" sz="2400" dirty="0"/>
              <a:t>2022</a:t>
            </a:r>
            <a:br>
              <a:rPr lang="nl-NL" sz="2400" dirty="0"/>
            </a:br>
            <a:r>
              <a:rPr lang="nl-NL" sz="2200" dirty="0">
                <a:solidFill>
                  <a:prstClr val="white"/>
                </a:solidFill>
              </a:rPr>
              <a:t>Instructie voor Monitorcoördinatoren</a:t>
            </a:r>
            <a:endParaRPr lang="nl-NL" sz="2400" dirty="0"/>
          </a:p>
        </p:txBody>
      </p:sp>
    </p:spTree>
    <p:extLst>
      <p:ext uri="{BB962C8B-B14F-4D97-AF65-F5344CB8AC3E}">
        <p14:creationId xmlns:p14="http://schemas.microsoft.com/office/powerpoint/2010/main" val="2993288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Schermafbeelding 2021-11-11 om 14.27.32.png" descr="Schermafbeelding 2021-11-11 om 14.27.32.png">
            <a:extLst>
              <a:ext uri="{FF2B5EF4-FFF2-40B4-BE49-F238E27FC236}">
                <a16:creationId xmlns:a16="http://schemas.microsoft.com/office/drawing/2014/main" id="{6E2EC20A-C2D5-4EFA-A46D-BC79F0C41848}"/>
              </a:ext>
            </a:extLst>
          </p:cNvPr>
          <p:cNvPicPr>
            <a:picLocks noChangeAspect="1"/>
          </p:cNvPicPr>
          <p:nvPr/>
        </p:nvPicPr>
        <p:blipFill>
          <a:blip r:embed="rId3"/>
          <a:stretch>
            <a:fillRect/>
          </a:stretch>
        </p:blipFill>
        <p:spPr>
          <a:xfrm>
            <a:off x="2794203" y="1751653"/>
            <a:ext cx="6603594" cy="3888784"/>
          </a:xfrm>
          <a:prstGeom prst="rect">
            <a:avLst/>
          </a:prstGeom>
          <a:ln w="12700">
            <a:miter lim="400000"/>
          </a:ln>
        </p:spPr>
      </p:pic>
      <p:sp>
        <p:nvSpPr>
          <p:cNvPr id="125" name="Titel 1"/>
          <p:cNvSpPr txBox="1">
            <a:spLocks noGrp="1"/>
          </p:cNvSpPr>
          <p:nvPr>
            <p:ph type="title"/>
          </p:nvPr>
        </p:nvSpPr>
        <p:spPr>
          <a:prstGeom prst="rect">
            <a:avLst/>
          </a:prstGeom>
        </p:spPr>
        <p:txBody>
          <a:bodyPr>
            <a:normAutofit/>
          </a:bodyPr>
          <a:lstStyle/>
          <a:p>
            <a:r>
              <a:rPr lang="nl-NL" sz="3600" dirty="0"/>
              <a:t>Inloggen met Microsoft-account</a:t>
            </a:r>
            <a:endParaRPr sz="3600" dirty="0"/>
          </a:p>
        </p:txBody>
      </p:sp>
      <p:sp>
        <p:nvSpPr>
          <p:cNvPr id="124"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dirty="0"/>
          </a:p>
        </p:txBody>
      </p:sp>
      <p:sp>
        <p:nvSpPr>
          <p:cNvPr id="8" name="Pijl: links 7">
            <a:extLst>
              <a:ext uri="{FF2B5EF4-FFF2-40B4-BE49-F238E27FC236}">
                <a16:creationId xmlns:a16="http://schemas.microsoft.com/office/drawing/2014/main" id="{E866D463-6076-457F-AFA1-420379FD8365}"/>
              </a:ext>
            </a:extLst>
          </p:cNvPr>
          <p:cNvSpPr/>
          <p:nvPr/>
        </p:nvSpPr>
        <p:spPr>
          <a:xfrm>
            <a:off x="8532634" y="2251160"/>
            <a:ext cx="173032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276CFF7A-F87F-45E1-A0FE-C57135898042}"/>
              </a:ext>
            </a:extLst>
          </p:cNvPr>
          <p:cNvSpPr txBox="1"/>
          <p:nvPr/>
        </p:nvSpPr>
        <p:spPr>
          <a:xfrm>
            <a:off x="1985229" y="5196511"/>
            <a:ext cx="8024786" cy="1384995"/>
          </a:xfrm>
          <a:prstGeom prst="rect">
            <a:avLst/>
          </a:prstGeom>
          <a:noFill/>
        </p:spPr>
        <p:txBody>
          <a:bodyPr wrap="square" rtlCol="0">
            <a:spAutoFit/>
          </a:bodyPr>
          <a:lstStyle/>
          <a:p>
            <a:pPr algn="ctr">
              <a:buSzPct val="100000"/>
            </a:pPr>
            <a:r>
              <a:rPr lang="nl-NL" sz="1400" dirty="0"/>
              <a:t>LET OP </a:t>
            </a:r>
          </a:p>
          <a:p>
            <a:pPr algn="ctr">
              <a:buSzPct val="100000"/>
            </a:pPr>
            <a:r>
              <a:rPr lang="nl-NL" sz="1400" dirty="0"/>
              <a:t>Soms kan maar één Microsoft account tegelijk worden gebruikt op een browser. </a:t>
            </a:r>
          </a:p>
          <a:p>
            <a:pPr algn="ctr">
              <a:buSzPct val="100000"/>
            </a:pPr>
            <a:r>
              <a:rPr lang="nl-NL" sz="1400" dirty="0"/>
              <a:t>Sluit evt. het account dat je niet voor de Monitor </a:t>
            </a:r>
            <a:br>
              <a:rPr lang="nl-NL" sz="1400" dirty="0"/>
            </a:br>
            <a:r>
              <a:rPr lang="nl-NL" sz="1400" dirty="0"/>
              <a:t>gebruikt af voordat je hier inlogt of gebruik een andere browser. </a:t>
            </a:r>
          </a:p>
          <a:p>
            <a:pPr algn="ctr">
              <a:buSzPct val="100000"/>
            </a:pPr>
            <a:r>
              <a:rPr lang="nl-NL" sz="1400" dirty="0">
                <a:effectLst/>
                <a:latin typeface="+mj-lt"/>
              </a:rPr>
              <a:t>Je kan alleen inloggen met het Microsoft login account als je op de browser bent ingelogd met hetzelfde e-mailadres als waarop je bent uitgenodigd voor registratie. </a:t>
            </a:r>
            <a:endParaRPr lang="nl-NL" sz="1400" dirty="0">
              <a:latin typeface="+mj-lt"/>
            </a:endParaRPr>
          </a:p>
        </p:txBody>
      </p:sp>
    </p:spTree>
    <p:extLst>
      <p:ext uri="{BB962C8B-B14F-4D97-AF65-F5344CB8AC3E}">
        <p14:creationId xmlns:p14="http://schemas.microsoft.com/office/powerpoint/2010/main" val="786055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err="1"/>
              <a:t>Monitorcoördinator</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1800" dirty="0"/>
              <a:t>De volgende slides zijn bedoeld voor de Monitorcoördinator.</a:t>
            </a:r>
            <a:br>
              <a:rPr lang="nl-NL" sz="1800" dirty="0"/>
            </a:br>
            <a:r>
              <a:rPr lang="nl-NL" sz="1800" dirty="0"/>
              <a:t>Ze laten zien hoe je de Monitor </a:t>
            </a:r>
            <a:r>
              <a:rPr lang="nl-NL" sz="1800" dirty="0" err="1"/>
              <a:t>BoekStart</a:t>
            </a:r>
            <a:r>
              <a:rPr lang="nl-NL" sz="1800" dirty="0"/>
              <a:t> klaarzet voor jouw bibliotheek.</a:t>
            </a:r>
            <a:br>
              <a:rPr lang="nl-NL" sz="1800" dirty="0"/>
            </a:br>
            <a:endParaRPr lang="nl-NL" sz="1800" dirty="0"/>
          </a:p>
          <a:p>
            <a:pPr marL="0" indent="0">
              <a:buNone/>
            </a:pPr>
            <a:r>
              <a:rPr lang="nl-NL" sz="1800" dirty="0">
                <a:solidFill>
                  <a:schemeClr val="accent2"/>
                </a:solidFill>
              </a:rPr>
              <a:t>Let op!</a:t>
            </a:r>
          </a:p>
          <a:p>
            <a:r>
              <a:rPr lang="nl-NL" sz="1800" dirty="0"/>
              <a:t>Bij Monitor </a:t>
            </a:r>
            <a:r>
              <a:rPr lang="nl-NL" sz="1800" dirty="0" err="1"/>
              <a:t>BoekStart</a:t>
            </a:r>
            <a:r>
              <a:rPr lang="nl-NL" sz="1800" dirty="0"/>
              <a:t> is </a:t>
            </a:r>
            <a:r>
              <a:rPr lang="nl-NL" sz="1800" b="1" i="1" dirty="0"/>
              <a:t>geen</a:t>
            </a:r>
            <a:r>
              <a:rPr lang="nl-NL" sz="1800" dirty="0"/>
              <a:t> autorisatieproces nodig.</a:t>
            </a:r>
            <a:endParaRPr lang="nl-NL" sz="1800" dirty="0">
              <a:highlight>
                <a:srgbClr val="FFFF00"/>
              </a:highlight>
            </a:endParaRPr>
          </a:p>
          <a:p>
            <a:r>
              <a:rPr lang="nl-NL" sz="1800" dirty="0"/>
              <a:t>Je logt altijd in via het startscherm van </a:t>
            </a:r>
            <a:r>
              <a:rPr lang="nl-NL" sz="1800" dirty="0">
                <a:hlinkClick r:id="rId3"/>
              </a:rPr>
              <a:t>www.mdbos.nl</a:t>
            </a:r>
            <a:r>
              <a:rPr lang="nl-NL" sz="1800" dirty="0"/>
              <a:t>, </a:t>
            </a:r>
            <a:r>
              <a:rPr lang="nl-NL" sz="1800" i="1" dirty="0"/>
              <a:t>ook</a:t>
            </a:r>
            <a:r>
              <a:rPr lang="nl-NL" sz="1800" dirty="0"/>
              <a:t> voor Monitor </a:t>
            </a:r>
            <a:r>
              <a:rPr lang="nl-NL" sz="1800" dirty="0" err="1"/>
              <a:t>BoekStart</a:t>
            </a:r>
            <a:r>
              <a:rPr lang="nl-NL" sz="1800" dirty="0"/>
              <a:t>.</a:t>
            </a:r>
          </a:p>
          <a:p>
            <a:r>
              <a:rPr lang="nl-NL" sz="1800" dirty="0"/>
              <a:t>Per Bibliotheek kunnen meerdere Monitorcoördinatoren aan de slag. Elke Monitorcoördinator meldt zichzelf aan en voegt de eigen kinderopvanglocaties toe.</a:t>
            </a:r>
          </a:p>
          <a:p>
            <a:endParaRPr lang="nl-NL" sz="1800" dirty="0"/>
          </a:p>
          <a:p>
            <a:pPr marL="0" indent="0">
              <a:buNone/>
            </a:pPr>
            <a:r>
              <a:rPr lang="nl-NL" sz="1800" dirty="0"/>
              <a:t>LET OP: </a:t>
            </a:r>
            <a:r>
              <a:rPr lang="nl-NL" sz="1800" dirty="0">
                <a:effectLst/>
              </a:rPr>
              <a:t>Een kinderopvanglocatie kan maar door één Monitorcoördinator worden toegevoegd.</a:t>
            </a:r>
            <a:endParaRPr lang="nl-NL" sz="1800" dirty="0"/>
          </a:p>
        </p:txBody>
      </p:sp>
    </p:spTree>
    <p:extLst>
      <p:ext uri="{BB962C8B-B14F-4D97-AF65-F5344CB8AC3E}">
        <p14:creationId xmlns:p14="http://schemas.microsoft.com/office/powerpoint/2010/main" val="3588885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Bibliotheek</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8A61D0D7-83F4-4772-8C4C-05782360928C}"/>
              </a:ext>
            </a:extLst>
          </p:cNvPr>
          <p:cNvSpPr/>
          <p:nvPr/>
        </p:nvSpPr>
        <p:spPr>
          <a:xfrm>
            <a:off x="92804" y="2964765"/>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0EE9BB88-7248-4E7A-B504-C7FF5197DDAE}"/>
              </a:ext>
            </a:extLst>
          </p:cNvPr>
          <p:cNvSpPr txBox="1"/>
          <p:nvPr/>
        </p:nvSpPr>
        <p:spPr>
          <a:xfrm>
            <a:off x="2083607" y="5842038"/>
            <a:ext cx="8024786" cy="738664"/>
          </a:xfrm>
          <a:prstGeom prst="rect">
            <a:avLst/>
          </a:prstGeom>
          <a:noFill/>
        </p:spPr>
        <p:txBody>
          <a:bodyPr wrap="square" rtlCol="0">
            <a:spAutoFit/>
          </a:bodyPr>
          <a:lstStyle/>
          <a:p>
            <a:pPr algn="ctr" hangingPunct="1"/>
            <a:r>
              <a:rPr lang="nl-NL" sz="1400" dirty="0">
                <a:solidFill>
                  <a:schemeClr val="tx1"/>
                </a:solidFill>
              </a:rPr>
              <a:t>Links zie je de navigatiekolom met de verschillende tabbladen. Onder het tabblad ’Bibliotheek’ zijn de gegevens van jouw bibliotheek te zien. De mededeling over informatievaardigheden kun je voor Monitor </a:t>
            </a:r>
            <a:r>
              <a:rPr lang="nl-NL" sz="1400" dirty="0" err="1">
                <a:solidFill>
                  <a:schemeClr val="tx1"/>
                </a:solidFill>
              </a:rPr>
              <a:t>BoekStart</a:t>
            </a:r>
            <a:r>
              <a:rPr lang="nl-NL" sz="1400" dirty="0">
                <a:solidFill>
                  <a:schemeClr val="tx1"/>
                </a:solidFill>
              </a:rPr>
              <a:t> </a:t>
            </a:r>
            <a:r>
              <a:rPr lang="nl-NL" sz="1400" b="1" dirty="0">
                <a:solidFill>
                  <a:schemeClr val="tx1"/>
                </a:solidFill>
              </a:rPr>
              <a:t>negeren</a:t>
            </a:r>
            <a:r>
              <a:rPr lang="nl-NL" sz="1400" dirty="0">
                <a:solidFill>
                  <a:schemeClr val="tx1"/>
                </a:solidFill>
              </a:rPr>
              <a:t>.</a:t>
            </a:r>
            <a:endParaRPr lang="nl-NL" sz="1400" kern="1200" dirty="0">
              <a:solidFill>
                <a:prstClr val="black">
                  <a:tint val="75000"/>
                </a:prstClr>
              </a:solidFill>
            </a:endParaRPr>
          </a:p>
        </p:txBody>
      </p:sp>
      <p:pic>
        <p:nvPicPr>
          <p:cNvPr id="12" name="Tijdelijke aanduiding voor inhoud 11">
            <a:extLst>
              <a:ext uri="{FF2B5EF4-FFF2-40B4-BE49-F238E27FC236}">
                <a16:creationId xmlns:a16="http://schemas.microsoft.com/office/drawing/2014/main" id="{A08FB562-3016-4ADE-906D-94F593E58F47}"/>
              </a:ext>
            </a:extLst>
          </p:cNvPr>
          <p:cNvPicPr>
            <a:picLocks noGrp="1" noChangeAspect="1"/>
          </p:cNvPicPr>
          <p:nvPr>
            <p:ph idx="1"/>
          </p:nvPr>
        </p:nvPicPr>
        <p:blipFill rotWithShape="1">
          <a:blip r:embed="rId3"/>
          <a:srcRect r="527" b="50308"/>
          <a:stretch/>
        </p:blipFill>
        <p:spPr>
          <a:xfrm>
            <a:off x="1569474" y="2446338"/>
            <a:ext cx="9352446" cy="2628000"/>
          </a:xfrm>
          <a:prstGeom prst="rect">
            <a:avLst/>
          </a:prstGeom>
        </p:spPr>
      </p:pic>
    </p:spTree>
    <p:extLst>
      <p:ext uri="{BB962C8B-B14F-4D97-AF65-F5344CB8AC3E}">
        <p14:creationId xmlns:p14="http://schemas.microsoft.com/office/powerpoint/2010/main" val="1099285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Autofit/>
          </a:bodyPr>
          <a:lstStyle/>
          <a:p>
            <a:r>
              <a:rPr lang="nl-NL" sz="2800" dirty="0"/>
              <a:t>Navigatiekolom | Consulenten: </a:t>
            </a:r>
            <a:br>
              <a:rPr lang="nl-NL" sz="2800" dirty="0"/>
            </a:br>
            <a:r>
              <a:rPr lang="nl-NL" sz="2800" dirty="0">
                <a:solidFill>
                  <a:schemeClr val="accent2"/>
                </a:solidFill>
              </a:rPr>
              <a:t>deze</a:t>
            </a:r>
            <a:r>
              <a:rPr lang="nl-NL" sz="2800" b="1" dirty="0">
                <a:solidFill>
                  <a:schemeClr val="accent2"/>
                </a:solidFill>
              </a:rPr>
              <a:t> </a:t>
            </a:r>
            <a:r>
              <a:rPr lang="nl-NL" sz="2800" dirty="0">
                <a:solidFill>
                  <a:schemeClr val="accent2"/>
                </a:solidFill>
              </a:rPr>
              <a:t>optie gebruiken we </a:t>
            </a:r>
            <a:r>
              <a:rPr lang="nl-NL" sz="2800" i="1" u="sng" dirty="0">
                <a:solidFill>
                  <a:schemeClr val="accent2"/>
                </a:solidFill>
              </a:rPr>
              <a:t>niet</a:t>
            </a:r>
            <a:r>
              <a:rPr lang="nl-NL" sz="2800" dirty="0">
                <a:solidFill>
                  <a:schemeClr val="accent2"/>
                </a:solidFill>
              </a:rPr>
              <a:t> bij de Monitor </a:t>
            </a:r>
            <a:r>
              <a:rPr lang="nl-NL" sz="2800" dirty="0" err="1">
                <a:solidFill>
                  <a:schemeClr val="accent2"/>
                </a:solidFill>
              </a:rPr>
              <a:t>BoekStart</a:t>
            </a:r>
            <a:br>
              <a:rPr lang="nl-NL" sz="2800" dirty="0">
                <a:solidFill>
                  <a:schemeClr val="accent2"/>
                </a:solidFill>
              </a:rPr>
            </a:br>
            <a:r>
              <a:rPr lang="nl-NL" sz="2800" dirty="0"/>
              <a:t>deze is alleen voor PO en VO</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B7EA5072-9767-4406-B521-62984DA81A36}"/>
              </a:ext>
            </a:extLst>
          </p:cNvPr>
          <p:cNvSpPr/>
          <p:nvPr/>
        </p:nvSpPr>
        <p:spPr>
          <a:xfrm>
            <a:off x="247621" y="3249637"/>
            <a:ext cx="1088810" cy="4082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7" name="Tijdelijke aanduiding voor inhoud 6">
            <a:extLst>
              <a:ext uri="{FF2B5EF4-FFF2-40B4-BE49-F238E27FC236}">
                <a16:creationId xmlns:a16="http://schemas.microsoft.com/office/drawing/2014/main" id="{C8D734BA-AF71-4152-AA12-5D5F0A23D760}"/>
              </a:ext>
            </a:extLst>
          </p:cNvPr>
          <p:cNvPicPr>
            <a:picLocks noGrp="1" noChangeAspect="1"/>
          </p:cNvPicPr>
          <p:nvPr>
            <p:ph idx="1"/>
          </p:nvPr>
        </p:nvPicPr>
        <p:blipFill rotWithShape="1">
          <a:blip r:embed="rId3"/>
          <a:srcRect b="5890"/>
          <a:stretch/>
        </p:blipFill>
        <p:spPr>
          <a:xfrm>
            <a:off x="1622587" y="2081213"/>
            <a:ext cx="8749975" cy="3584091"/>
          </a:xfrm>
          <a:prstGeom prst="rect">
            <a:avLst/>
          </a:prstGeom>
        </p:spPr>
      </p:pic>
    </p:spTree>
    <p:extLst>
      <p:ext uri="{BB962C8B-B14F-4D97-AF65-F5344CB8AC3E}">
        <p14:creationId xmlns:p14="http://schemas.microsoft.com/office/powerpoint/2010/main" val="1233067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a:t>
            </a:r>
            <a:r>
              <a:rPr lang="nl-NL" sz="3600" dirty="0" err="1"/>
              <a:t>BoekStart</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rechts 2">
            <a:extLst>
              <a:ext uri="{FF2B5EF4-FFF2-40B4-BE49-F238E27FC236}">
                <a16:creationId xmlns:a16="http://schemas.microsoft.com/office/drawing/2014/main" id="{8A61D0D7-83F4-4772-8C4C-05782360928C}"/>
              </a:ext>
            </a:extLst>
          </p:cNvPr>
          <p:cNvSpPr/>
          <p:nvPr/>
        </p:nvSpPr>
        <p:spPr>
          <a:xfrm>
            <a:off x="229070" y="3760338"/>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2" name="Tijdelijke aanduiding voor inhoud 11">
            <a:extLst>
              <a:ext uri="{FF2B5EF4-FFF2-40B4-BE49-F238E27FC236}">
                <a16:creationId xmlns:a16="http://schemas.microsoft.com/office/drawing/2014/main" id="{A08FB562-3016-4ADE-906D-94F593E58F47}"/>
              </a:ext>
            </a:extLst>
          </p:cNvPr>
          <p:cNvPicPr>
            <a:picLocks noGrp="1" noChangeAspect="1"/>
          </p:cNvPicPr>
          <p:nvPr>
            <p:ph idx="1"/>
          </p:nvPr>
        </p:nvPicPr>
        <p:blipFill rotWithShape="1">
          <a:blip r:embed="rId3"/>
          <a:srcRect r="527" b="50308"/>
          <a:stretch/>
        </p:blipFill>
        <p:spPr>
          <a:xfrm>
            <a:off x="1569474" y="2446338"/>
            <a:ext cx="9352446" cy="2628000"/>
          </a:xfrm>
          <a:prstGeom prst="rect">
            <a:avLst/>
          </a:prstGeom>
        </p:spPr>
      </p:pic>
      <p:sp>
        <p:nvSpPr>
          <p:cNvPr id="4" name="Tekstvak 3">
            <a:extLst>
              <a:ext uri="{FF2B5EF4-FFF2-40B4-BE49-F238E27FC236}">
                <a16:creationId xmlns:a16="http://schemas.microsoft.com/office/drawing/2014/main" id="{563BE77F-A80F-4E73-BE46-CBE6BCB91858}"/>
              </a:ext>
            </a:extLst>
          </p:cNvPr>
          <p:cNvSpPr txBox="1"/>
          <p:nvPr/>
        </p:nvSpPr>
        <p:spPr>
          <a:xfrm>
            <a:off x="1819175" y="5871411"/>
            <a:ext cx="7546206" cy="646331"/>
          </a:xfrm>
          <a:prstGeom prst="rect">
            <a:avLst/>
          </a:prstGeom>
          <a:noFill/>
        </p:spPr>
        <p:txBody>
          <a:bodyPr wrap="square" rtlCol="0">
            <a:spAutoFit/>
          </a:bodyPr>
          <a:lstStyle/>
          <a:p>
            <a:r>
              <a:rPr lang="nl-NL" dirty="0"/>
              <a:t>Om een KOV-locatie te registreren ga je naar de tab </a:t>
            </a:r>
            <a:r>
              <a:rPr lang="nl-NL" b="1" dirty="0"/>
              <a:t>Boekstart</a:t>
            </a:r>
            <a:r>
              <a:rPr lang="nl-NL" dirty="0"/>
              <a:t> en vervolgens naar de tab </a:t>
            </a:r>
            <a:r>
              <a:rPr lang="nl-NL" b="1" dirty="0"/>
              <a:t>Registratie</a:t>
            </a:r>
            <a:r>
              <a:rPr lang="nl-NL" dirty="0"/>
              <a:t> </a:t>
            </a:r>
          </a:p>
        </p:txBody>
      </p:sp>
    </p:spTree>
    <p:extLst>
      <p:ext uri="{BB962C8B-B14F-4D97-AF65-F5344CB8AC3E}">
        <p14:creationId xmlns:p14="http://schemas.microsoft.com/office/powerpoint/2010/main" val="30984539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Navigatiekolom | BS | Registratie KOV-locaties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87020005-27CD-4B53-8F9B-91F571016B67}"/>
              </a:ext>
            </a:extLst>
          </p:cNvPr>
          <p:cNvSpPr txBox="1"/>
          <p:nvPr/>
        </p:nvSpPr>
        <p:spPr>
          <a:xfrm>
            <a:off x="2083607" y="5842038"/>
            <a:ext cx="8024786" cy="907941"/>
          </a:xfrm>
          <a:prstGeom prst="rect">
            <a:avLst/>
          </a:prstGeom>
          <a:noFill/>
        </p:spPr>
        <p:txBody>
          <a:bodyPr wrap="square" rtlCol="0">
            <a:spAutoFit/>
          </a:bodyPr>
          <a:lstStyle/>
          <a:p>
            <a:pPr algn="ctr"/>
            <a:r>
              <a:rPr lang="nl-NL" sz="1400" dirty="0">
                <a:effectLst/>
              </a:rPr>
              <a:t>Onder de tab </a:t>
            </a:r>
            <a:r>
              <a:rPr lang="nl-NL" sz="1400" dirty="0" err="1">
                <a:effectLst/>
              </a:rPr>
              <a:t>BoekStart</a:t>
            </a:r>
            <a:r>
              <a:rPr lang="nl-NL" sz="1400" dirty="0">
                <a:effectLst/>
              </a:rPr>
              <a:t> &gt; Registratie zie je een overzicht van alle locaties waarvoor jij als monitorcoördinator vragenlijsten gaat/kunt uitzetten. </a:t>
            </a:r>
            <a:endParaRPr lang="nl-NL" sz="1600" dirty="0">
              <a:effectLst/>
            </a:endParaRPr>
          </a:p>
          <a:p>
            <a:pPr algn="ctr" hangingPunct="1"/>
            <a:r>
              <a:rPr lang="nl-NL" sz="1400" dirty="0">
                <a:solidFill>
                  <a:schemeClr val="tx1"/>
                </a:solidFill>
              </a:rPr>
              <a:t>Nieuwe locaties toevoegen kan met de </a:t>
            </a:r>
            <a:r>
              <a:rPr lang="nl-NL" sz="1400" b="1" dirty="0">
                <a:solidFill>
                  <a:schemeClr val="tx1"/>
                </a:solidFill>
              </a:rPr>
              <a:t>oranje knop </a:t>
            </a:r>
            <a:r>
              <a:rPr lang="nl-NL" sz="1400" dirty="0">
                <a:solidFill>
                  <a:schemeClr val="tx1"/>
                </a:solidFill>
              </a:rPr>
              <a:t>‘</a:t>
            </a:r>
            <a:r>
              <a:rPr lang="nl-NL" sz="1400" b="1" dirty="0">
                <a:solidFill>
                  <a:schemeClr val="tx1"/>
                </a:solidFill>
              </a:rPr>
              <a:t>Kinderopvang/bso</a:t>
            </a:r>
            <a:r>
              <a:rPr lang="nl-NL" sz="1400" dirty="0">
                <a:solidFill>
                  <a:schemeClr val="tx1"/>
                </a:solidFill>
              </a:rPr>
              <a:t> </a:t>
            </a:r>
            <a:r>
              <a:rPr lang="nl-NL" sz="1400" b="1" dirty="0">
                <a:solidFill>
                  <a:schemeClr val="tx1"/>
                </a:solidFill>
              </a:rPr>
              <a:t>toevoegen</a:t>
            </a:r>
            <a:r>
              <a:rPr lang="nl-NL" sz="1400" dirty="0">
                <a:solidFill>
                  <a:schemeClr val="tx1"/>
                </a:solidFill>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3" name="Pijl: links 2">
            <a:extLst>
              <a:ext uri="{FF2B5EF4-FFF2-40B4-BE49-F238E27FC236}">
                <a16:creationId xmlns:a16="http://schemas.microsoft.com/office/drawing/2014/main" id="{B7C43D86-3A4B-4484-B896-27A253AFBADF}"/>
              </a:ext>
            </a:extLst>
          </p:cNvPr>
          <p:cNvSpPr/>
          <p:nvPr/>
        </p:nvSpPr>
        <p:spPr>
          <a:xfrm>
            <a:off x="5239911" y="4297733"/>
            <a:ext cx="1311343"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0" name="Tijdelijke aanduiding voor inhoud 9">
            <a:extLst>
              <a:ext uri="{FF2B5EF4-FFF2-40B4-BE49-F238E27FC236}">
                <a16:creationId xmlns:a16="http://schemas.microsoft.com/office/drawing/2014/main" id="{834D6CBA-AA39-450C-1553-B029A766AE81}"/>
              </a:ext>
            </a:extLst>
          </p:cNvPr>
          <p:cNvPicPr>
            <a:picLocks noGrp="1" noChangeAspect="1"/>
          </p:cNvPicPr>
          <p:nvPr>
            <p:ph idx="1"/>
          </p:nvPr>
        </p:nvPicPr>
        <p:blipFill>
          <a:blip r:embed="rId3"/>
          <a:stretch>
            <a:fillRect/>
          </a:stretch>
        </p:blipFill>
        <p:spPr>
          <a:xfrm>
            <a:off x="2405342" y="2051991"/>
            <a:ext cx="6980483" cy="2754018"/>
          </a:xfrm>
        </p:spPr>
      </p:pic>
      <p:sp>
        <p:nvSpPr>
          <p:cNvPr id="13" name="Pijl: omhoog 12">
            <a:extLst>
              <a:ext uri="{FF2B5EF4-FFF2-40B4-BE49-F238E27FC236}">
                <a16:creationId xmlns:a16="http://schemas.microsoft.com/office/drawing/2014/main" id="{4D1C7F96-8CEE-605B-7B3B-0536AE656101}"/>
              </a:ext>
            </a:extLst>
          </p:cNvPr>
          <p:cNvSpPr/>
          <p:nvPr/>
        </p:nvSpPr>
        <p:spPr>
          <a:xfrm>
            <a:off x="2993721" y="4806009"/>
            <a:ext cx="75156" cy="692917"/>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570953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2083607" y="5842038"/>
            <a:ext cx="8024786" cy="1169551"/>
          </a:xfrm>
          <a:prstGeom prst="rect">
            <a:avLst/>
          </a:prstGeom>
          <a:noFill/>
        </p:spPr>
        <p:txBody>
          <a:bodyPr wrap="square" rtlCol="0">
            <a:spAutoFit/>
          </a:bodyPr>
          <a:lstStyle/>
          <a:p>
            <a:r>
              <a:rPr lang="nl-NL" sz="1400" dirty="0">
                <a:effectLst/>
              </a:rPr>
              <a:t>Heb jij vorig jaar als Monitorcoördinator deelgenomen aan </a:t>
            </a:r>
            <a:r>
              <a:rPr lang="nl-NL" sz="1400" dirty="0" err="1">
                <a:effectLst/>
              </a:rPr>
              <a:t>MBoekStart</a:t>
            </a:r>
            <a:r>
              <a:rPr lang="nl-NL" sz="1400" dirty="0">
                <a:effectLst/>
              </a:rPr>
              <a:t>, dan kun je hier de eerder toegevoegde KOV-locaties kopiëren.</a:t>
            </a:r>
            <a:endParaRPr lang="nl-NL" sz="1400" kern="1200" dirty="0">
              <a:solidFill>
                <a:prstClr val="black"/>
              </a:solidFill>
            </a:endParaRPr>
          </a:p>
          <a:p>
            <a:r>
              <a:rPr lang="nl-NL" sz="1400" kern="1200" dirty="0">
                <a:solidFill>
                  <a:schemeClr val="accent2"/>
                </a:solidFill>
              </a:rPr>
              <a:t>LET OP: </a:t>
            </a:r>
            <a:r>
              <a:rPr lang="nl-NL" sz="1400" kern="1200" dirty="0">
                <a:solidFill>
                  <a:prstClr val="black"/>
                </a:solidFill>
              </a:rPr>
              <a:t>zodra je begint met ‘Kinderopvang/</a:t>
            </a:r>
            <a:r>
              <a:rPr lang="nl-NL" sz="1400" kern="1200" dirty="0" err="1">
                <a:solidFill>
                  <a:prstClr val="black"/>
                </a:solidFill>
              </a:rPr>
              <a:t>bso</a:t>
            </a:r>
            <a:r>
              <a:rPr lang="nl-NL" sz="1400" kern="1200" dirty="0">
                <a:solidFill>
                  <a:prstClr val="black"/>
                </a:solidFill>
              </a:rPr>
              <a:t> toevoegen’, vervalt de optie kopiëren. </a:t>
            </a:r>
            <a:r>
              <a:rPr lang="nl-NL" sz="1400" dirty="0">
                <a:effectLst/>
              </a:rPr>
              <a:t>Je kunt de toegevoegde locaties verwijderen, om het kopiëren weer mogelijk te maken. </a:t>
            </a:r>
            <a:endParaRPr lang="nl-NL" sz="1600" dirty="0">
              <a:effectLst/>
            </a:endParaRPr>
          </a:p>
          <a:p>
            <a:pPr algn="ctr" hangingPunct="1">
              <a:defRPr/>
            </a:pPr>
            <a:endParaRPr lang="nl-NL" sz="1400" kern="1200" dirty="0">
              <a:solidFill>
                <a:prstClr val="black"/>
              </a:solidFill>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600" dirty="0">
                <a:solidFill>
                  <a:prstClr val="black"/>
                </a:solidFill>
              </a:rPr>
              <a:t>Navigatiekolom | BS | Registratie KOV-locaties</a:t>
            </a:r>
            <a:endParaRPr lang="nl-NL" sz="3600"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hangingPunct="1">
              <a:defRPr/>
            </a:pPr>
            <a:fld id="{C7441D57-DC9D-4931-8D2E-C583585A4257}" type="slidenum">
              <a:rPr lang="nl-NL" kern="1200" smtClean="0">
                <a:solidFill>
                  <a:prstClr val="black">
                    <a:tint val="75000"/>
                  </a:prstClr>
                </a:solidFill>
              </a:rPr>
              <a:pPr hangingPunct="1">
                <a:defRPr/>
              </a:pPr>
              <a:t>16</a:t>
            </a:fld>
            <a:endParaRPr lang="nl-NL" kern="1200" dirty="0">
              <a:solidFill>
                <a:prstClr val="black">
                  <a:tint val="75000"/>
                </a:prstClr>
              </a:solidFill>
            </a:endParaRPr>
          </a:p>
        </p:txBody>
      </p:sp>
      <p:pic>
        <p:nvPicPr>
          <p:cNvPr id="3" name="Afbeelding 2"/>
          <p:cNvPicPr>
            <a:picLocks noChangeAspect="1"/>
          </p:cNvPicPr>
          <p:nvPr/>
        </p:nvPicPr>
        <p:blipFill>
          <a:blip r:embed="rId3"/>
          <a:stretch>
            <a:fillRect/>
          </a:stretch>
        </p:blipFill>
        <p:spPr>
          <a:xfrm>
            <a:off x="636103" y="2212249"/>
            <a:ext cx="10717697" cy="2975106"/>
          </a:xfrm>
          <a:prstGeom prst="rect">
            <a:avLst/>
          </a:prstGeom>
        </p:spPr>
      </p:pic>
    </p:spTree>
    <p:extLst>
      <p:ext uri="{BB962C8B-B14F-4D97-AF65-F5344CB8AC3E}">
        <p14:creationId xmlns:p14="http://schemas.microsoft.com/office/powerpoint/2010/main" val="2653550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847DA1-EF87-455A-A7D2-BB4F85DEEAE1}"/>
              </a:ext>
            </a:extLst>
          </p:cNvPr>
          <p:cNvSpPr>
            <a:spLocks noGrp="1"/>
          </p:cNvSpPr>
          <p:nvPr>
            <p:ph type="title"/>
          </p:nvPr>
        </p:nvSpPr>
        <p:spPr>
          <a:xfrm>
            <a:off x="641445" y="968992"/>
            <a:ext cx="10534555" cy="279238"/>
          </a:xfrm>
        </p:spPr>
        <p:txBody>
          <a:bodyPr>
            <a:noAutofit/>
          </a:bodyPr>
          <a:lstStyle/>
          <a:p>
            <a:r>
              <a:rPr lang="nl-NL" sz="3600" dirty="0"/>
              <a:t>Voorleescoördinator of locatiemanager toevoegen</a:t>
            </a:r>
          </a:p>
        </p:txBody>
      </p:sp>
      <p:pic>
        <p:nvPicPr>
          <p:cNvPr id="5" name="Tijdelijke aanduiding voor inhoud 4">
            <a:extLst>
              <a:ext uri="{FF2B5EF4-FFF2-40B4-BE49-F238E27FC236}">
                <a16:creationId xmlns:a16="http://schemas.microsoft.com/office/drawing/2014/main" id="{84AB82BC-F607-4BCF-B139-1D5A9E6677D3}"/>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1" r="50301" b="6268"/>
          <a:stretch/>
        </p:blipFill>
        <p:spPr>
          <a:xfrm>
            <a:off x="1175657" y="1622132"/>
            <a:ext cx="7445829" cy="3690098"/>
          </a:xfrm>
        </p:spPr>
      </p:pic>
      <p:sp>
        <p:nvSpPr>
          <p:cNvPr id="7" name="Tekstvak 6">
            <a:extLst>
              <a:ext uri="{FF2B5EF4-FFF2-40B4-BE49-F238E27FC236}">
                <a16:creationId xmlns:a16="http://schemas.microsoft.com/office/drawing/2014/main" id="{734FEE4B-353E-4B59-BB2C-673F54A4C9B5}"/>
              </a:ext>
            </a:extLst>
          </p:cNvPr>
          <p:cNvSpPr txBox="1"/>
          <p:nvPr/>
        </p:nvSpPr>
        <p:spPr>
          <a:xfrm>
            <a:off x="1364343" y="5312230"/>
            <a:ext cx="7257143" cy="1323439"/>
          </a:xfrm>
          <a:prstGeom prst="rect">
            <a:avLst/>
          </a:prstGeom>
          <a:noFill/>
        </p:spPr>
        <p:txBody>
          <a:bodyPr wrap="square" rtlCol="0">
            <a:spAutoFit/>
          </a:bodyPr>
          <a:lstStyle/>
          <a:p>
            <a:r>
              <a:rPr lang="nl-NL" sz="1600" dirty="0">
                <a:solidFill>
                  <a:schemeClr val="tx1"/>
                </a:solidFill>
              </a:rPr>
              <a:t>Als je je KOV gevonden en aangeklikt hebt, kun je door op het pennetje rechts te klikken een voorleescoördinator of locatiemanager toevoegen.</a:t>
            </a:r>
          </a:p>
          <a:p>
            <a:r>
              <a:rPr lang="nl-NL" sz="1600" dirty="0">
                <a:solidFill>
                  <a:schemeClr val="tx1"/>
                </a:solidFill>
              </a:rPr>
              <a:t>Via het envelopje wordt de uitnodiging om de Monitor in te vullen verzonden naar de voorleescoördinator of locatiemanager.</a:t>
            </a:r>
          </a:p>
          <a:p>
            <a:endParaRPr lang="nl-NL" sz="1600" dirty="0"/>
          </a:p>
        </p:txBody>
      </p:sp>
    </p:spTree>
    <p:extLst>
      <p:ext uri="{BB962C8B-B14F-4D97-AF65-F5344CB8AC3E}">
        <p14:creationId xmlns:p14="http://schemas.microsoft.com/office/powerpoint/2010/main" val="2298788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lstStyle/>
          <a:p>
            <a:r>
              <a:rPr lang="nl-NL" dirty="0"/>
              <a:t>Navigatiekolom | BS | Registratie BoekStart</a:t>
            </a:r>
          </a:p>
        </p:txBody>
      </p:sp>
      <p:pic>
        <p:nvPicPr>
          <p:cNvPr id="7" name="Tijdelijke aanduiding voor inhoud 6">
            <a:extLst>
              <a:ext uri="{FF2B5EF4-FFF2-40B4-BE49-F238E27FC236}">
                <a16:creationId xmlns:a16="http://schemas.microsoft.com/office/drawing/2014/main" id="{49A83E72-CA05-40F0-BC40-B56F59C89837}"/>
              </a:ext>
            </a:extLst>
          </p:cNvPr>
          <p:cNvPicPr>
            <a:picLocks noGrp="1" noChangeAspect="1"/>
          </p:cNvPicPr>
          <p:nvPr>
            <p:ph idx="1"/>
          </p:nvPr>
        </p:nvPicPr>
        <p:blipFill>
          <a:blip r:embed="rId3"/>
          <a:stretch>
            <a:fillRect/>
          </a:stretch>
        </p:blipFill>
        <p:spPr>
          <a:xfrm>
            <a:off x="704595" y="1890713"/>
            <a:ext cx="10111347" cy="3637665"/>
          </a:xfrm>
          <a:prstGeom prst="rect">
            <a:avLst/>
          </a:prstGeom>
        </p:spPr>
      </p:pic>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Tekstvak 7">
            <a:extLst>
              <a:ext uri="{FF2B5EF4-FFF2-40B4-BE49-F238E27FC236}">
                <a16:creationId xmlns:a16="http://schemas.microsoft.com/office/drawing/2014/main" id="{55F68BB8-BF2E-4342-B673-1E5772B53AE5}"/>
              </a:ext>
            </a:extLst>
          </p:cNvPr>
          <p:cNvSpPr txBox="1"/>
          <p:nvPr/>
        </p:nvSpPr>
        <p:spPr>
          <a:xfrm>
            <a:off x="2197907" y="5323623"/>
            <a:ext cx="8024786" cy="1384995"/>
          </a:xfrm>
          <a:prstGeom prst="rect">
            <a:avLst/>
          </a:prstGeom>
          <a:noFill/>
        </p:spPr>
        <p:txBody>
          <a:bodyPr wrap="square" rtlCol="0">
            <a:spAutoFit/>
          </a:bodyPr>
          <a:lstStyle/>
          <a:p>
            <a:pPr marL="285750" indent="-285750">
              <a:buFont typeface="Arial" panose="020B0604020202020204" pitchFamily="34" charset="0"/>
              <a:buChar char="•"/>
            </a:pPr>
            <a:r>
              <a:rPr lang="nl-NL" sz="1400" dirty="0">
                <a:solidFill>
                  <a:schemeClr val="tx1"/>
                </a:solidFill>
              </a:rPr>
              <a:t>Met het pennetje rechts kun je een voorleescoördinator/locatiemanager toewijzen en gegevens wijzigen.</a:t>
            </a:r>
          </a:p>
          <a:p>
            <a:pPr marL="285750" indent="-285750">
              <a:buFont typeface="Arial" panose="020B0604020202020204" pitchFamily="34" charset="0"/>
              <a:buChar char="•"/>
            </a:pPr>
            <a:r>
              <a:rPr lang="nl-NL" sz="1400" dirty="0">
                <a:solidFill>
                  <a:schemeClr val="tx1"/>
                </a:solidFill>
              </a:rPr>
              <a:t>Met het envelopje verstuur je een uitnodiging voor de Monitor en evt. een herinnering. Deze mail gaat naar de voorleescoördinator of locatiemanager, afhankelijk van de afspraken die je hebt gemaakt.</a:t>
            </a:r>
            <a:endParaRPr lang="nl-NL" sz="1400" dirty="0"/>
          </a:p>
          <a:p>
            <a:r>
              <a:rPr lang="nl-NL" sz="1400" dirty="0">
                <a:solidFill>
                  <a:schemeClr val="tx1"/>
                </a:solidFill>
              </a:rPr>
              <a:t> </a:t>
            </a:r>
            <a:br>
              <a:rPr lang="nl-NL" sz="1400" dirty="0">
                <a:solidFill>
                  <a:schemeClr val="tx1"/>
                </a:solidFill>
              </a:rPr>
            </a:br>
            <a:r>
              <a:rPr lang="nl-NL" sz="1400" dirty="0">
                <a:solidFill>
                  <a:schemeClr val="tx1"/>
                </a:solidFill>
              </a:rPr>
              <a:t>&gt; links staat de datum waarop de uitnodiging voor de vragenlijst verzonden is</a:t>
            </a:r>
            <a:endParaRPr kumimoji="0" lang="nl-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 name="Afbeelding 9">
            <a:extLst>
              <a:ext uri="{FF2B5EF4-FFF2-40B4-BE49-F238E27FC236}">
                <a16:creationId xmlns:a16="http://schemas.microsoft.com/office/drawing/2014/main" id="{AF4F8AB2-F656-737E-2CAF-B7D0BD04CCA5}"/>
              </a:ext>
            </a:extLst>
          </p:cNvPr>
          <p:cNvPicPr>
            <a:picLocks noChangeAspect="1"/>
          </p:cNvPicPr>
          <p:nvPr/>
        </p:nvPicPr>
        <p:blipFill>
          <a:blip r:embed="rId4"/>
          <a:stretch>
            <a:fillRect/>
          </a:stretch>
        </p:blipFill>
        <p:spPr>
          <a:xfrm>
            <a:off x="2420752" y="2486177"/>
            <a:ext cx="8142641" cy="2705529"/>
          </a:xfrm>
          <a:prstGeom prst="rect">
            <a:avLst/>
          </a:prstGeom>
        </p:spPr>
      </p:pic>
      <p:sp>
        <p:nvSpPr>
          <p:cNvPr id="12" name="Pijl: omlaag 11">
            <a:extLst>
              <a:ext uri="{FF2B5EF4-FFF2-40B4-BE49-F238E27FC236}">
                <a16:creationId xmlns:a16="http://schemas.microsoft.com/office/drawing/2014/main" id="{71DB096A-FC73-E4AC-11E0-3CDBD6AE0126}"/>
              </a:ext>
            </a:extLst>
          </p:cNvPr>
          <p:cNvSpPr/>
          <p:nvPr/>
        </p:nvSpPr>
        <p:spPr>
          <a:xfrm>
            <a:off x="9817240"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Pijl: omlaag 12">
            <a:extLst>
              <a:ext uri="{FF2B5EF4-FFF2-40B4-BE49-F238E27FC236}">
                <a16:creationId xmlns:a16="http://schemas.microsoft.com/office/drawing/2014/main" id="{C9DA34D3-CAAA-FA55-FE66-1B212C0BC252}"/>
              </a:ext>
            </a:extLst>
          </p:cNvPr>
          <p:cNvSpPr/>
          <p:nvPr/>
        </p:nvSpPr>
        <p:spPr>
          <a:xfrm>
            <a:off x="9566531" y="2833635"/>
            <a:ext cx="79752" cy="4320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Rechthoek 13">
            <a:extLst>
              <a:ext uri="{FF2B5EF4-FFF2-40B4-BE49-F238E27FC236}">
                <a16:creationId xmlns:a16="http://schemas.microsoft.com/office/drawing/2014/main" id="{A6863CA6-9462-E6EB-F9F7-24A256FD83AC}"/>
              </a:ext>
            </a:extLst>
          </p:cNvPr>
          <p:cNvSpPr/>
          <p:nvPr/>
        </p:nvSpPr>
        <p:spPr>
          <a:xfrm>
            <a:off x="6953459" y="3265714"/>
            <a:ext cx="1175657" cy="134647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nl-NL"/>
          </a:p>
        </p:txBody>
      </p:sp>
    </p:spTree>
    <p:extLst>
      <p:ext uri="{BB962C8B-B14F-4D97-AF65-F5344CB8AC3E}">
        <p14:creationId xmlns:p14="http://schemas.microsoft.com/office/powerpoint/2010/main" val="5993824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A93EBDDB-951D-48BC-AC28-9E0991F23F7E}"/>
              </a:ext>
            </a:extLst>
          </p:cNvPr>
          <p:cNvSpPr txBox="1"/>
          <p:nvPr/>
        </p:nvSpPr>
        <p:spPr>
          <a:xfrm>
            <a:off x="2083607" y="5842038"/>
            <a:ext cx="802478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nl-NL" sz="1400" kern="1200" dirty="0">
                <a:solidFill>
                  <a:schemeClr val="tx1"/>
                </a:solidFill>
                <a:latin typeface="Calibri" panose="020F0502020204030204"/>
              </a:rPr>
              <a:t>Je kan zoeken op de naam, plaats of voor de LRK-code (landelijke register kinderopvang) code.</a:t>
            </a:r>
          </a:p>
          <a:p>
            <a:pPr lvl="0" algn="ctr" hangingPunct="1">
              <a:defRPr/>
            </a:pPr>
            <a:r>
              <a:rPr lang="nl-NL" sz="1400" kern="1200" dirty="0">
                <a:solidFill>
                  <a:schemeClr val="tx1"/>
                </a:solidFill>
                <a:latin typeface="Calibri" panose="020F0502020204030204"/>
              </a:rPr>
              <a:t>Staat de locatie (nog) niet in de database? Meld dit dan via </a:t>
            </a:r>
            <a:r>
              <a:rPr lang="nl-NL" sz="1400" kern="1200" dirty="0">
                <a:solidFill>
                  <a:schemeClr val="tx1"/>
                </a:solidFill>
                <a:hlinkClick r:id="rId3"/>
              </a:rPr>
              <a:t>helpdesk@mboekstart.nl</a:t>
            </a:r>
            <a:endParaRPr lang="nl-NL" sz="1400" kern="1200" dirty="0">
              <a:solidFill>
                <a:schemeClr val="tx1"/>
              </a:solidFill>
              <a:latin typeface="Calibri" panose="020F0502020204030204"/>
            </a:endParaRP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Nieuwe locatie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8" name="Tijdelijke aanduiding voor inhoud 7">
            <a:extLst>
              <a:ext uri="{FF2B5EF4-FFF2-40B4-BE49-F238E27FC236}">
                <a16:creationId xmlns:a16="http://schemas.microsoft.com/office/drawing/2014/main" id="{482A3AAB-1F69-43E2-846B-68317AA4A05C}"/>
              </a:ext>
            </a:extLst>
          </p:cNvPr>
          <p:cNvPicPr>
            <a:picLocks noGrp="1" noChangeAspect="1"/>
          </p:cNvPicPr>
          <p:nvPr>
            <p:ph idx="1"/>
          </p:nvPr>
        </p:nvPicPr>
        <p:blipFill>
          <a:blip r:embed="rId4"/>
          <a:stretch>
            <a:fillRect/>
          </a:stretch>
        </p:blipFill>
        <p:spPr>
          <a:xfrm>
            <a:off x="1278657" y="2081213"/>
            <a:ext cx="9437836" cy="3808412"/>
          </a:xfrm>
          <a:prstGeom prst="rect">
            <a:avLst/>
          </a:prstGeom>
        </p:spPr>
      </p:pic>
    </p:spTree>
    <p:extLst>
      <p:ext uri="{BB962C8B-B14F-4D97-AF65-F5344CB8AC3E}">
        <p14:creationId xmlns:p14="http://schemas.microsoft.com/office/powerpoint/2010/main" val="2594090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106315-A0B9-4C04-AE2F-A323B18C0EB9}"/>
              </a:ext>
            </a:extLst>
          </p:cNvPr>
          <p:cNvSpPr>
            <a:spLocks noGrp="1"/>
          </p:cNvSpPr>
          <p:nvPr>
            <p:ph type="title"/>
          </p:nvPr>
        </p:nvSpPr>
        <p:spPr/>
        <p:txBody>
          <a:bodyPr>
            <a:normAutofit/>
          </a:bodyPr>
          <a:lstStyle/>
          <a:p>
            <a:r>
              <a:rPr lang="nl-NL" sz="3600" dirty="0"/>
              <a:t>Overzicht inhoud</a:t>
            </a:r>
          </a:p>
        </p:txBody>
      </p:sp>
      <mc:AlternateContent xmlns:mc="http://schemas.openxmlformats.org/markup-compatibility/2006">
        <mc:Choice xmlns:psuz="http://schemas.microsoft.com/office/powerpoint/2016/summaryzoom" Requires="psuz">
          <p:graphicFrame>
            <p:nvGraphicFramePr>
              <p:cNvPr id="5" name="Overzichtzoom 4">
                <a:extLst>
                  <a:ext uri="{FF2B5EF4-FFF2-40B4-BE49-F238E27FC236}">
                    <a16:creationId xmlns:a16="http://schemas.microsoft.com/office/drawing/2014/main" id="{83C35D94-8E68-4B03-98D3-295FED84D189}"/>
                  </a:ext>
                </a:extLst>
              </p:cNvPr>
              <p:cNvGraphicFramePr>
                <a:graphicFrameLocks noChangeAspect="1"/>
              </p:cNvGraphicFramePr>
              <p:nvPr>
                <p:extLst>
                  <p:ext uri="{D42A27DB-BD31-4B8C-83A1-F6EECF244321}">
                    <p14:modId xmlns:p14="http://schemas.microsoft.com/office/powerpoint/2010/main" val="2857142580"/>
                  </p:ext>
                </p:extLst>
              </p:nvPr>
            </p:nvGraphicFramePr>
            <p:xfrm>
              <a:off x="641350" y="2081213"/>
              <a:ext cx="10712450" cy="3808412"/>
            </p:xfrm>
            <a:graphic>
              <a:graphicData uri="http://schemas.microsoft.com/office/powerpoint/2016/summaryzoom">
                <psuz:summaryZm>
                  <psuz:summaryZmObj sectionId="{1924F46E-D59F-4A9F-9029-043E20FA73B4}">
                    <psuz:zmPr id="{A426651B-EAAF-4899-85E0-910D6B088230}" transitionDur="1000">
                      <p166:blipFill xmlns:p166="http://schemas.microsoft.com/office/powerpoint/2016/6/main">
                        <a:blip r:embed="rId3"/>
                        <a:stretch>
                          <a:fillRect/>
                        </a:stretch>
                      </p166:blipFill>
                      <p166:spPr xmlns:p166="http://schemas.microsoft.com/office/powerpoint/2016/6/main">
                        <a:xfrm>
                          <a:off x="643318" y="104731"/>
                          <a:ext cx="1523364" cy="856893"/>
                        </a:xfrm>
                        <a:prstGeom prst="rect">
                          <a:avLst/>
                        </a:prstGeom>
                        <a:ln w="3175">
                          <a:solidFill>
                            <a:prstClr val="ltGray"/>
                          </a:solidFill>
                        </a:ln>
                      </p166:spPr>
                    </psuz:zmPr>
                  </psuz:summaryZmObj>
                  <psuz:summaryZmObj sectionId="{48E0AC6C-F1E2-4E5B-BD3A-CE01ED6C2DD9}">
                    <psuz:zmPr id="{153C5349-5F32-4DDC-9A3A-1F9061E993E7}" transitionDur="1000">
                      <p166:blipFill xmlns:p166="http://schemas.microsoft.com/office/powerpoint/2016/6/main">
                        <a:blip r:embed="rId4"/>
                        <a:stretch>
                          <a:fillRect/>
                        </a:stretch>
                      </p166:blipFill>
                      <p166:spPr xmlns:p166="http://schemas.microsoft.com/office/powerpoint/2016/6/main">
                        <a:xfrm>
                          <a:off x="2223808" y="104731"/>
                          <a:ext cx="1523364" cy="856893"/>
                        </a:xfrm>
                        <a:prstGeom prst="rect">
                          <a:avLst/>
                        </a:prstGeom>
                        <a:ln w="3175">
                          <a:solidFill>
                            <a:prstClr val="ltGray"/>
                          </a:solidFill>
                        </a:ln>
                      </p166:spPr>
                    </psuz:zmPr>
                  </psuz:summaryZmObj>
                  <psuz:summaryZmObj sectionId="{487A509B-1C7D-4038-93A4-B5AEEC868B2C}">
                    <psuz:zmPr id="{802F3055-D33D-45C6-A580-61008F7ABDF4}" transitionDur="1000">
                      <p166:blipFill xmlns:p166="http://schemas.microsoft.com/office/powerpoint/2016/6/main">
                        <a:blip r:embed="rId5"/>
                        <a:stretch>
                          <a:fillRect/>
                        </a:stretch>
                      </p166:blipFill>
                      <p166:spPr xmlns:p166="http://schemas.microsoft.com/office/powerpoint/2016/6/main">
                        <a:xfrm>
                          <a:off x="3804298" y="104731"/>
                          <a:ext cx="1523364" cy="856893"/>
                        </a:xfrm>
                        <a:prstGeom prst="rect">
                          <a:avLst/>
                        </a:prstGeom>
                        <a:ln w="3175">
                          <a:solidFill>
                            <a:prstClr val="ltGray"/>
                          </a:solidFill>
                        </a:ln>
                      </p166:spPr>
                    </psuz:zmPr>
                  </psuz:summaryZmObj>
                  <psuz:summaryZmObj sectionId="{D6E7B2CA-BC25-4136-B7A1-6C277E23B721}">
                    <psuz:zmPr id="{960F58C4-8A0F-4E9F-A907-600E2E145359}" transitionDur="1000">
                      <p166:blipFill xmlns:p166="http://schemas.microsoft.com/office/powerpoint/2016/6/main">
                        <a:blip r:embed="rId6"/>
                        <a:stretch>
                          <a:fillRect/>
                        </a:stretch>
                      </p166:blipFill>
                      <p166:spPr xmlns:p166="http://schemas.microsoft.com/office/powerpoint/2016/6/main">
                        <a:xfrm>
                          <a:off x="5384788" y="104731"/>
                          <a:ext cx="1523364" cy="856893"/>
                        </a:xfrm>
                        <a:prstGeom prst="rect">
                          <a:avLst/>
                        </a:prstGeom>
                        <a:ln w="3175">
                          <a:solidFill>
                            <a:prstClr val="ltGray"/>
                          </a:solidFill>
                        </a:ln>
                      </p166:spPr>
                    </psuz:zmPr>
                  </psuz:summaryZmObj>
                  <psuz:summaryZmObj sectionId="{AC8881BD-6B84-4A13-8CC3-B17DEA28B910}">
                    <psuz:zmPr id="{7DC59920-8663-4579-B5FE-CC1ED4D20C1B}" transitionDur="1000">
                      <p166:blipFill xmlns:p166="http://schemas.microsoft.com/office/powerpoint/2016/6/main">
                        <a:blip r:embed="rId7"/>
                        <a:stretch>
                          <a:fillRect/>
                        </a:stretch>
                      </p166:blipFill>
                      <p166:spPr xmlns:p166="http://schemas.microsoft.com/office/powerpoint/2016/6/main">
                        <a:xfrm>
                          <a:off x="6965278" y="104731"/>
                          <a:ext cx="1523364" cy="856893"/>
                        </a:xfrm>
                        <a:prstGeom prst="rect">
                          <a:avLst/>
                        </a:prstGeom>
                        <a:ln w="3175">
                          <a:solidFill>
                            <a:prstClr val="ltGray"/>
                          </a:solidFill>
                        </a:ln>
                      </p166:spPr>
                    </psuz:zmPr>
                  </psuz:summaryZmObj>
                  <psuz:summaryZmObj sectionId="{A668456A-6D62-4AA8-9E6C-3446A8C8FBC9}">
                    <psuz:zmPr id="{4FD83CC3-74E1-4833-B0B2-7246D77CFAED}" transitionDur="1000">
                      <p166:blipFill xmlns:p166="http://schemas.microsoft.com/office/powerpoint/2016/6/main">
                        <a:blip r:embed="rId8"/>
                        <a:stretch>
                          <a:fillRect/>
                        </a:stretch>
                      </p166:blipFill>
                      <p166:spPr xmlns:p166="http://schemas.microsoft.com/office/powerpoint/2016/6/main">
                        <a:xfrm>
                          <a:off x="8545768" y="104731"/>
                          <a:ext cx="1523364" cy="856893"/>
                        </a:xfrm>
                        <a:prstGeom prst="rect">
                          <a:avLst/>
                        </a:prstGeom>
                        <a:ln w="3175">
                          <a:solidFill>
                            <a:prstClr val="ltGray"/>
                          </a:solidFill>
                        </a:ln>
                      </p166:spPr>
                    </psuz:zmPr>
                  </psuz:summaryZmObj>
                  <psuz:summaryZmObj sectionId="{B4DF54DA-7B7E-4E65-8C41-2E3993A7D9DD}">
                    <psuz:zmPr id="{8309DDF0-1EB7-4C7F-8E6D-D4301AFB481F}" transitionDur="1000">
                      <p166:blipFill xmlns:p166="http://schemas.microsoft.com/office/powerpoint/2016/6/main">
                        <a:blip r:embed="rId9"/>
                        <a:stretch>
                          <a:fillRect/>
                        </a:stretch>
                      </p166:blipFill>
                      <p166:spPr xmlns:p166="http://schemas.microsoft.com/office/powerpoint/2016/6/main">
                        <a:xfrm>
                          <a:off x="643318" y="1018750"/>
                          <a:ext cx="1523364" cy="856893"/>
                        </a:xfrm>
                        <a:prstGeom prst="rect">
                          <a:avLst/>
                        </a:prstGeom>
                        <a:ln w="3175">
                          <a:solidFill>
                            <a:prstClr val="ltGray"/>
                          </a:solidFill>
                        </a:ln>
                      </p166:spPr>
                    </psuz:zmPr>
                  </psuz:summaryZmObj>
                  <psuz:summaryZmObj sectionId="{091F7DC4-6D3C-465E-B13C-7690D6AB3C04}">
                    <psuz:zmPr id="{AFB7AE46-494B-49D1-A5B1-ED7C6BAEC7CA}" transitionDur="1000">
                      <p166:blipFill xmlns:p166="http://schemas.microsoft.com/office/powerpoint/2016/6/main">
                        <a:blip r:embed="rId10"/>
                        <a:stretch>
                          <a:fillRect/>
                        </a:stretch>
                      </p166:blipFill>
                      <p166:spPr xmlns:p166="http://schemas.microsoft.com/office/powerpoint/2016/6/main">
                        <a:xfrm>
                          <a:off x="2223808" y="1018750"/>
                          <a:ext cx="1523364" cy="856893"/>
                        </a:xfrm>
                        <a:prstGeom prst="rect">
                          <a:avLst/>
                        </a:prstGeom>
                        <a:ln w="3175">
                          <a:solidFill>
                            <a:prstClr val="ltGray"/>
                          </a:solidFill>
                        </a:ln>
                      </p166:spPr>
                    </psuz:zmPr>
                  </psuz:summaryZmObj>
                  <psuz:summaryZmObj sectionId="{F3417454-4FCB-43FE-B7BC-65FDE9C5A876}">
                    <psuz:zmPr id="{5A350ECA-64F1-4EEB-B21A-AAF0A8DABDF9}" transitionDur="1000">
                      <p166:blipFill xmlns:p166="http://schemas.microsoft.com/office/powerpoint/2016/6/main">
                        <a:blip r:embed="rId11"/>
                        <a:stretch>
                          <a:fillRect/>
                        </a:stretch>
                      </p166:blipFill>
                      <p166:spPr xmlns:p166="http://schemas.microsoft.com/office/powerpoint/2016/6/main">
                        <a:xfrm>
                          <a:off x="3804298" y="1018750"/>
                          <a:ext cx="1523364" cy="856893"/>
                        </a:xfrm>
                        <a:prstGeom prst="rect">
                          <a:avLst/>
                        </a:prstGeom>
                        <a:ln w="3175">
                          <a:solidFill>
                            <a:prstClr val="ltGray"/>
                          </a:solidFill>
                        </a:ln>
                      </p166:spPr>
                    </psuz:zmPr>
                  </psuz:summaryZmObj>
                  <psuz:summaryZmObj sectionId="{3B07FA12-C42D-4353-9219-141D86CBD95F}">
                    <psuz:zmPr id="{DDBBC176-B0DF-4652-9A87-B5567BA3A34E}" transitionDur="1000">
                      <p166:blipFill xmlns:p166="http://schemas.microsoft.com/office/powerpoint/2016/6/main">
                        <a:blip r:embed="rId12"/>
                        <a:stretch>
                          <a:fillRect/>
                        </a:stretch>
                      </p166:blipFill>
                      <p166:spPr xmlns:p166="http://schemas.microsoft.com/office/powerpoint/2016/6/main">
                        <a:xfrm>
                          <a:off x="5384788" y="1018750"/>
                          <a:ext cx="1523364" cy="856893"/>
                        </a:xfrm>
                        <a:prstGeom prst="rect">
                          <a:avLst/>
                        </a:prstGeom>
                        <a:ln w="3175">
                          <a:solidFill>
                            <a:prstClr val="ltGray"/>
                          </a:solidFill>
                        </a:ln>
                      </p166:spPr>
                    </psuz:zmPr>
                  </psuz:summaryZmObj>
                  <psuz:summaryZmObj sectionId="{F941EAB2-E6EA-4D9C-8402-6632FB1CC5AB}">
                    <psuz:zmPr id="{48DD3FC5-2EC5-4EF9-A5FE-535773BE9E21}" transitionDur="1000">
                      <p166:blipFill xmlns:p166="http://schemas.microsoft.com/office/powerpoint/2016/6/main">
                        <a:blip r:embed="rId13"/>
                        <a:stretch>
                          <a:fillRect/>
                        </a:stretch>
                      </p166:blipFill>
                      <p166:spPr xmlns:p166="http://schemas.microsoft.com/office/powerpoint/2016/6/main">
                        <a:xfrm>
                          <a:off x="6965278" y="1018750"/>
                          <a:ext cx="1523364" cy="856893"/>
                        </a:xfrm>
                        <a:prstGeom prst="rect">
                          <a:avLst/>
                        </a:prstGeom>
                        <a:ln w="3175">
                          <a:solidFill>
                            <a:prstClr val="ltGray"/>
                          </a:solidFill>
                        </a:ln>
                      </p166:spPr>
                    </psuz:zmPr>
                  </psuz:summaryZmObj>
                  <psuz:summaryZmObj sectionId="{845850F4-D4FD-4021-BCDD-D345DEE101E8}">
                    <psuz:zmPr id="{2337A76A-150D-4930-9F93-9F24F87C680C}" transitionDur="1000">
                      <p166:blipFill xmlns:p166="http://schemas.microsoft.com/office/powerpoint/2016/6/main">
                        <a:blip r:embed="rId14"/>
                        <a:stretch>
                          <a:fillRect/>
                        </a:stretch>
                      </p166:blipFill>
                      <p166:spPr xmlns:p166="http://schemas.microsoft.com/office/powerpoint/2016/6/main">
                        <a:xfrm>
                          <a:off x="8545768" y="1018750"/>
                          <a:ext cx="1523364" cy="856893"/>
                        </a:xfrm>
                        <a:prstGeom prst="rect">
                          <a:avLst/>
                        </a:prstGeom>
                        <a:ln w="3175">
                          <a:solidFill>
                            <a:prstClr val="ltGray"/>
                          </a:solidFill>
                        </a:ln>
                      </p166:spPr>
                    </psuz:zmPr>
                  </psuz:summaryZmObj>
                  <psuz:summaryZmObj sectionId="{351F13D6-BA93-49ED-97A2-7E83378F8881}">
                    <psuz:zmPr id="{83998DE9-BCBF-4ABC-8D22-138A5D846650}" transitionDur="1000">
                      <p166:blipFill xmlns:p166="http://schemas.microsoft.com/office/powerpoint/2016/6/main">
                        <a:blip r:embed="rId15"/>
                        <a:stretch>
                          <a:fillRect/>
                        </a:stretch>
                      </p166:blipFill>
                      <p166:spPr xmlns:p166="http://schemas.microsoft.com/office/powerpoint/2016/6/main">
                        <a:xfrm>
                          <a:off x="643318" y="1932769"/>
                          <a:ext cx="1523364" cy="856893"/>
                        </a:xfrm>
                        <a:prstGeom prst="rect">
                          <a:avLst/>
                        </a:prstGeom>
                        <a:ln w="3175">
                          <a:solidFill>
                            <a:prstClr val="ltGray"/>
                          </a:solidFill>
                        </a:ln>
                      </p166:spPr>
                    </psuz:zmPr>
                  </psuz:summaryZmObj>
                  <psuz:summaryZmObj sectionId="{D72F854F-2F64-43CE-AFA3-B24D945906AB}">
                    <psuz:zmPr id="{6F982225-F702-46B0-BCEA-F5BE8960755D}" transitionDur="1000">
                      <p166:blipFill xmlns:p166="http://schemas.microsoft.com/office/powerpoint/2016/6/main">
                        <a:blip r:embed="rId16"/>
                        <a:stretch>
                          <a:fillRect/>
                        </a:stretch>
                      </p166:blipFill>
                      <p166:spPr xmlns:p166="http://schemas.microsoft.com/office/powerpoint/2016/6/main">
                        <a:xfrm>
                          <a:off x="2223808" y="1932769"/>
                          <a:ext cx="1523364" cy="856893"/>
                        </a:xfrm>
                        <a:prstGeom prst="rect">
                          <a:avLst/>
                        </a:prstGeom>
                        <a:ln w="3175">
                          <a:solidFill>
                            <a:prstClr val="ltGray"/>
                          </a:solidFill>
                        </a:ln>
                      </p166:spPr>
                    </psuz:zmPr>
                  </psuz:summaryZmObj>
                  <psuz:summaryZmObj sectionId="{E6B3BFEA-B9C7-4C22-9137-DE36E0E9BF03}">
                    <psuz:zmPr id="{383C36AB-EA93-43A9-BBB8-C07D0854C39A}" transitionDur="1000">
                      <p166:blipFill xmlns:p166="http://schemas.microsoft.com/office/powerpoint/2016/6/main">
                        <a:blip r:embed="rId17"/>
                        <a:stretch>
                          <a:fillRect/>
                        </a:stretch>
                      </p166:blipFill>
                      <p166:spPr xmlns:p166="http://schemas.microsoft.com/office/powerpoint/2016/6/main">
                        <a:xfrm>
                          <a:off x="3804298" y="1932769"/>
                          <a:ext cx="1523364" cy="856893"/>
                        </a:xfrm>
                        <a:prstGeom prst="rect">
                          <a:avLst/>
                        </a:prstGeom>
                        <a:ln w="3175">
                          <a:solidFill>
                            <a:prstClr val="ltGray"/>
                          </a:solidFill>
                        </a:ln>
                      </p166:spPr>
                    </psuz:zmPr>
                  </psuz:summaryZmObj>
                  <psuz:summaryZmObj sectionId="{5DD6BC6F-481C-4A07-9191-CB72C44E813A}">
                    <psuz:zmPr id="{F81E04CE-0DA9-4B98-B395-8EE77B1BD426}" transitionDur="1000">
                      <p166:blipFill xmlns:p166="http://schemas.microsoft.com/office/powerpoint/2016/6/main">
                        <a:blip r:embed="rId18"/>
                        <a:stretch>
                          <a:fillRect/>
                        </a:stretch>
                      </p166:blipFill>
                      <p166:spPr xmlns:p166="http://schemas.microsoft.com/office/powerpoint/2016/6/main">
                        <a:xfrm>
                          <a:off x="5384788" y="1932769"/>
                          <a:ext cx="1523364" cy="856893"/>
                        </a:xfrm>
                        <a:prstGeom prst="rect">
                          <a:avLst/>
                        </a:prstGeom>
                        <a:ln w="3175">
                          <a:solidFill>
                            <a:prstClr val="ltGray"/>
                          </a:solidFill>
                        </a:ln>
                      </p166:spPr>
                    </psuz:zmPr>
                  </psuz:summaryZmObj>
                  <psuz:summaryZmObj sectionId="{4EBAACF0-B4FE-4624-A54D-EF6471E025BA}">
                    <psuz:zmPr id="{4C8EE9B4-F2DC-49E1-84F9-7A638B675336}" transitionDur="1000">
                      <p166:blipFill xmlns:p166="http://schemas.microsoft.com/office/powerpoint/2016/6/main">
                        <a:blip r:embed="rId19"/>
                        <a:stretch>
                          <a:fillRect/>
                        </a:stretch>
                      </p166:blipFill>
                      <p166:spPr xmlns:p166="http://schemas.microsoft.com/office/powerpoint/2016/6/main">
                        <a:xfrm>
                          <a:off x="6965278" y="1932769"/>
                          <a:ext cx="1523364" cy="856893"/>
                        </a:xfrm>
                        <a:prstGeom prst="rect">
                          <a:avLst/>
                        </a:prstGeom>
                        <a:ln w="3175">
                          <a:solidFill>
                            <a:prstClr val="ltGray"/>
                          </a:solidFill>
                        </a:ln>
                      </p166:spPr>
                    </psuz:zmPr>
                  </psuz:summaryZmObj>
                  <psuz:summaryZmObj sectionId="{B3B994ED-3DC6-4C6C-A79F-62910587A7F1}">
                    <psuz:zmPr id="{B1862A6A-23C3-4891-8934-6A9B692F9154}" transitionDur="1000">
                      <p166:blipFill xmlns:p166="http://schemas.microsoft.com/office/powerpoint/2016/6/main">
                        <a:blip r:embed="rId20"/>
                        <a:stretch>
                          <a:fillRect/>
                        </a:stretch>
                      </p166:blipFill>
                      <p166:spPr xmlns:p166="http://schemas.microsoft.com/office/powerpoint/2016/6/main">
                        <a:xfrm>
                          <a:off x="8545768" y="1932769"/>
                          <a:ext cx="1523364" cy="856893"/>
                        </a:xfrm>
                        <a:prstGeom prst="rect">
                          <a:avLst/>
                        </a:prstGeom>
                        <a:ln w="3175">
                          <a:solidFill>
                            <a:prstClr val="ltGray"/>
                          </a:solidFill>
                        </a:ln>
                      </p166:spPr>
                    </psuz:zmPr>
                  </psuz:summaryZmObj>
                  <psuz:summaryZmObj sectionId="{2657D46B-5EDF-4B1F-AB56-C397257CD1CF}">
                    <psuz:zmPr id="{DB2F75A0-6D48-4651-B39B-F7A1B58EFD51}" transitionDur="1000">
                      <p166:blipFill xmlns:p166="http://schemas.microsoft.com/office/powerpoint/2016/6/main">
                        <a:blip r:embed="rId21"/>
                        <a:stretch>
                          <a:fillRect/>
                        </a:stretch>
                      </p166:blipFill>
                      <p166:spPr xmlns:p166="http://schemas.microsoft.com/office/powerpoint/2016/6/main">
                        <a:xfrm>
                          <a:off x="643318" y="2846788"/>
                          <a:ext cx="1523364" cy="856893"/>
                        </a:xfrm>
                        <a:prstGeom prst="rect">
                          <a:avLst/>
                        </a:prstGeom>
                        <a:ln w="3175">
                          <a:solidFill>
                            <a:prstClr val="ltGray"/>
                          </a:solidFill>
                        </a:ln>
                      </p166:spPr>
                    </psuz:zmPr>
                  </psuz:summaryZmObj>
                  <psuz:summaryZmObj sectionId="{0A20DEF1-8AC6-468F-BD49-A62C8A066A24}">
                    <psuz:zmPr id="{E27403E6-430C-49B4-B544-FF2060FD84BC}" transitionDur="1000">
                      <p166:blipFill xmlns:p166="http://schemas.microsoft.com/office/powerpoint/2016/6/main">
                        <a:blip r:embed="rId22"/>
                        <a:stretch>
                          <a:fillRect/>
                        </a:stretch>
                      </p166:blipFill>
                      <p166:spPr xmlns:p166="http://schemas.microsoft.com/office/powerpoint/2016/6/main">
                        <a:xfrm>
                          <a:off x="2223808" y="2846788"/>
                          <a:ext cx="1523364" cy="856893"/>
                        </a:xfrm>
                        <a:prstGeom prst="rect">
                          <a:avLst/>
                        </a:prstGeom>
                        <a:ln w="3175">
                          <a:solidFill>
                            <a:prstClr val="ltGray"/>
                          </a:solidFill>
                        </a:ln>
                      </p166:spPr>
                    </psuz:zmPr>
                  </psuz:summaryZmObj>
                  <psuz:summaryZmObj sectionId="{102108F5-F8D1-45FE-BBB3-03CE6CED6178}">
                    <psuz:zmPr id="{CB6B8100-E854-4C27-BF93-0E5C92517F5A}" transitionDur="1000">
                      <p166:blipFill xmlns:p166="http://schemas.microsoft.com/office/powerpoint/2016/6/main">
                        <a:blip r:embed="rId23"/>
                        <a:stretch>
                          <a:fillRect/>
                        </a:stretch>
                      </p166:blipFill>
                      <p166:spPr xmlns:p166="http://schemas.microsoft.com/office/powerpoint/2016/6/main">
                        <a:xfrm>
                          <a:off x="3804298" y="2846788"/>
                          <a:ext cx="1523364" cy="856893"/>
                        </a:xfrm>
                        <a:prstGeom prst="rect">
                          <a:avLst/>
                        </a:prstGeom>
                        <a:ln w="3175">
                          <a:solidFill>
                            <a:prstClr val="ltGray"/>
                          </a:solidFill>
                        </a:ln>
                      </p166:spPr>
                    </psuz:zmPr>
                  </psuz:summaryZmObj>
                  <psuz:summaryZmObj sectionId="{7E891993-5544-43EF-981E-7AD85690898B}">
                    <psuz:zmPr id="{F9874B88-2EF5-4742-886D-6A50D38108F8}" transitionDur="1000">
                      <p166:blipFill xmlns:p166="http://schemas.microsoft.com/office/powerpoint/2016/6/main">
                        <a:blip r:embed="rId24"/>
                        <a:stretch>
                          <a:fillRect/>
                        </a:stretch>
                      </p166:blipFill>
                      <p166:spPr xmlns:p166="http://schemas.microsoft.com/office/powerpoint/2016/6/main">
                        <a:xfrm>
                          <a:off x="5384788" y="2846788"/>
                          <a:ext cx="1523364" cy="856893"/>
                        </a:xfrm>
                        <a:prstGeom prst="rect">
                          <a:avLst/>
                        </a:prstGeom>
                        <a:ln w="3175">
                          <a:solidFill>
                            <a:prstClr val="ltGray"/>
                          </a:solidFill>
                        </a:ln>
                      </p166:spPr>
                    </psuz:zmPr>
                  </psuz:summaryZmObj>
                  <psuz:summaryZmObj sectionId="{316A726D-26AA-4A77-99F5-3B2FF3163E70}">
                    <psuz:zmPr id="{7E6F492C-20B2-409E-AEFA-631DFD48BA12}" transitionDur="1000">
                      <p166:blipFill xmlns:p166="http://schemas.microsoft.com/office/powerpoint/2016/6/main">
                        <a:blip r:embed="rId25"/>
                        <a:stretch>
                          <a:fillRect/>
                        </a:stretch>
                      </p166:blipFill>
                      <p166:spPr xmlns:p166="http://schemas.microsoft.com/office/powerpoint/2016/6/main">
                        <a:xfrm>
                          <a:off x="6965278" y="2846788"/>
                          <a:ext cx="1523364" cy="856893"/>
                        </a:xfrm>
                        <a:prstGeom prst="rect">
                          <a:avLst/>
                        </a:prstGeom>
                        <a:ln w="3175">
                          <a:solidFill>
                            <a:prstClr val="ltGray"/>
                          </a:solidFill>
                        </a:ln>
                      </p166:spPr>
                    </psuz:zmPr>
                  </psuz:summaryZmObj>
                  <psuz:gridLayout/>
                </psuz:summaryZm>
              </a:graphicData>
            </a:graphic>
          </p:graphicFrame>
        </mc:Choice>
        <mc:Fallback>
          <p:grpSp>
            <p:nvGrpSpPr>
              <p:cNvPr id="5" name="Overzichtzoom 4">
                <a:extLst>
                  <a:ext uri="{FF2B5EF4-FFF2-40B4-BE49-F238E27FC236}">
                    <a16:creationId xmlns:a16="http://schemas.microsoft.com/office/drawing/2014/main" id="{83C35D94-8E68-4B03-98D3-295FED84D189}"/>
                  </a:ext>
                </a:extLst>
              </p:cNvPr>
              <p:cNvGrpSpPr>
                <a:grpSpLocks noGrp="1" noUngrp="1" noRot="1" noChangeAspect="1" noMove="1" noResize="1"/>
              </p:cNvGrpSpPr>
              <p:nvPr/>
            </p:nvGrpSpPr>
            <p:grpSpPr>
              <a:xfrm>
                <a:off x="641350" y="2081213"/>
                <a:ext cx="10712450" cy="3808412"/>
                <a:chOff x="641350" y="2081213"/>
                <a:chExt cx="10712450" cy="3808412"/>
              </a:xfrm>
            </p:grpSpPr>
            <p:pic>
              <p:nvPicPr>
                <p:cNvPr id="4" name="Afbeelding 4">
                  <a:hlinkClick r:id="rId26" action="ppaction://hlinksldjump"/>
                </p:cNvPr>
                <p:cNvPicPr>
                  <a:picLocks noSelect="1" noRot="1" noChangeAspect="1" noMove="1" noResize="1" noEditPoints="1" noAdjustHandles="1" noChangeArrowheads="1" noChangeShapeType="1"/>
                </p:cNvPicPr>
                <p:nvPr/>
              </p:nvPicPr>
              <p:blipFill>
                <a:blip r:embed="rId3"/>
                <a:stretch>
                  <a:fillRect/>
                </a:stretch>
              </p:blipFill>
              <p:spPr>
                <a:xfrm>
                  <a:off x="1284668" y="2185944"/>
                  <a:ext cx="1523364" cy="856893"/>
                </a:xfrm>
                <a:prstGeom prst="rect">
                  <a:avLst/>
                </a:prstGeom>
                <a:ln w="3175">
                  <a:solidFill>
                    <a:prstClr val="ltGray"/>
                  </a:solidFill>
                </a:ln>
              </p:spPr>
            </p:pic>
            <p:pic>
              <p:nvPicPr>
                <p:cNvPr id="6" name="Afbeelding 6">
                  <a:hlinkClick r:id="rId27" action="ppaction://hlinksldjump"/>
                </p:cNvPr>
                <p:cNvPicPr>
                  <a:picLocks noSelect="1" noRot="1" noChangeAspect="1" noMove="1" noResize="1" noEditPoints="1" noAdjustHandles="1" noChangeArrowheads="1" noChangeShapeType="1"/>
                </p:cNvPicPr>
                <p:nvPr/>
              </p:nvPicPr>
              <p:blipFill>
                <a:blip r:embed="rId4"/>
                <a:stretch>
                  <a:fillRect/>
                </a:stretch>
              </p:blipFill>
              <p:spPr>
                <a:xfrm>
                  <a:off x="2865158" y="2185944"/>
                  <a:ext cx="1523364" cy="856893"/>
                </a:xfrm>
                <a:prstGeom prst="rect">
                  <a:avLst/>
                </a:prstGeom>
                <a:ln w="3175">
                  <a:solidFill>
                    <a:prstClr val="ltGray"/>
                  </a:solidFill>
                </a:ln>
              </p:spPr>
            </p:pic>
            <p:pic>
              <p:nvPicPr>
                <p:cNvPr id="7" name="Afbeelding 7">
                  <a:hlinkClick r:id="rId28" action="ppaction://hlinksldjump"/>
                </p:cNvPr>
                <p:cNvPicPr>
                  <a:picLocks noSelect="1" noRot="1" noChangeAspect="1" noMove="1" noResize="1" noEditPoints="1" noAdjustHandles="1" noChangeArrowheads="1" noChangeShapeType="1"/>
                </p:cNvPicPr>
                <p:nvPr/>
              </p:nvPicPr>
              <p:blipFill>
                <a:blip r:embed="rId5"/>
                <a:stretch>
                  <a:fillRect/>
                </a:stretch>
              </p:blipFill>
              <p:spPr>
                <a:xfrm>
                  <a:off x="4445648" y="2185944"/>
                  <a:ext cx="1523364" cy="856893"/>
                </a:xfrm>
                <a:prstGeom prst="rect">
                  <a:avLst/>
                </a:prstGeom>
                <a:ln w="3175">
                  <a:solidFill>
                    <a:prstClr val="ltGray"/>
                  </a:solidFill>
                </a:ln>
              </p:spPr>
            </p:pic>
            <p:pic>
              <p:nvPicPr>
                <p:cNvPr id="8" name="Afbeelding 8">
                  <a:hlinkClick r:id="rId29" action="ppaction://hlinksldjump"/>
                </p:cNvPr>
                <p:cNvPicPr>
                  <a:picLocks noSelect="1" noRot="1" noChangeAspect="1" noMove="1" noResize="1" noEditPoints="1" noAdjustHandles="1" noChangeArrowheads="1" noChangeShapeType="1"/>
                </p:cNvPicPr>
                <p:nvPr/>
              </p:nvPicPr>
              <p:blipFill>
                <a:blip r:embed="rId6"/>
                <a:stretch>
                  <a:fillRect/>
                </a:stretch>
              </p:blipFill>
              <p:spPr>
                <a:xfrm>
                  <a:off x="6026138" y="2185944"/>
                  <a:ext cx="1523364" cy="856893"/>
                </a:xfrm>
                <a:prstGeom prst="rect">
                  <a:avLst/>
                </a:prstGeom>
                <a:ln w="3175">
                  <a:solidFill>
                    <a:prstClr val="ltGray"/>
                  </a:solidFill>
                </a:ln>
              </p:spPr>
            </p:pic>
            <p:pic>
              <p:nvPicPr>
                <p:cNvPr id="9" name="Afbeelding 9">
                  <a:hlinkClick r:id="rId30" action="ppaction://hlinksldjump"/>
                </p:cNvPr>
                <p:cNvPicPr>
                  <a:picLocks noSelect="1" noRot="1" noChangeAspect="1" noMove="1" noResize="1" noEditPoints="1" noAdjustHandles="1" noChangeArrowheads="1" noChangeShapeType="1"/>
                </p:cNvPicPr>
                <p:nvPr/>
              </p:nvPicPr>
              <p:blipFill>
                <a:blip r:embed="rId7"/>
                <a:stretch>
                  <a:fillRect/>
                </a:stretch>
              </p:blipFill>
              <p:spPr>
                <a:xfrm>
                  <a:off x="7606628" y="2185944"/>
                  <a:ext cx="1523364" cy="856893"/>
                </a:xfrm>
                <a:prstGeom prst="rect">
                  <a:avLst/>
                </a:prstGeom>
                <a:ln w="3175">
                  <a:solidFill>
                    <a:prstClr val="ltGray"/>
                  </a:solidFill>
                </a:ln>
              </p:spPr>
            </p:pic>
            <p:pic>
              <p:nvPicPr>
                <p:cNvPr id="10" name="Afbeelding 10">
                  <a:hlinkClick r:id="rId31" action="ppaction://hlinksldjump"/>
                </p:cNvPr>
                <p:cNvPicPr>
                  <a:picLocks noSelect="1" noRot="1" noChangeAspect="1" noMove="1" noResize="1" noEditPoints="1" noAdjustHandles="1" noChangeArrowheads="1" noChangeShapeType="1"/>
                </p:cNvPicPr>
                <p:nvPr/>
              </p:nvPicPr>
              <p:blipFill>
                <a:blip r:embed="rId8"/>
                <a:stretch>
                  <a:fillRect/>
                </a:stretch>
              </p:blipFill>
              <p:spPr>
                <a:xfrm>
                  <a:off x="9187118" y="2185944"/>
                  <a:ext cx="1523364" cy="856893"/>
                </a:xfrm>
                <a:prstGeom prst="rect">
                  <a:avLst/>
                </a:prstGeom>
                <a:ln w="3175">
                  <a:solidFill>
                    <a:prstClr val="ltGray"/>
                  </a:solidFill>
                </a:ln>
              </p:spPr>
            </p:pic>
            <p:pic>
              <p:nvPicPr>
                <p:cNvPr id="11" name="Afbeelding 11">
                  <a:hlinkClick r:id="rId32" action="ppaction://hlinksldjump"/>
                </p:cNvPr>
                <p:cNvPicPr>
                  <a:picLocks noSelect="1" noRot="1" noChangeAspect="1" noMove="1" noResize="1" noEditPoints="1" noAdjustHandles="1" noChangeArrowheads="1" noChangeShapeType="1"/>
                </p:cNvPicPr>
                <p:nvPr/>
              </p:nvPicPr>
              <p:blipFill>
                <a:blip r:embed="rId9"/>
                <a:stretch>
                  <a:fillRect/>
                </a:stretch>
              </p:blipFill>
              <p:spPr>
                <a:xfrm>
                  <a:off x="1284668" y="3099963"/>
                  <a:ext cx="1523364" cy="856893"/>
                </a:xfrm>
                <a:prstGeom prst="rect">
                  <a:avLst/>
                </a:prstGeom>
                <a:ln w="3175">
                  <a:solidFill>
                    <a:prstClr val="ltGray"/>
                  </a:solidFill>
                </a:ln>
              </p:spPr>
            </p:pic>
            <p:pic>
              <p:nvPicPr>
                <p:cNvPr id="12" name="Afbeelding 12">
                  <a:hlinkClick r:id="rId33" action="ppaction://hlinksldjump"/>
                </p:cNvPr>
                <p:cNvPicPr>
                  <a:picLocks noSelect="1" noRot="1" noChangeAspect="1" noMove="1" noResize="1" noEditPoints="1" noAdjustHandles="1" noChangeArrowheads="1" noChangeShapeType="1"/>
                </p:cNvPicPr>
                <p:nvPr/>
              </p:nvPicPr>
              <p:blipFill>
                <a:blip r:embed="rId10"/>
                <a:stretch>
                  <a:fillRect/>
                </a:stretch>
              </p:blipFill>
              <p:spPr>
                <a:xfrm>
                  <a:off x="2865158" y="3099963"/>
                  <a:ext cx="1523364" cy="856893"/>
                </a:xfrm>
                <a:prstGeom prst="rect">
                  <a:avLst/>
                </a:prstGeom>
                <a:ln w="3175">
                  <a:solidFill>
                    <a:prstClr val="ltGray"/>
                  </a:solidFill>
                </a:ln>
              </p:spPr>
            </p:pic>
            <p:pic>
              <p:nvPicPr>
                <p:cNvPr id="13" name="Afbeelding 13">
                  <a:hlinkClick r:id="rId34" action="ppaction://hlinksldjump"/>
                </p:cNvPr>
                <p:cNvPicPr>
                  <a:picLocks noSelect="1" noRot="1" noChangeAspect="1" noMove="1" noResize="1" noEditPoints="1" noAdjustHandles="1" noChangeArrowheads="1" noChangeShapeType="1"/>
                </p:cNvPicPr>
                <p:nvPr/>
              </p:nvPicPr>
              <p:blipFill>
                <a:blip r:embed="rId11"/>
                <a:stretch>
                  <a:fillRect/>
                </a:stretch>
              </p:blipFill>
              <p:spPr>
                <a:xfrm>
                  <a:off x="4445648" y="3099963"/>
                  <a:ext cx="1523364" cy="856893"/>
                </a:xfrm>
                <a:prstGeom prst="rect">
                  <a:avLst/>
                </a:prstGeom>
                <a:ln w="3175">
                  <a:solidFill>
                    <a:prstClr val="ltGray"/>
                  </a:solidFill>
                </a:ln>
              </p:spPr>
            </p:pic>
            <p:pic>
              <p:nvPicPr>
                <p:cNvPr id="14" name="Afbeelding 14">
                  <a:hlinkClick r:id="rId35" action="ppaction://hlinksldjump"/>
                </p:cNvPr>
                <p:cNvPicPr>
                  <a:picLocks noSelect="1" noRot="1" noChangeAspect="1" noMove="1" noResize="1" noEditPoints="1" noAdjustHandles="1" noChangeArrowheads="1" noChangeShapeType="1"/>
                </p:cNvPicPr>
                <p:nvPr/>
              </p:nvPicPr>
              <p:blipFill>
                <a:blip r:embed="rId12"/>
                <a:stretch>
                  <a:fillRect/>
                </a:stretch>
              </p:blipFill>
              <p:spPr>
                <a:xfrm>
                  <a:off x="6026138" y="3099963"/>
                  <a:ext cx="1523364" cy="856893"/>
                </a:xfrm>
                <a:prstGeom prst="rect">
                  <a:avLst/>
                </a:prstGeom>
                <a:ln w="3175">
                  <a:solidFill>
                    <a:prstClr val="ltGray"/>
                  </a:solidFill>
                </a:ln>
              </p:spPr>
            </p:pic>
            <p:pic>
              <p:nvPicPr>
                <p:cNvPr id="15" name="Afbeelding 15">
                  <a:hlinkClick r:id="rId36" action="ppaction://hlinksldjump"/>
                </p:cNvPr>
                <p:cNvPicPr>
                  <a:picLocks noSelect="1" noRot="1" noChangeAspect="1" noMove="1" noResize="1" noEditPoints="1" noAdjustHandles="1" noChangeArrowheads="1" noChangeShapeType="1"/>
                </p:cNvPicPr>
                <p:nvPr/>
              </p:nvPicPr>
              <p:blipFill>
                <a:blip r:embed="rId13"/>
                <a:stretch>
                  <a:fillRect/>
                </a:stretch>
              </p:blipFill>
              <p:spPr>
                <a:xfrm>
                  <a:off x="7606628" y="3099963"/>
                  <a:ext cx="1523364" cy="856893"/>
                </a:xfrm>
                <a:prstGeom prst="rect">
                  <a:avLst/>
                </a:prstGeom>
                <a:ln w="3175">
                  <a:solidFill>
                    <a:prstClr val="ltGray"/>
                  </a:solidFill>
                </a:ln>
              </p:spPr>
            </p:pic>
            <p:pic>
              <p:nvPicPr>
                <p:cNvPr id="16" name="Afbeelding 16">
                  <a:hlinkClick r:id="rId37" action="ppaction://hlinksldjump"/>
                </p:cNvPr>
                <p:cNvPicPr>
                  <a:picLocks noSelect="1" noRot="1" noChangeAspect="1" noMove="1" noResize="1" noEditPoints="1" noAdjustHandles="1" noChangeArrowheads="1" noChangeShapeType="1"/>
                </p:cNvPicPr>
                <p:nvPr/>
              </p:nvPicPr>
              <p:blipFill>
                <a:blip r:embed="rId14"/>
                <a:stretch>
                  <a:fillRect/>
                </a:stretch>
              </p:blipFill>
              <p:spPr>
                <a:xfrm>
                  <a:off x="9187118" y="3099963"/>
                  <a:ext cx="1523364" cy="856893"/>
                </a:xfrm>
                <a:prstGeom prst="rect">
                  <a:avLst/>
                </a:prstGeom>
                <a:ln w="3175">
                  <a:solidFill>
                    <a:prstClr val="ltGray"/>
                  </a:solidFill>
                </a:ln>
              </p:spPr>
            </p:pic>
            <p:pic>
              <p:nvPicPr>
                <p:cNvPr id="17" name="Afbeelding 17">
                  <a:hlinkClick r:id="rId38" action="ppaction://hlinksldjump"/>
                </p:cNvPr>
                <p:cNvPicPr>
                  <a:picLocks noSelect="1" noRot="1" noChangeAspect="1" noMove="1" noResize="1" noEditPoints="1" noAdjustHandles="1" noChangeArrowheads="1" noChangeShapeType="1"/>
                </p:cNvPicPr>
                <p:nvPr/>
              </p:nvPicPr>
              <p:blipFill>
                <a:blip r:embed="rId15"/>
                <a:stretch>
                  <a:fillRect/>
                </a:stretch>
              </p:blipFill>
              <p:spPr>
                <a:xfrm>
                  <a:off x="1284668" y="4013982"/>
                  <a:ext cx="1523364" cy="856893"/>
                </a:xfrm>
                <a:prstGeom prst="rect">
                  <a:avLst/>
                </a:prstGeom>
                <a:ln w="3175">
                  <a:solidFill>
                    <a:prstClr val="ltGray"/>
                  </a:solidFill>
                </a:ln>
              </p:spPr>
            </p:pic>
            <p:pic>
              <p:nvPicPr>
                <p:cNvPr id="18" name="Afbeelding 18">
                  <a:hlinkClick r:id="rId39" action="ppaction://hlinksldjump"/>
                </p:cNvPr>
                <p:cNvPicPr>
                  <a:picLocks noSelect="1" noRot="1" noChangeAspect="1" noMove="1" noResize="1" noEditPoints="1" noAdjustHandles="1" noChangeArrowheads="1" noChangeShapeType="1"/>
                </p:cNvPicPr>
                <p:nvPr/>
              </p:nvPicPr>
              <p:blipFill>
                <a:blip r:embed="rId16"/>
                <a:stretch>
                  <a:fillRect/>
                </a:stretch>
              </p:blipFill>
              <p:spPr>
                <a:xfrm>
                  <a:off x="2865158" y="4013982"/>
                  <a:ext cx="1523364" cy="856893"/>
                </a:xfrm>
                <a:prstGeom prst="rect">
                  <a:avLst/>
                </a:prstGeom>
                <a:ln w="3175">
                  <a:solidFill>
                    <a:prstClr val="ltGray"/>
                  </a:solidFill>
                </a:ln>
              </p:spPr>
            </p:pic>
            <p:pic>
              <p:nvPicPr>
                <p:cNvPr id="19" name="Afbeelding 19">
                  <a:hlinkClick r:id="rId40" action="ppaction://hlinksldjump"/>
                </p:cNvPr>
                <p:cNvPicPr>
                  <a:picLocks noSelect="1" noRot="1" noChangeAspect="1" noMove="1" noResize="1" noEditPoints="1" noAdjustHandles="1" noChangeArrowheads="1" noChangeShapeType="1"/>
                </p:cNvPicPr>
                <p:nvPr/>
              </p:nvPicPr>
              <p:blipFill>
                <a:blip r:embed="rId17"/>
                <a:stretch>
                  <a:fillRect/>
                </a:stretch>
              </p:blipFill>
              <p:spPr>
                <a:xfrm>
                  <a:off x="4445648" y="4013982"/>
                  <a:ext cx="1523364" cy="856893"/>
                </a:xfrm>
                <a:prstGeom prst="rect">
                  <a:avLst/>
                </a:prstGeom>
                <a:ln w="3175">
                  <a:solidFill>
                    <a:prstClr val="ltGray"/>
                  </a:solidFill>
                </a:ln>
              </p:spPr>
            </p:pic>
            <p:pic>
              <p:nvPicPr>
                <p:cNvPr id="20" name="Afbeelding 20">
                  <a:hlinkClick r:id="rId41" action="ppaction://hlinksldjump"/>
                </p:cNvPr>
                <p:cNvPicPr>
                  <a:picLocks noSelect="1" noRot="1" noChangeAspect="1" noMove="1" noResize="1" noEditPoints="1" noAdjustHandles="1" noChangeArrowheads="1" noChangeShapeType="1"/>
                </p:cNvPicPr>
                <p:nvPr/>
              </p:nvPicPr>
              <p:blipFill>
                <a:blip r:embed="rId18"/>
                <a:stretch>
                  <a:fillRect/>
                </a:stretch>
              </p:blipFill>
              <p:spPr>
                <a:xfrm>
                  <a:off x="6026138" y="4013982"/>
                  <a:ext cx="1523364" cy="856893"/>
                </a:xfrm>
                <a:prstGeom prst="rect">
                  <a:avLst/>
                </a:prstGeom>
                <a:ln w="3175">
                  <a:solidFill>
                    <a:prstClr val="ltGray"/>
                  </a:solidFill>
                </a:ln>
              </p:spPr>
            </p:pic>
            <p:pic>
              <p:nvPicPr>
                <p:cNvPr id="21" name="Afbeelding 21">
                  <a:hlinkClick r:id="rId42" action="ppaction://hlinksldjump"/>
                </p:cNvPr>
                <p:cNvPicPr>
                  <a:picLocks noSelect="1" noRot="1" noChangeAspect="1" noMove="1" noResize="1" noEditPoints="1" noAdjustHandles="1" noChangeArrowheads="1" noChangeShapeType="1"/>
                </p:cNvPicPr>
                <p:nvPr/>
              </p:nvPicPr>
              <p:blipFill>
                <a:blip r:embed="rId19"/>
                <a:stretch>
                  <a:fillRect/>
                </a:stretch>
              </p:blipFill>
              <p:spPr>
                <a:xfrm>
                  <a:off x="7606628" y="4013982"/>
                  <a:ext cx="1523364" cy="856893"/>
                </a:xfrm>
                <a:prstGeom prst="rect">
                  <a:avLst/>
                </a:prstGeom>
                <a:ln w="3175">
                  <a:solidFill>
                    <a:prstClr val="ltGray"/>
                  </a:solidFill>
                </a:ln>
              </p:spPr>
            </p:pic>
            <p:pic>
              <p:nvPicPr>
                <p:cNvPr id="22" name="Afbeelding 22">
                  <a:hlinkClick r:id="rId43" action="ppaction://hlinksldjump"/>
                </p:cNvPr>
                <p:cNvPicPr>
                  <a:picLocks noSelect="1" noRot="1" noChangeAspect="1" noMove="1" noResize="1" noEditPoints="1" noAdjustHandles="1" noChangeArrowheads="1" noChangeShapeType="1"/>
                </p:cNvPicPr>
                <p:nvPr/>
              </p:nvPicPr>
              <p:blipFill>
                <a:blip r:embed="rId20"/>
                <a:stretch>
                  <a:fillRect/>
                </a:stretch>
              </p:blipFill>
              <p:spPr>
                <a:xfrm>
                  <a:off x="9187118" y="4013982"/>
                  <a:ext cx="1523364" cy="856893"/>
                </a:xfrm>
                <a:prstGeom prst="rect">
                  <a:avLst/>
                </a:prstGeom>
                <a:ln w="3175">
                  <a:solidFill>
                    <a:prstClr val="ltGray"/>
                  </a:solidFill>
                </a:ln>
              </p:spPr>
            </p:pic>
            <p:pic>
              <p:nvPicPr>
                <p:cNvPr id="23" name="Afbeelding 23">
                  <a:hlinkClick r:id="rId44" action="ppaction://hlinksldjump"/>
                </p:cNvPr>
                <p:cNvPicPr>
                  <a:picLocks noSelect="1" noRot="1" noChangeAspect="1" noMove="1" noResize="1" noEditPoints="1" noAdjustHandles="1" noChangeArrowheads="1" noChangeShapeType="1"/>
                </p:cNvPicPr>
                <p:nvPr/>
              </p:nvPicPr>
              <p:blipFill>
                <a:blip r:embed="rId21"/>
                <a:stretch>
                  <a:fillRect/>
                </a:stretch>
              </p:blipFill>
              <p:spPr>
                <a:xfrm>
                  <a:off x="1284668" y="4928001"/>
                  <a:ext cx="1523364" cy="856893"/>
                </a:xfrm>
                <a:prstGeom prst="rect">
                  <a:avLst/>
                </a:prstGeom>
                <a:ln w="3175">
                  <a:solidFill>
                    <a:prstClr val="ltGray"/>
                  </a:solidFill>
                </a:ln>
              </p:spPr>
            </p:pic>
            <p:pic>
              <p:nvPicPr>
                <p:cNvPr id="24" name="Afbeelding 24">
                  <a:hlinkClick r:id="rId45" action="ppaction://hlinksldjump"/>
                </p:cNvPr>
                <p:cNvPicPr>
                  <a:picLocks noSelect="1" noRot="1" noChangeAspect="1" noMove="1" noResize="1" noEditPoints="1" noAdjustHandles="1" noChangeArrowheads="1" noChangeShapeType="1"/>
                </p:cNvPicPr>
                <p:nvPr/>
              </p:nvPicPr>
              <p:blipFill>
                <a:blip r:embed="rId22"/>
                <a:stretch>
                  <a:fillRect/>
                </a:stretch>
              </p:blipFill>
              <p:spPr>
                <a:xfrm>
                  <a:off x="2865158" y="4928001"/>
                  <a:ext cx="1523364" cy="856893"/>
                </a:xfrm>
                <a:prstGeom prst="rect">
                  <a:avLst/>
                </a:prstGeom>
                <a:ln w="3175">
                  <a:solidFill>
                    <a:prstClr val="ltGray"/>
                  </a:solidFill>
                </a:ln>
              </p:spPr>
            </p:pic>
            <p:pic>
              <p:nvPicPr>
                <p:cNvPr id="25" name="Afbeelding 25">
                  <a:hlinkClick r:id="rId46" action="ppaction://hlinksldjump"/>
                </p:cNvPr>
                <p:cNvPicPr>
                  <a:picLocks noSelect="1" noRot="1" noChangeAspect="1" noMove="1" noResize="1" noEditPoints="1" noAdjustHandles="1" noChangeArrowheads="1" noChangeShapeType="1"/>
                </p:cNvPicPr>
                <p:nvPr/>
              </p:nvPicPr>
              <p:blipFill>
                <a:blip r:embed="rId23"/>
                <a:stretch>
                  <a:fillRect/>
                </a:stretch>
              </p:blipFill>
              <p:spPr>
                <a:xfrm>
                  <a:off x="4445648" y="4928001"/>
                  <a:ext cx="1523364" cy="856893"/>
                </a:xfrm>
                <a:prstGeom prst="rect">
                  <a:avLst/>
                </a:prstGeom>
                <a:ln w="3175">
                  <a:solidFill>
                    <a:prstClr val="ltGray"/>
                  </a:solidFill>
                </a:ln>
              </p:spPr>
            </p:pic>
            <p:pic>
              <p:nvPicPr>
                <p:cNvPr id="26" name="Afbeelding 26">
                  <a:hlinkClick r:id="rId47" action="ppaction://hlinksldjump"/>
                </p:cNvPr>
                <p:cNvPicPr>
                  <a:picLocks noSelect="1" noRot="1" noChangeAspect="1" noMove="1" noResize="1" noEditPoints="1" noAdjustHandles="1" noChangeArrowheads="1" noChangeShapeType="1"/>
                </p:cNvPicPr>
                <p:nvPr/>
              </p:nvPicPr>
              <p:blipFill>
                <a:blip r:embed="rId24"/>
                <a:stretch>
                  <a:fillRect/>
                </a:stretch>
              </p:blipFill>
              <p:spPr>
                <a:xfrm>
                  <a:off x="6026138" y="4928001"/>
                  <a:ext cx="1523364" cy="856893"/>
                </a:xfrm>
                <a:prstGeom prst="rect">
                  <a:avLst/>
                </a:prstGeom>
                <a:ln w="3175">
                  <a:solidFill>
                    <a:prstClr val="ltGray"/>
                  </a:solidFill>
                </a:ln>
              </p:spPr>
            </p:pic>
            <p:pic>
              <p:nvPicPr>
                <p:cNvPr id="27" name="Afbeelding 27">
                  <a:hlinkClick r:id="rId48" action="ppaction://hlinksldjump"/>
                </p:cNvPr>
                <p:cNvPicPr>
                  <a:picLocks noSelect="1" noRot="1" noChangeAspect="1" noMove="1" noResize="1" noEditPoints="1" noAdjustHandles="1" noChangeArrowheads="1" noChangeShapeType="1"/>
                </p:cNvPicPr>
                <p:nvPr/>
              </p:nvPicPr>
              <p:blipFill>
                <a:blip r:embed="rId25"/>
                <a:stretch>
                  <a:fillRect/>
                </a:stretch>
              </p:blipFill>
              <p:spPr>
                <a:xfrm>
                  <a:off x="7606628" y="4928001"/>
                  <a:ext cx="1523364" cy="856893"/>
                </a:xfrm>
                <a:prstGeom prst="rect">
                  <a:avLst/>
                </a:prstGeom>
                <a:ln w="3175">
                  <a:solidFill>
                    <a:prstClr val="ltGray"/>
                  </a:solidFill>
                </a:ln>
              </p:spPr>
            </p:pic>
          </p:grpSp>
        </mc:Fallback>
      </mc:AlternateContent>
      <p:sp>
        <p:nvSpPr>
          <p:cNvPr id="3" name="Tekstvak 2">
            <a:extLst>
              <a:ext uri="{FF2B5EF4-FFF2-40B4-BE49-F238E27FC236}">
                <a16:creationId xmlns:a16="http://schemas.microsoft.com/office/drawing/2014/main" id="{A738E155-E703-4E59-9939-618D6FCD4D16}"/>
              </a:ext>
            </a:extLst>
          </p:cNvPr>
          <p:cNvSpPr txBox="1"/>
          <p:nvPr/>
        </p:nvSpPr>
        <p:spPr>
          <a:xfrm>
            <a:off x="1270535" y="6063916"/>
            <a:ext cx="7883090" cy="369332"/>
          </a:xfrm>
          <a:prstGeom prst="rect">
            <a:avLst/>
          </a:prstGeom>
          <a:noFill/>
        </p:spPr>
        <p:txBody>
          <a:bodyPr wrap="square" rtlCol="0">
            <a:spAutoFit/>
          </a:bodyPr>
          <a:lstStyle/>
          <a:p>
            <a:r>
              <a:rPr lang="nl-NL" dirty="0"/>
              <a:t>Klik om snel te navigeren op de gewenste slide.</a:t>
            </a:r>
          </a:p>
        </p:txBody>
      </p:sp>
    </p:spTree>
    <p:extLst>
      <p:ext uri="{BB962C8B-B14F-4D97-AF65-F5344CB8AC3E}">
        <p14:creationId xmlns:p14="http://schemas.microsoft.com/office/powerpoint/2010/main" val="18464381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a:t>Kopiëren van groepen per KOV-locatie</a:t>
            </a:r>
          </a:p>
        </p:txBody>
      </p:sp>
      <p:pic>
        <p:nvPicPr>
          <p:cNvPr id="4" name="Tijdelijke aanduiding voor inhoud 3"/>
          <p:cNvPicPr>
            <a:picLocks noGrp="1" noChangeAspect="1"/>
          </p:cNvPicPr>
          <p:nvPr>
            <p:ph idx="1"/>
          </p:nvPr>
        </p:nvPicPr>
        <p:blipFill>
          <a:blip r:embed="rId3"/>
          <a:stretch>
            <a:fillRect/>
          </a:stretch>
        </p:blipFill>
        <p:spPr>
          <a:xfrm>
            <a:off x="1050855" y="1808328"/>
            <a:ext cx="10090289" cy="3530621"/>
          </a:xfrm>
          <a:prstGeom prst="rect">
            <a:avLst/>
          </a:prstGeom>
        </p:spPr>
      </p:pic>
      <p:sp>
        <p:nvSpPr>
          <p:cNvPr id="5" name="Rechthoek 4"/>
          <p:cNvSpPr/>
          <p:nvPr/>
        </p:nvSpPr>
        <p:spPr>
          <a:xfrm>
            <a:off x="1023730" y="5630246"/>
            <a:ext cx="9581322" cy="548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400" dirty="0">
              <a:solidFill>
                <a:schemeClr val="tx1"/>
              </a:solidFill>
            </a:endParaRPr>
          </a:p>
          <a:p>
            <a:pPr algn="ctr"/>
            <a:r>
              <a:rPr lang="nl-NL" sz="1400" dirty="0">
                <a:solidFill>
                  <a:schemeClr val="tx1"/>
                </a:solidFill>
              </a:rPr>
              <a:t>Heb je deze locatie vorig jaar al beheerd als Monitorcoördinator van </a:t>
            </a:r>
            <a:r>
              <a:rPr lang="nl-NL" sz="1400" dirty="0" err="1">
                <a:solidFill>
                  <a:schemeClr val="tx1"/>
                </a:solidFill>
              </a:rPr>
              <a:t>MBoekStart</a:t>
            </a:r>
            <a:r>
              <a:rPr lang="nl-NL" sz="1400" dirty="0">
                <a:solidFill>
                  <a:schemeClr val="tx1"/>
                </a:solidFill>
              </a:rPr>
              <a:t>, dan kun je hier de eerder toegevoegde groepen kopiëren.</a:t>
            </a:r>
          </a:p>
          <a:p>
            <a:pPr algn="ctr"/>
            <a:endParaRPr lang="nl-NL" sz="1400" dirty="0">
              <a:solidFill>
                <a:schemeClr val="tx1"/>
              </a:solidFill>
            </a:endParaRPr>
          </a:p>
          <a:p>
            <a:pPr algn="ctr"/>
            <a:r>
              <a:rPr lang="nl-NL" sz="1400" dirty="0">
                <a:solidFill>
                  <a:schemeClr val="tx1"/>
                </a:solidFill>
              </a:rPr>
              <a:t>Let op: kopiëren kan alleen als je nog geen groepen aangemaakt hebt. Als je de aangemaakte groepen verwijdert, kan je wel weer groepen kopiëren.</a:t>
            </a:r>
          </a:p>
        </p:txBody>
      </p:sp>
      <p:sp>
        <p:nvSpPr>
          <p:cNvPr id="6" name="Rechthoek 5"/>
          <p:cNvSpPr/>
          <p:nvPr/>
        </p:nvSpPr>
        <p:spPr>
          <a:xfrm>
            <a:off x="2092187" y="4219160"/>
            <a:ext cx="3046343" cy="2037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404649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kstvak 8">
            <a:extLst>
              <a:ext uri="{FF2B5EF4-FFF2-40B4-BE49-F238E27FC236}">
                <a16:creationId xmlns:a16="http://schemas.microsoft.com/office/drawing/2014/main" id="{95190DE7-8A59-4C5E-9AB1-39D0C373E450}"/>
              </a:ext>
            </a:extLst>
          </p:cNvPr>
          <p:cNvSpPr txBox="1"/>
          <p:nvPr/>
        </p:nvSpPr>
        <p:spPr>
          <a:xfrm>
            <a:off x="1785224" y="5627399"/>
            <a:ext cx="8024786" cy="523220"/>
          </a:xfrm>
          <a:prstGeom prst="rect">
            <a:avLst/>
          </a:prstGeom>
          <a:noFill/>
        </p:spPr>
        <p:txBody>
          <a:bodyPr wrap="square" rtlCol="0">
            <a:spAutoFit/>
          </a:bodyPr>
          <a:lstStyle/>
          <a:p>
            <a:pPr lvl="0" algn="ctr" hangingPunct="1">
              <a:defRPr/>
            </a:pPr>
            <a:r>
              <a:rPr lang="nl-NL" sz="1400" kern="1200" dirty="0">
                <a:solidFill>
                  <a:schemeClr val="tx1"/>
                </a:solidFill>
              </a:rPr>
              <a:t>Vaak heeft een locatie meerdere groepen. </a:t>
            </a:r>
          </a:p>
          <a:p>
            <a:pPr lvl="0" algn="ctr" hangingPunct="1">
              <a:defRPr/>
            </a:pPr>
            <a:r>
              <a:rPr lang="nl-NL" sz="1400" kern="1200" dirty="0">
                <a:solidFill>
                  <a:schemeClr val="tx1"/>
                </a:solidFill>
              </a:rPr>
              <a:t>Klik op de locatienaam waarvoor je een nieuwe groep wilt aanmaken.</a:t>
            </a:r>
          </a:p>
        </p:txBody>
      </p:sp>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1113027"/>
          </a:xfrm>
        </p:spPr>
        <p:txBody>
          <a:bodyPr>
            <a:normAutofit/>
          </a:bodyPr>
          <a:lstStyle/>
          <a:p>
            <a:r>
              <a:rPr lang="nl-NL" sz="3200" dirty="0"/>
              <a:t>Groepen aanmaken en pedagogisch medewerker toevoegen</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7" name="Afbeelding 6">
            <a:extLst>
              <a:ext uri="{FF2B5EF4-FFF2-40B4-BE49-F238E27FC236}">
                <a16:creationId xmlns:a16="http://schemas.microsoft.com/office/drawing/2014/main" id="{534178EC-E5F6-4848-92B5-425094B5E4FD}"/>
              </a:ext>
            </a:extLst>
          </p:cNvPr>
          <p:cNvPicPr>
            <a:picLocks noChangeAspect="1"/>
          </p:cNvPicPr>
          <p:nvPr/>
        </p:nvPicPr>
        <p:blipFill>
          <a:blip r:embed="rId3"/>
          <a:stretch>
            <a:fillRect/>
          </a:stretch>
        </p:blipFill>
        <p:spPr>
          <a:xfrm>
            <a:off x="641445" y="2082018"/>
            <a:ext cx="10572750" cy="3511453"/>
          </a:xfrm>
          <a:prstGeom prst="rect">
            <a:avLst/>
          </a:prstGeom>
        </p:spPr>
      </p:pic>
    </p:spTree>
    <p:extLst>
      <p:ext uri="{BB962C8B-B14F-4D97-AF65-F5344CB8AC3E}">
        <p14:creationId xmlns:p14="http://schemas.microsoft.com/office/powerpoint/2010/main" val="1055022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133E9C-18B8-44EC-B1BD-CE1DF849F5CE}"/>
              </a:ext>
            </a:extLst>
          </p:cNvPr>
          <p:cNvSpPr>
            <a:spLocks noGrp="1"/>
          </p:cNvSpPr>
          <p:nvPr>
            <p:ph type="title"/>
          </p:nvPr>
        </p:nvSpPr>
        <p:spPr/>
        <p:txBody>
          <a:bodyPr>
            <a:normAutofit/>
          </a:bodyPr>
          <a:lstStyle/>
          <a:p>
            <a:r>
              <a:rPr lang="nl-NL" sz="3600" dirty="0"/>
              <a:t>Nieuwe groep aanmaken</a:t>
            </a:r>
          </a:p>
        </p:txBody>
      </p:sp>
      <p:sp>
        <p:nvSpPr>
          <p:cNvPr id="6" name="Tekstvak 5">
            <a:extLst>
              <a:ext uri="{FF2B5EF4-FFF2-40B4-BE49-F238E27FC236}">
                <a16:creationId xmlns:a16="http://schemas.microsoft.com/office/drawing/2014/main" id="{4FB72411-5A48-4A0E-9DE4-3DB868B3B0B9}"/>
              </a:ext>
            </a:extLst>
          </p:cNvPr>
          <p:cNvSpPr txBox="1"/>
          <p:nvPr/>
        </p:nvSpPr>
        <p:spPr>
          <a:xfrm>
            <a:off x="1840089" y="6242756"/>
            <a:ext cx="7664803" cy="369332"/>
          </a:xfrm>
          <a:prstGeom prst="rect">
            <a:avLst/>
          </a:prstGeom>
          <a:noFill/>
        </p:spPr>
        <p:txBody>
          <a:bodyPr wrap="square" rtlCol="0">
            <a:spAutoFit/>
          </a:bodyPr>
          <a:lstStyle/>
          <a:p>
            <a:r>
              <a:rPr lang="nl-NL" dirty="0"/>
              <a:t>Klik op nieuwe groep aanmaken.</a:t>
            </a:r>
          </a:p>
        </p:txBody>
      </p:sp>
      <p:pic>
        <p:nvPicPr>
          <p:cNvPr id="8" name="Tijdelijke aanduiding voor inhoud 7">
            <a:extLst>
              <a:ext uri="{FF2B5EF4-FFF2-40B4-BE49-F238E27FC236}">
                <a16:creationId xmlns:a16="http://schemas.microsoft.com/office/drawing/2014/main" id="{982B89AE-B113-4A51-9831-C7042E789994}"/>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50009" b="-458"/>
          <a:stretch/>
        </p:blipFill>
        <p:spPr>
          <a:xfrm>
            <a:off x="838199" y="1808328"/>
            <a:ext cx="7220087" cy="4080681"/>
          </a:xfrm>
        </p:spPr>
      </p:pic>
    </p:spTree>
    <p:extLst>
      <p:ext uri="{BB962C8B-B14F-4D97-AF65-F5344CB8AC3E}">
        <p14:creationId xmlns:p14="http://schemas.microsoft.com/office/powerpoint/2010/main" val="414021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DEC9DB4-23A7-4398-9378-2766E984F863}"/>
              </a:ext>
            </a:extLst>
          </p:cNvPr>
          <p:cNvSpPr>
            <a:spLocks noGrp="1"/>
          </p:cNvSpPr>
          <p:nvPr>
            <p:ph type="title"/>
          </p:nvPr>
        </p:nvSpPr>
        <p:spPr>
          <a:xfrm>
            <a:off x="641445" y="968991"/>
            <a:ext cx="10712355" cy="329231"/>
          </a:xfrm>
        </p:spPr>
        <p:txBody>
          <a:bodyPr>
            <a:normAutofit fontScale="90000"/>
          </a:bodyPr>
          <a:lstStyle/>
          <a:p>
            <a:r>
              <a:rPr lang="nl-NL" sz="3600" dirty="0"/>
              <a:t>Nieuwe groep en pedagogisch medewerker toevoegen</a:t>
            </a:r>
          </a:p>
        </p:txBody>
      </p:sp>
      <p:pic>
        <p:nvPicPr>
          <p:cNvPr id="7" name="Tijdelijke aanduiding voor inhoud 6">
            <a:extLst>
              <a:ext uri="{FF2B5EF4-FFF2-40B4-BE49-F238E27FC236}">
                <a16:creationId xmlns:a16="http://schemas.microsoft.com/office/drawing/2014/main" id="{9EB0B21F-C8D7-410F-A069-9811398B5B7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816" r="49897" b="1304"/>
          <a:stretch/>
        </p:blipFill>
        <p:spPr>
          <a:xfrm>
            <a:off x="496711" y="1383289"/>
            <a:ext cx="8105422" cy="4505720"/>
          </a:xfrm>
        </p:spPr>
      </p:pic>
      <p:sp>
        <p:nvSpPr>
          <p:cNvPr id="8" name="Tekstvak 7">
            <a:extLst>
              <a:ext uri="{FF2B5EF4-FFF2-40B4-BE49-F238E27FC236}">
                <a16:creationId xmlns:a16="http://schemas.microsoft.com/office/drawing/2014/main" id="{95A37655-BC3C-4EDB-80D5-E64CE6676B54}"/>
              </a:ext>
            </a:extLst>
          </p:cNvPr>
          <p:cNvSpPr txBox="1"/>
          <p:nvPr/>
        </p:nvSpPr>
        <p:spPr>
          <a:xfrm>
            <a:off x="641445" y="5974076"/>
            <a:ext cx="7960688" cy="954107"/>
          </a:xfrm>
          <a:prstGeom prst="rect">
            <a:avLst/>
          </a:prstGeom>
          <a:noFill/>
        </p:spPr>
        <p:txBody>
          <a:bodyPr wrap="square" rtlCol="0">
            <a:spAutoFit/>
          </a:bodyPr>
          <a:lstStyle/>
          <a:p>
            <a:r>
              <a:rPr lang="nl-NL" sz="1400" kern="1200" dirty="0">
                <a:solidFill>
                  <a:schemeClr val="tx1"/>
                </a:solidFill>
              </a:rPr>
              <a:t>Voer de naam van de groep, </a:t>
            </a:r>
            <a:r>
              <a:rPr lang="nl-NL" sz="1400" kern="1200" dirty="0" err="1">
                <a:solidFill>
                  <a:schemeClr val="tx1"/>
                </a:solidFill>
              </a:rPr>
              <a:t>pm’er</a:t>
            </a:r>
            <a:r>
              <a:rPr lang="nl-NL" sz="1400" kern="1200" dirty="0">
                <a:solidFill>
                  <a:schemeClr val="tx1"/>
                </a:solidFill>
              </a:rPr>
              <a:t> en het e-mailadres in en klik op opslaan.</a:t>
            </a:r>
          </a:p>
          <a:p>
            <a:r>
              <a:rPr lang="nl-NL" sz="1400" kern="1200" dirty="0">
                <a:solidFill>
                  <a:schemeClr val="tx1"/>
                </a:solidFill>
              </a:rPr>
              <a:t>Wil je meerdere </a:t>
            </a:r>
            <a:r>
              <a:rPr lang="nl-NL" sz="1400" kern="1200" dirty="0" err="1">
                <a:solidFill>
                  <a:schemeClr val="tx1"/>
                </a:solidFill>
              </a:rPr>
              <a:t>pm’ers</a:t>
            </a:r>
            <a:r>
              <a:rPr lang="nl-NL" sz="1400" kern="1200" dirty="0">
                <a:solidFill>
                  <a:schemeClr val="tx1"/>
                </a:solidFill>
              </a:rPr>
              <a:t> aan één groep toevoegen? Maak dan opnieuw een groep aan met dezelfde naam en voeg de naam en het e-mailadres van de volgende </a:t>
            </a:r>
            <a:r>
              <a:rPr lang="nl-NL" sz="1400" kern="1200" dirty="0" err="1">
                <a:solidFill>
                  <a:schemeClr val="tx1"/>
                </a:solidFill>
              </a:rPr>
              <a:t>pm’er</a:t>
            </a:r>
            <a:r>
              <a:rPr lang="nl-NL" sz="1400" kern="1200" dirty="0">
                <a:solidFill>
                  <a:schemeClr val="tx1"/>
                </a:solidFill>
              </a:rPr>
              <a:t> in.</a:t>
            </a:r>
          </a:p>
          <a:p>
            <a:endParaRPr lang="nl-NL" sz="1400" dirty="0"/>
          </a:p>
        </p:txBody>
      </p:sp>
    </p:spTree>
    <p:extLst>
      <p:ext uri="{BB962C8B-B14F-4D97-AF65-F5344CB8AC3E}">
        <p14:creationId xmlns:p14="http://schemas.microsoft.com/office/powerpoint/2010/main" val="3973397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Uitnodigen voor vragenlijst of gebruik QR-code</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061494" y="5939749"/>
            <a:ext cx="7715264" cy="918251"/>
          </a:xfrm>
        </p:spPr>
        <p:txBody>
          <a:bodyPr/>
          <a:lstStyle/>
          <a:p>
            <a:r>
              <a:rPr lang="nl-NL" sz="1400" dirty="0">
                <a:solidFill>
                  <a:schemeClr val="tx1">
                    <a:lumMod val="95000"/>
                    <a:lumOff val="5000"/>
                  </a:schemeClr>
                </a:solidFill>
              </a:rPr>
              <a:t>Via het envelopje kan de vragenlijst naar het e-mailadres van de </a:t>
            </a:r>
            <a:r>
              <a:rPr lang="nl-NL" sz="1400" dirty="0" err="1">
                <a:solidFill>
                  <a:schemeClr val="tx1">
                    <a:lumMod val="95000"/>
                    <a:lumOff val="5000"/>
                  </a:schemeClr>
                </a:solidFill>
              </a:rPr>
              <a:t>pm’er</a:t>
            </a:r>
            <a:r>
              <a:rPr lang="nl-NL" sz="1400" dirty="0">
                <a:solidFill>
                  <a:schemeClr val="tx1">
                    <a:lumMod val="95000"/>
                    <a:lumOff val="5000"/>
                  </a:schemeClr>
                </a:solidFill>
              </a:rPr>
              <a:t> worden verstuurd. D</a:t>
            </a:r>
            <a:r>
              <a:rPr lang="nl-NL" sz="1400" dirty="0">
                <a:solidFill>
                  <a:schemeClr val="tx1">
                    <a:lumMod val="95000"/>
                    <a:lumOff val="5000"/>
                  </a:schemeClr>
                </a:solidFill>
                <a:effectLst/>
              </a:rPr>
              <a:t>e datum waarop de (laatste) uitnodiging is verzonden wordt getoond. Heb je geen </a:t>
            </a:r>
            <a:r>
              <a:rPr lang="nl-NL" sz="1400" dirty="0">
                <a:solidFill>
                  <a:schemeClr val="tx1">
                    <a:lumMod val="95000"/>
                    <a:lumOff val="5000"/>
                  </a:schemeClr>
                </a:solidFill>
              </a:rPr>
              <a:t>mailadres, klik op Toon QR-code.</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24</a:t>
            </a:fld>
            <a:endParaRPr lang="nl-NL" dirty="0"/>
          </a:p>
        </p:txBody>
      </p:sp>
      <p:pic>
        <p:nvPicPr>
          <p:cNvPr id="7" name="Tijdelijke aanduiding voor inhoud 6">
            <a:extLst>
              <a:ext uri="{FF2B5EF4-FFF2-40B4-BE49-F238E27FC236}">
                <a16:creationId xmlns:a16="http://schemas.microsoft.com/office/drawing/2014/main" id="{65164CC5-81F2-4582-A6B2-AD3375340A94}"/>
              </a:ext>
            </a:extLst>
          </p:cNvPr>
          <p:cNvPicPr>
            <a:picLocks noGrp="1" noChangeAspect="1"/>
          </p:cNvPicPr>
          <p:nvPr>
            <p:ph idx="1"/>
          </p:nvPr>
        </p:nvPicPr>
        <p:blipFill>
          <a:blip r:embed="rId3"/>
          <a:stretch>
            <a:fillRect/>
          </a:stretch>
        </p:blipFill>
        <p:spPr>
          <a:xfrm>
            <a:off x="1695734" y="1632648"/>
            <a:ext cx="8081024" cy="4157515"/>
          </a:xfrm>
          <a:prstGeom prst="rect">
            <a:avLst/>
          </a:prstGeom>
        </p:spPr>
      </p:pic>
    </p:spTree>
    <p:extLst>
      <p:ext uri="{BB962C8B-B14F-4D97-AF65-F5344CB8AC3E}">
        <p14:creationId xmlns:p14="http://schemas.microsoft.com/office/powerpoint/2010/main" val="3407948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968991"/>
            <a:ext cx="10712355" cy="365125"/>
          </a:xfrm>
        </p:spPr>
        <p:txBody>
          <a:bodyPr>
            <a:noAutofit/>
          </a:bodyPr>
          <a:lstStyle/>
          <a:p>
            <a:r>
              <a:rPr lang="nl-NL" sz="3600" dirty="0"/>
              <a:t>Gebruik QR-code</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1554891" y="5300837"/>
            <a:ext cx="7974871" cy="1055513"/>
          </a:xfrm>
        </p:spPr>
        <p:txBody>
          <a:bodyPr/>
          <a:lstStyle/>
          <a:p>
            <a:r>
              <a:rPr lang="nl-NL" sz="1400" dirty="0">
                <a:solidFill>
                  <a:schemeClr val="tx1"/>
                </a:solidFill>
              </a:rPr>
              <a:t>Gebruik de QR-code om de vragenlijst door zoveel mogelijke pedagogisch medewerkers die aan dezelfde groep verbonden zijn in te laten vullen.</a:t>
            </a:r>
          </a:p>
          <a:p>
            <a:r>
              <a:rPr lang="nl-NL" sz="1400" dirty="0">
                <a:solidFill>
                  <a:schemeClr val="tx1"/>
                </a:solidFill>
              </a:rPr>
              <a:t> </a:t>
            </a:r>
            <a:r>
              <a:rPr lang="nl-NL" sz="1400" dirty="0">
                <a:solidFill>
                  <a:schemeClr val="accent2"/>
                </a:solidFill>
              </a:rPr>
              <a:t>Let op!</a:t>
            </a:r>
            <a:r>
              <a:rPr lang="nl-NL" sz="1400" dirty="0"/>
              <a:t> </a:t>
            </a:r>
            <a:r>
              <a:rPr lang="nl-NL" sz="1400" dirty="0">
                <a:solidFill>
                  <a:schemeClr val="accent2"/>
                </a:solidFill>
              </a:rPr>
              <a:t>Je gebruikt maar 1 QR-code voor iedereen die op dezelfde groep werkt. </a:t>
            </a:r>
          </a:p>
          <a:p>
            <a:r>
              <a:rPr lang="nl-NL" sz="1400" dirty="0">
                <a:solidFill>
                  <a:schemeClr val="tx1"/>
                </a:solidFill>
              </a:rPr>
              <a:t>De QR-code kun je printen, opslaan of versturen.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25</a:t>
            </a:fld>
            <a:endParaRPr lang="nl-NL" dirty="0"/>
          </a:p>
        </p:txBody>
      </p:sp>
      <p:pic>
        <p:nvPicPr>
          <p:cNvPr id="7" name="Tijdelijke aanduiding voor inhoud 6">
            <a:extLst>
              <a:ext uri="{FF2B5EF4-FFF2-40B4-BE49-F238E27FC236}">
                <a16:creationId xmlns:a16="http://schemas.microsoft.com/office/drawing/2014/main" id="{CC5DE785-C790-420A-B2D8-9EFE3D0BB197}"/>
              </a:ext>
            </a:extLst>
          </p:cNvPr>
          <p:cNvPicPr>
            <a:picLocks noGrp="1" noChangeAspect="1"/>
          </p:cNvPicPr>
          <p:nvPr>
            <p:ph idx="1"/>
          </p:nvPr>
        </p:nvPicPr>
        <p:blipFill>
          <a:blip r:embed="rId3"/>
          <a:stretch>
            <a:fillRect/>
          </a:stretch>
        </p:blipFill>
        <p:spPr>
          <a:xfrm>
            <a:off x="3066098" y="1334116"/>
            <a:ext cx="4658549" cy="3713337"/>
          </a:xfrm>
          <a:prstGeom prst="rect">
            <a:avLst/>
          </a:prstGeom>
        </p:spPr>
      </p:pic>
    </p:spTree>
    <p:extLst>
      <p:ext uri="{BB962C8B-B14F-4D97-AF65-F5344CB8AC3E}">
        <p14:creationId xmlns:p14="http://schemas.microsoft.com/office/powerpoint/2010/main" val="1966687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1396111" y="744747"/>
            <a:ext cx="10712355" cy="839337"/>
          </a:xfrm>
        </p:spPr>
        <p:txBody>
          <a:bodyPr>
            <a:normAutofit/>
          </a:bodyPr>
          <a:lstStyle/>
          <a:p>
            <a:r>
              <a:rPr lang="nl-NL" sz="3600" dirty="0"/>
              <a:t>Monitorvolgers</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omlaag 7">
            <a:extLst>
              <a:ext uri="{FF2B5EF4-FFF2-40B4-BE49-F238E27FC236}">
                <a16:creationId xmlns:a16="http://schemas.microsoft.com/office/drawing/2014/main" id="{E197104A-FFD3-4D64-9C54-F22EA1917DD5}"/>
              </a:ext>
            </a:extLst>
          </p:cNvPr>
          <p:cNvSpPr/>
          <p:nvPr/>
        </p:nvSpPr>
        <p:spPr>
          <a:xfrm rot="5400000">
            <a:off x="9862230" y="2481733"/>
            <a:ext cx="305192" cy="110742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Tekstvak 8">
            <a:extLst>
              <a:ext uri="{FF2B5EF4-FFF2-40B4-BE49-F238E27FC236}">
                <a16:creationId xmlns:a16="http://schemas.microsoft.com/office/drawing/2014/main" id="{5846EFD4-3E29-4989-A2C2-E587530489F0}"/>
              </a:ext>
            </a:extLst>
          </p:cNvPr>
          <p:cNvSpPr txBox="1"/>
          <p:nvPr/>
        </p:nvSpPr>
        <p:spPr>
          <a:xfrm>
            <a:off x="2017163" y="5707687"/>
            <a:ext cx="7879829" cy="954107"/>
          </a:xfrm>
          <a:prstGeom prst="rect">
            <a:avLst/>
          </a:prstGeom>
          <a:noFill/>
        </p:spPr>
        <p:txBody>
          <a:bodyPr wrap="square" rtlCol="0">
            <a:spAutoFit/>
          </a:bodyPr>
          <a:lstStyle/>
          <a:p>
            <a:pPr lvl="0" hangingPunct="1">
              <a:defRPr/>
            </a:pPr>
            <a:r>
              <a:rPr kumimoji="0" lang="nl-NL" sz="1400" b="0" i="0" u="none" strike="noStrike" kern="1200" cap="none" spc="0" normalizeH="0" baseline="0" noProof="0" dirty="0">
                <a:ln>
                  <a:noFill/>
                </a:ln>
                <a:solidFill>
                  <a:schemeClr val="tx1"/>
                </a:solidFill>
                <a:effectLst/>
                <a:uLnTx/>
                <a:uFillTx/>
                <a:ea typeface="+mn-ea"/>
                <a:cs typeface="+mn-cs"/>
              </a:rPr>
              <a:t>Per locatie kunnen 1 of meerdere monitorvolgers worden </a:t>
            </a:r>
            <a:r>
              <a:rPr lang="nl-NL" sz="1400" kern="1200" dirty="0">
                <a:solidFill>
                  <a:schemeClr val="tx1"/>
                </a:solidFill>
              </a:rPr>
              <a:t>ingevoerd. Hier</a:t>
            </a:r>
            <a:r>
              <a:rPr kumimoji="0" lang="nl-NL" sz="1400" b="0" i="0" u="none" strike="noStrike" kern="1200" cap="none" spc="0" normalizeH="0" baseline="0" noProof="0" dirty="0">
                <a:ln>
                  <a:noFill/>
                </a:ln>
                <a:solidFill>
                  <a:schemeClr val="tx1"/>
                </a:solidFill>
                <a:effectLst/>
                <a:uLnTx/>
                <a:uFillTx/>
                <a:ea typeface="+mn-ea"/>
                <a:cs typeface="+mn-cs"/>
              </a:rPr>
              <a:t> is 1 extra monitorvolger toegevoegd. </a:t>
            </a:r>
          </a:p>
          <a:p>
            <a:pPr lvl="0" hangingPunct="1">
              <a:defRPr/>
            </a:pPr>
            <a:r>
              <a:rPr lang="nl-NL" sz="1400" dirty="0">
                <a:effectLst/>
              </a:rPr>
              <a:t>Klik op het envelopje om een bevestigingsmail naar de volger(s) te sturen, met daarin een link naar de actuele  respons. </a:t>
            </a:r>
            <a:endParaRPr kumimoji="0" lang="nl-NL" sz="1400" b="0" i="0" u="none" strike="noStrike" kern="1200" cap="none" spc="0" normalizeH="0" baseline="0" noProof="0" dirty="0">
              <a:ln>
                <a:noFill/>
              </a:ln>
              <a:solidFill>
                <a:schemeClr val="tx1"/>
              </a:solidFill>
              <a:effectLst/>
              <a:uLnTx/>
              <a:uFillTx/>
              <a:ea typeface="+mn-ea"/>
              <a:cs typeface="+mn-cs"/>
            </a:endParaRPr>
          </a:p>
        </p:txBody>
      </p:sp>
      <p:pic>
        <p:nvPicPr>
          <p:cNvPr id="4" name="Afbeelding 3">
            <a:extLst>
              <a:ext uri="{FF2B5EF4-FFF2-40B4-BE49-F238E27FC236}">
                <a16:creationId xmlns:a16="http://schemas.microsoft.com/office/drawing/2014/main" id="{34D35554-C336-46C0-85AF-1D0789F6D60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0000" b="2737"/>
          <a:stretch/>
        </p:blipFill>
        <p:spPr>
          <a:xfrm>
            <a:off x="1530418" y="1584084"/>
            <a:ext cx="7537086" cy="4123603"/>
          </a:xfrm>
          <a:prstGeom prst="rect">
            <a:avLst/>
          </a:prstGeom>
        </p:spPr>
      </p:pic>
      <p:sp>
        <p:nvSpPr>
          <p:cNvPr id="10" name="Pijl: omlaag 9">
            <a:extLst>
              <a:ext uri="{FF2B5EF4-FFF2-40B4-BE49-F238E27FC236}">
                <a16:creationId xmlns:a16="http://schemas.microsoft.com/office/drawing/2014/main" id="{B3193EB7-7021-4BB7-A535-F9B1CB550EAA}"/>
              </a:ext>
            </a:extLst>
          </p:cNvPr>
          <p:cNvSpPr/>
          <p:nvPr/>
        </p:nvSpPr>
        <p:spPr>
          <a:xfrm rot="16200000">
            <a:off x="688652" y="3267827"/>
            <a:ext cx="295790" cy="111912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108030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a:t>
            </a:r>
            <a:endParaRPr sz="3600" dirty="0"/>
          </a:p>
        </p:txBody>
      </p:sp>
      <p:sp>
        <p:nvSpPr>
          <p:cNvPr id="3" name="Tijdelijke aanduiding voor inhoud 2">
            <a:extLst>
              <a:ext uri="{FF2B5EF4-FFF2-40B4-BE49-F238E27FC236}">
                <a16:creationId xmlns:a16="http://schemas.microsoft.com/office/drawing/2014/main" id="{4376C9B4-2CBD-48D3-9180-EE7390E8D363}"/>
              </a:ext>
            </a:extLst>
          </p:cNvPr>
          <p:cNvSpPr>
            <a:spLocks noGrp="1"/>
          </p:cNvSpPr>
          <p:nvPr>
            <p:ph idx="1"/>
          </p:nvPr>
        </p:nvSpPr>
        <p:spPr/>
        <p:txBody>
          <a:bodyPr/>
          <a:lstStyle/>
          <a:p>
            <a:endParaRPr lang="nl-NL"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27</a:t>
            </a:fld>
            <a:endParaRPr dirty="0"/>
          </a:p>
        </p:txBody>
      </p:sp>
      <p:pic>
        <p:nvPicPr>
          <p:cNvPr id="2" name="Afbeelding 1">
            <a:extLst>
              <a:ext uri="{FF2B5EF4-FFF2-40B4-BE49-F238E27FC236}">
                <a16:creationId xmlns:a16="http://schemas.microsoft.com/office/drawing/2014/main" id="{971D8973-79ED-4245-992D-C6A24A3BF08A}"/>
              </a:ext>
            </a:extLst>
          </p:cNvPr>
          <p:cNvPicPr>
            <a:picLocks noChangeAspect="1"/>
          </p:cNvPicPr>
          <p:nvPr/>
        </p:nvPicPr>
        <p:blipFill rotWithShape="1">
          <a:blip r:embed="rId3"/>
          <a:srcRect b="5996"/>
          <a:stretch/>
        </p:blipFill>
        <p:spPr>
          <a:xfrm>
            <a:off x="641445" y="1808328"/>
            <a:ext cx="9229293" cy="4219755"/>
          </a:xfrm>
          <a:prstGeom prst="rect">
            <a:avLst/>
          </a:prstGeom>
        </p:spPr>
      </p:pic>
      <p:sp>
        <p:nvSpPr>
          <p:cNvPr id="182" name="Tekstvak 15"/>
          <p:cNvSpPr txBox="1"/>
          <p:nvPr/>
        </p:nvSpPr>
        <p:spPr>
          <a:xfrm>
            <a:off x="3254139" y="4716019"/>
            <a:ext cx="6709528" cy="11387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ctr"/>
            <a:endParaRPr dirty="0"/>
          </a:p>
          <a:p>
            <a:pPr algn="ctr"/>
            <a:endParaRPr dirty="0"/>
          </a:p>
          <a:p>
            <a:pPr algn="ctr"/>
            <a:r>
              <a:rPr lang="nl-NL" dirty="0"/>
              <a:t> </a:t>
            </a:r>
          </a:p>
          <a:p>
            <a:pPr algn="ctr"/>
            <a:r>
              <a:rPr lang="nl-NL" sz="1400" dirty="0"/>
              <a:t>De monitorcoördinator maakt een IKC handmatig aan via de </a:t>
            </a:r>
            <a:r>
              <a:rPr lang="nl-NL" sz="1400" b="1" dirty="0"/>
              <a:t>oranje knop ‘IKC toevoegen</a:t>
            </a:r>
            <a:r>
              <a:rPr lang="nl-NL" sz="1400" dirty="0"/>
              <a:t>’</a:t>
            </a:r>
          </a:p>
        </p:txBody>
      </p:sp>
      <p:sp>
        <p:nvSpPr>
          <p:cNvPr id="4" name="Pijl: links 3">
            <a:extLst>
              <a:ext uri="{FF2B5EF4-FFF2-40B4-BE49-F238E27FC236}">
                <a16:creationId xmlns:a16="http://schemas.microsoft.com/office/drawing/2014/main" id="{6004C60F-B68A-4AB2-BEEC-CBD0451052E4}"/>
              </a:ext>
            </a:extLst>
          </p:cNvPr>
          <p:cNvSpPr/>
          <p:nvPr/>
        </p:nvSpPr>
        <p:spPr>
          <a:xfrm>
            <a:off x="1588168" y="5718314"/>
            <a:ext cx="1466188" cy="27295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 Selecteer instellingen</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28</a:t>
            </a:fld>
            <a:endParaRPr dirty="0"/>
          </a:p>
        </p:txBody>
      </p:sp>
      <p:sp>
        <p:nvSpPr>
          <p:cNvPr id="9" name="Tekstvak 15">
            <a:extLst>
              <a:ext uri="{FF2B5EF4-FFF2-40B4-BE49-F238E27FC236}">
                <a16:creationId xmlns:a16="http://schemas.microsoft.com/office/drawing/2014/main" id="{CBE992CD-F3EC-46F2-8584-7F35733EE044}"/>
              </a:ext>
            </a:extLst>
          </p:cNvPr>
          <p:cNvSpPr txBox="1"/>
          <p:nvPr/>
        </p:nvSpPr>
        <p:spPr>
          <a:xfrm>
            <a:off x="5758955" y="5049672"/>
            <a:ext cx="92395"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pPr algn="ctr"/>
            <a:endParaRPr dirty="0"/>
          </a:p>
        </p:txBody>
      </p:sp>
      <p:pic>
        <p:nvPicPr>
          <p:cNvPr id="12" name="Afbeelding 11">
            <a:extLst>
              <a:ext uri="{FF2B5EF4-FFF2-40B4-BE49-F238E27FC236}">
                <a16:creationId xmlns:a16="http://schemas.microsoft.com/office/drawing/2014/main" id="{2995ECC7-BEB4-4BFF-917A-2F7859794368}"/>
              </a:ext>
            </a:extLst>
          </p:cNvPr>
          <p:cNvPicPr>
            <a:picLocks noChangeAspect="1"/>
          </p:cNvPicPr>
          <p:nvPr/>
        </p:nvPicPr>
        <p:blipFill rotWithShape="1">
          <a:blip r:embed="rId3"/>
          <a:srcRect t="8618" r="16494" b="11545"/>
          <a:stretch/>
        </p:blipFill>
        <p:spPr>
          <a:xfrm>
            <a:off x="2811745" y="1886542"/>
            <a:ext cx="6568508" cy="3532462"/>
          </a:xfrm>
          <a:prstGeom prst="rect">
            <a:avLst/>
          </a:prstGeom>
        </p:spPr>
      </p:pic>
      <p:sp>
        <p:nvSpPr>
          <p:cNvPr id="7" name="Pijl: rechts 6">
            <a:extLst>
              <a:ext uri="{FF2B5EF4-FFF2-40B4-BE49-F238E27FC236}">
                <a16:creationId xmlns:a16="http://schemas.microsoft.com/office/drawing/2014/main" id="{F96193AD-00F4-4D4C-8595-EFF5A353A64B}"/>
              </a:ext>
            </a:extLst>
          </p:cNvPr>
          <p:cNvSpPr/>
          <p:nvPr/>
        </p:nvSpPr>
        <p:spPr>
          <a:xfrm>
            <a:off x="2870676" y="5234338"/>
            <a:ext cx="1041010" cy="22508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8" name="Tekstvak 7">
            <a:extLst>
              <a:ext uri="{FF2B5EF4-FFF2-40B4-BE49-F238E27FC236}">
                <a16:creationId xmlns:a16="http://schemas.microsoft.com/office/drawing/2014/main" id="{D8212921-8072-4909-BB7F-06BDECA57C1B}"/>
              </a:ext>
            </a:extLst>
          </p:cNvPr>
          <p:cNvSpPr txBox="1"/>
          <p:nvPr/>
        </p:nvSpPr>
        <p:spPr>
          <a:xfrm>
            <a:off x="2083606" y="5626467"/>
            <a:ext cx="8024786" cy="1600438"/>
          </a:xfrm>
          <a:prstGeom prst="rect">
            <a:avLst/>
          </a:prstGeom>
          <a:noFill/>
        </p:spPr>
        <p:txBody>
          <a:bodyPr wrap="square" rtlCol="0">
            <a:spAutoFit/>
          </a:bodyPr>
          <a:lstStyle/>
          <a:p>
            <a:r>
              <a:rPr lang="nl-NL" sz="1400" dirty="0"/>
              <a:t>Vink de kinderopvanglocatie en school aan die samen een IKC vormen. </a:t>
            </a:r>
            <a:r>
              <a:rPr lang="nl-NL" sz="1400" dirty="0">
                <a:effectLst/>
              </a:rPr>
              <a:t>Een IKC kan ook meerdere scholen en/of meerdere kinderopvanglocaties bevatten. </a:t>
            </a:r>
            <a:r>
              <a:rPr lang="nl-NL" sz="1400" dirty="0"/>
              <a:t>Ze moeten </a:t>
            </a:r>
            <a:r>
              <a:rPr lang="nl-NL" sz="1400" dirty="0">
                <a:latin typeface="Segoe UI" panose="020B0502040204020203" pitchFamily="34" charset="0"/>
              </a:rPr>
              <a:t>d</a:t>
            </a:r>
            <a:r>
              <a:rPr lang="nl-NL" sz="1400" dirty="0">
                <a:effectLst/>
                <a:latin typeface="Segoe UI" panose="020B0502040204020203" pitchFamily="34" charset="0"/>
              </a:rPr>
              <a:t>oor een monitorcoördinator van de bibliotheek (dit kan de MC zelf zijn of een collega) </a:t>
            </a:r>
            <a:r>
              <a:rPr lang="nl-NL" sz="1400" dirty="0"/>
              <a:t>al wel zijn ingevoerd bij Registratie (resp. bij ’BoekStart’ en ‘PO’). Onder het tabblad ‘Alle’ zit een zoekfunctie voor alle ingevoerde instellingen. </a:t>
            </a:r>
          </a:p>
          <a:p>
            <a:pPr algn="ctr"/>
            <a:r>
              <a:rPr lang="nl-NL" sz="1400" dirty="0"/>
              <a:t>Klik op de </a:t>
            </a:r>
            <a:r>
              <a:rPr lang="nl-NL" sz="1400" b="1" dirty="0"/>
              <a:t>oranje knop ‘aanmaken’</a:t>
            </a:r>
            <a:r>
              <a:rPr lang="nl-NL" sz="1400" dirty="0"/>
              <a:t>.</a:t>
            </a:r>
          </a:p>
          <a:p>
            <a:pPr algn="ctr"/>
            <a:r>
              <a:rPr lang="nl-NL" sz="1400" dirty="0"/>
              <a:t> </a:t>
            </a:r>
            <a:br>
              <a:rPr lang="nl-NL" sz="1400" dirty="0"/>
            </a:br>
            <a:endParaRPr lang="nl-NL" sz="1400" dirty="0"/>
          </a:p>
        </p:txBody>
      </p:sp>
    </p:spTree>
    <p:extLst>
      <p:ext uri="{BB962C8B-B14F-4D97-AF65-F5344CB8AC3E}">
        <p14:creationId xmlns:p14="http://schemas.microsoft.com/office/powerpoint/2010/main" val="316770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Afbeelding 12">
            <a:extLst>
              <a:ext uri="{FF2B5EF4-FFF2-40B4-BE49-F238E27FC236}">
                <a16:creationId xmlns:a16="http://schemas.microsoft.com/office/drawing/2014/main" id="{6F93DE84-3385-40A5-B34B-C6403743E581}"/>
              </a:ext>
            </a:extLst>
          </p:cNvPr>
          <p:cNvPicPr>
            <a:picLocks noChangeAspect="1"/>
          </p:cNvPicPr>
          <p:nvPr/>
        </p:nvPicPr>
        <p:blipFill rotWithShape="1">
          <a:blip r:embed="rId3"/>
          <a:srcRect l="-555" t="8292" r="17774" b="11057"/>
          <a:stretch/>
        </p:blipFill>
        <p:spPr>
          <a:xfrm>
            <a:off x="2832487" y="1937037"/>
            <a:ext cx="6527026" cy="3576967"/>
          </a:xfrm>
          <a:prstGeom prst="rect">
            <a:avLst/>
          </a:prstGeom>
        </p:spPr>
      </p:pic>
      <p:sp>
        <p:nvSpPr>
          <p:cNvPr id="181" name="Titel 1"/>
          <p:cNvSpPr txBox="1">
            <a:spLocks noGrp="1"/>
          </p:cNvSpPr>
          <p:nvPr>
            <p:ph type="title"/>
          </p:nvPr>
        </p:nvSpPr>
        <p:spPr>
          <a:prstGeom prst="rect">
            <a:avLst/>
          </a:prstGeom>
        </p:spPr>
        <p:txBody>
          <a:bodyPr>
            <a:normAutofit/>
          </a:bodyPr>
          <a:lstStyle/>
          <a:p>
            <a:r>
              <a:rPr sz="3600" dirty="0"/>
              <a:t>Navigatiekolom | </a:t>
            </a:r>
            <a:r>
              <a:rPr lang="nl-NL" sz="3600" dirty="0"/>
              <a:t>IKC </a:t>
            </a:r>
            <a:endParaRPr sz="3600" dirty="0"/>
          </a:p>
        </p:txBody>
      </p:sp>
      <p:sp>
        <p:nvSpPr>
          <p:cNvPr id="180" name="Tijdelijke aanduiding voor dianummer 5"/>
          <p:cNvSpPr txBox="1">
            <a:spLocks noGrp="1"/>
          </p:cNvSpPr>
          <p:nvPr>
            <p:ph type="sldNum" sz="quarter" idx="1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29</a:t>
            </a:fld>
            <a:endParaRPr dirty="0"/>
          </a:p>
        </p:txBody>
      </p:sp>
      <p:sp>
        <p:nvSpPr>
          <p:cNvPr id="8" name="Tekstvak 7">
            <a:extLst>
              <a:ext uri="{FF2B5EF4-FFF2-40B4-BE49-F238E27FC236}">
                <a16:creationId xmlns:a16="http://schemas.microsoft.com/office/drawing/2014/main" id="{1B849472-D354-47E7-9322-74E872092CE5}"/>
              </a:ext>
            </a:extLst>
          </p:cNvPr>
          <p:cNvSpPr txBox="1"/>
          <p:nvPr/>
        </p:nvSpPr>
        <p:spPr>
          <a:xfrm>
            <a:off x="2083607" y="5642713"/>
            <a:ext cx="8024786" cy="1384995"/>
          </a:xfrm>
          <a:prstGeom prst="rect">
            <a:avLst/>
          </a:prstGeom>
          <a:noFill/>
        </p:spPr>
        <p:txBody>
          <a:bodyPr wrap="square" rtlCol="0">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nl-NL" sz="1400" dirty="0">
                <a:cs typeface="Calibri"/>
              </a:rPr>
              <a:t>A</a:t>
            </a:r>
            <a:r>
              <a:rPr kumimoji="0" lang="nl-NL" sz="1400" b="0" i="0" u="none" strike="noStrike" kern="0" cap="none" spc="0" normalizeH="0" baseline="0" noProof="0" dirty="0">
                <a:ln>
                  <a:noFill/>
                </a:ln>
                <a:solidFill>
                  <a:srgbClr val="000000"/>
                </a:solidFill>
                <a:effectLst/>
                <a:uLnTx/>
                <a:uFillTx/>
                <a:cs typeface="Calibri"/>
                <a:sym typeface="Calibri"/>
              </a:rPr>
              <a:t>an de vragenlijsten van </a:t>
            </a:r>
            <a:r>
              <a:rPr lang="nl-NL" sz="1400" dirty="0">
                <a:cs typeface="Calibri"/>
              </a:rPr>
              <a:t>consulenten, </a:t>
            </a:r>
            <a:r>
              <a:rPr kumimoji="0" lang="nl-NL" sz="1400" b="0" i="0" u="none" strike="noStrike" kern="0" cap="none" spc="0" normalizeH="0" baseline="0" noProof="0" dirty="0">
                <a:ln>
                  <a:noFill/>
                </a:ln>
                <a:solidFill>
                  <a:srgbClr val="000000"/>
                </a:solidFill>
                <a:effectLst/>
                <a:uLnTx/>
                <a:uFillTx/>
                <a:cs typeface="Calibri"/>
                <a:sym typeface="Calibri"/>
              </a:rPr>
              <a:t>leerkrachten, voorleescoördinatoren  en </a:t>
            </a:r>
          </a:p>
          <a:p>
            <a:pPr marL="0" marR="0" lvl="0" indent="0" algn="ctr"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cs typeface="Calibri"/>
                <a:sym typeface="Calibri"/>
              </a:rPr>
              <a:t>pedagogisch medewerkers kinderopvang (BoekStart) van het IKC </a:t>
            </a:r>
          </a:p>
          <a:p>
            <a:pPr marL="0" marR="0" lvl="0" indent="0" algn="ctr" defTabSz="914400" rtl="0" eaLnBrk="1" fontAlgn="auto" latinLnBrk="0" hangingPunct="0">
              <a:lnSpc>
                <a:spcPct val="100000"/>
              </a:lnSpc>
              <a:spcBef>
                <a:spcPts val="0"/>
              </a:spcBef>
              <a:spcAft>
                <a:spcPts val="0"/>
              </a:spcAft>
              <a:buClrTx/>
              <a:buSzTx/>
              <a:buFontTx/>
              <a:buNone/>
              <a:tabLst/>
              <a:defRPr/>
            </a:pPr>
            <a:r>
              <a:rPr lang="nl-NL" sz="1400" dirty="0">
                <a:cs typeface="Calibri"/>
              </a:rPr>
              <a:t>w</a:t>
            </a:r>
            <a:r>
              <a:rPr kumimoji="0" lang="nl-NL" sz="1400" b="0" i="0" u="none" strike="noStrike" kern="0" cap="none" spc="0" normalizeH="0" baseline="0" noProof="0" dirty="0">
                <a:ln>
                  <a:noFill/>
                </a:ln>
                <a:solidFill>
                  <a:srgbClr val="000000"/>
                </a:solidFill>
                <a:effectLst/>
                <a:uLnTx/>
                <a:uFillTx/>
                <a:cs typeface="Calibri"/>
                <a:sym typeface="Calibri"/>
              </a:rPr>
              <a:t>orden automatisch extra vragen toegevoegd. </a:t>
            </a:r>
          </a:p>
          <a:p>
            <a:pPr marL="0" marR="0" lvl="0" indent="0" algn="ctr" defTabSz="914400" rtl="0" eaLnBrk="1" fontAlgn="auto" latinLnBrk="0" hangingPunct="0">
              <a:lnSpc>
                <a:spcPct val="100000"/>
              </a:lnSpc>
              <a:spcBef>
                <a:spcPts val="0"/>
              </a:spcBef>
              <a:spcAft>
                <a:spcPts val="0"/>
              </a:spcAft>
              <a:buClrTx/>
              <a:buSzTx/>
              <a:buFontTx/>
              <a:buNone/>
              <a:tabLst/>
              <a:defRPr/>
            </a:pPr>
            <a:r>
              <a:rPr kumimoji="0" lang="nl-NL" sz="1400" b="0" i="0" u="none" strike="noStrike" kern="0" cap="none" spc="0" normalizeH="0" baseline="0" noProof="0" dirty="0">
                <a:ln>
                  <a:noFill/>
                </a:ln>
                <a:solidFill>
                  <a:srgbClr val="000000"/>
                </a:solidFill>
                <a:effectLst/>
                <a:uLnTx/>
                <a:uFillTx/>
                <a:cs typeface="Calibri"/>
                <a:sym typeface="Calibri"/>
              </a:rPr>
              <a:t>1 pedagogisch medewerker van de bso krijgt </a:t>
            </a:r>
            <a:r>
              <a:rPr lang="nl-NL" sz="1400" dirty="0">
                <a:cs typeface="Calibri"/>
              </a:rPr>
              <a:t>de </a:t>
            </a:r>
            <a:r>
              <a:rPr kumimoji="0" lang="nl-NL" sz="1400" b="0" i="0" u="none" strike="noStrike" kern="0" cap="none" spc="0" normalizeH="0" baseline="0" noProof="0" dirty="0">
                <a:ln>
                  <a:noFill/>
                </a:ln>
                <a:solidFill>
                  <a:srgbClr val="000000"/>
                </a:solidFill>
                <a:effectLst/>
                <a:uLnTx/>
                <a:uFillTx/>
                <a:cs typeface="Calibri"/>
                <a:sym typeface="Calibri"/>
              </a:rPr>
              <a:t>vragenlijst PM’er BSO toegestuurd. V</a:t>
            </a:r>
            <a:r>
              <a:rPr lang="nl-NL" sz="1400" dirty="0">
                <a:effectLst/>
              </a:rPr>
              <a:t>oer naam en e-mailadres van deze medewerker in.</a:t>
            </a:r>
            <a:br>
              <a:rPr kumimoji="0" lang="nl-NL" sz="1400" b="0" i="0" u="none" strike="noStrike" kern="0" cap="none" spc="0" normalizeH="0" baseline="0" noProof="0" dirty="0">
                <a:ln>
                  <a:noFill/>
                </a:ln>
                <a:solidFill>
                  <a:srgbClr val="000000"/>
                </a:solidFill>
                <a:effectLst/>
                <a:uLnTx/>
                <a:uFillTx/>
                <a:cs typeface="Calibri"/>
                <a:sym typeface="Calibri"/>
              </a:rPr>
            </a:br>
            <a:endParaRPr kumimoji="0" lang="nl-NL" sz="1400" b="0" i="0" u="none" strike="noStrike" kern="0" cap="none" spc="0" normalizeH="0" baseline="0" noProof="0" dirty="0">
              <a:ln>
                <a:noFill/>
              </a:ln>
              <a:solidFill>
                <a:srgbClr val="000000"/>
              </a:solidFill>
              <a:effectLst/>
              <a:uLnTx/>
              <a:uFillTx/>
              <a:cs typeface="Calibri"/>
              <a:sym typeface="Calibri"/>
            </a:endParaRPr>
          </a:p>
        </p:txBody>
      </p:sp>
    </p:spTree>
    <p:extLst>
      <p:ext uri="{BB962C8B-B14F-4D97-AF65-F5344CB8AC3E}">
        <p14:creationId xmlns:p14="http://schemas.microsoft.com/office/powerpoint/2010/main" val="1020851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en inloggen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2000" dirty="0"/>
              <a:t>We leggen uit hoe je een account aanmaakt en kunt inloggen.</a:t>
            </a:r>
          </a:p>
          <a:p>
            <a:r>
              <a:rPr lang="nl-NL" sz="2000" dirty="0"/>
              <a:t>Dit jaar log je weer in als </a:t>
            </a:r>
            <a:r>
              <a:rPr lang="nl-NL" sz="2000" b="1" dirty="0">
                <a:solidFill>
                  <a:schemeClr val="accent2"/>
                </a:solidFill>
              </a:rPr>
              <a:t>Monitorcoördinator (</a:t>
            </a:r>
            <a:r>
              <a:rPr lang="nl-NL" sz="2000" b="1" dirty="0" err="1">
                <a:solidFill>
                  <a:schemeClr val="accent2"/>
                </a:solidFill>
              </a:rPr>
              <a:t>BoekStartcoördinator</a:t>
            </a:r>
            <a:r>
              <a:rPr lang="nl-NL" sz="2000" b="1" dirty="0">
                <a:solidFill>
                  <a:schemeClr val="accent2"/>
                </a:solidFill>
              </a:rPr>
              <a:t>)</a:t>
            </a:r>
            <a:r>
              <a:rPr lang="nl-NL" sz="2000" dirty="0"/>
              <a:t>, ook als je voorleesconsulent bent.</a:t>
            </a:r>
          </a:p>
          <a:p>
            <a:r>
              <a:rPr lang="nl-NL" sz="2000" dirty="0"/>
              <a:t>De optie ‘Leesconsulent’ in de portal is alleen voor het PO en VO.</a:t>
            </a:r>
          </a:p>
          <a:p>
            <a:r>
              <a:rPr lang="nl-NL" sz="2000" dirty="0"/>
              <a:t>Je kunt per bibliotheek meerdere Monitorcoördinatoren aanmaken. Dit kan nodig zijn om de hoeveelheid kinderopvanglocaties die bij jouw bibliotheek zijn aangesloten te verdelen*</a:t>
            </a:r>
          </a:p>
          <a:p>
            <a:endParaRPr lang="nl-NL" sz="2000"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278966" y="5889009"/>
            <a:ext cx="7315200" cy="842608"/>
          </a:xfrm>
        </p:spPr>
        <p:txBody>
          <a:bodyPr/>
          <a:lstStyle/>
          <a:p>
            <a:r>
              <a:rPr lang="nl-NL" sz="1400" dirty="0">
                <a:solidFill>
                  <a:schemeClr val="tx1"/>
                </a:solidFill>
              </a:rPr>
              <a:t>*Maak binnen de Bibliotheek goede werkafspraken wie de Monitorcoördinator per kinderopvanglocatie is en wie dus verantwoordelijk is voor het toevoegen van locaties, uitnodigen van voorleescoördinator en pedagogisch medewerkers én invullen van de vragenlijsten.</a:t>
            </a:r>
          </a:p>
          <a:p>
            <a:r>
              <a:rPr lang="nl-NL" sz="1400" dirty="0">
                <a:solidFill>
                  <a:schemeClr val="tx1"/>
                </a:solidFill>
              </a:rPr>
              <a:t>*Bespreek wie de vragenlijst van de Bibliotheek invult. </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a:t>
            </a:fld>
            <a:endParaRPr lang="nl-NL" dirty="0"/>
          </a:p>
        </p:txBody>
      </p:sp>
    </p:spTree>
    <p:extLst>
      <p:ext uri="{BB962C8B-B14F-4D97-AF65-F5344CB8AC3E}">
        <p14:creationId xmlns:p14="http://schemas.microsoft.com/office/powerpoint/2010/main" val="2790068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Vragenlijsten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fontScale="92500" lnSpcReduction="10000"/>
          </a:bodyPr>
          <a:lstStyle/>
          <a:p>
            <a:pPr marL="0" indent="0">
              <a:buNone/>
            </a:pPr>
            <a:r>
              <a:rPr lang="nl-NL" sz="2200" b="1" dirty="0">
                <a:solidFill>
                  <a:schemeClr val="accent2"/>
                </a:solidFill>
              </a:rPr>
              <a:t>Er zijn 3 vragenlijsten</a:t>
            </a:r>
          </a:p>
          <a:p>
            <a:pPr marL="0" indent="0">
              <a:buNone/>
            </a:pPr>
            <a:r>
              <a:rPr lang="nl-NL" sz="2200" dirty="0"/>
              <a:t>1. Bibliotheek &gt; 15 vragen</a:t>
            </a:r>
          </a:p>
          <a:p>
            <a:pPr marL="0" indent="0">
              <a:buNone/>
            </a:pPr>
            <a:r>
              <a:rPr lang="nl-NL" sz="2200" dirty="0"/>
              <a:t>2. Voorleescoördinator/locatiemanager &gt; 23 vragen</a:t>
            </a:r>
          </a:p>
          <a:p>
            <a:pPr marL="0" indent="0">
              <a:buNone/>
            </a:pPr>
            <a:r>
              <a:rPr lang="nl-NL" sz="2200" dirty="0"/>
              <a:t>3. Pedagogisch medewerker &gt; 12 vragen</a:t>
            </a:r>
          </a:p>
          <a:p>
            <a:pPr marL="0" indent="0">
              <a:buNone/>
            </a:pPr>
            <a:endParaRPr lang="nl-NL" sz="2200" b="1" dirty="0">
              <a:solidFill>
                <a:schemeClr val="accent2"/>
              </a:solidFill>
            </a:endParaRPr>
          </a:p>
          <a:p>
            <a:pPr marL="0" indent="0">
              <a:buNone/>
            </a:pPr>
            <a:r>
              <a:rPr lang="nl-NL" sz="2200" b="1" dirty="0">
                <a:solidFill>
                  <a:schemeClr val="accent2"/>
                </a:solidFill>
              </a:rPr>
              <a:t>Tips:</a:t>
            </a:r>
            <a:r>
              <a:rPr lang="nl-NL" sz="2200" dirty="0"/>
              <a:t> </a:t>
            </a:r>
          </a:p>
          <a:p>
            <a:pPr marL="0" indent="0">
              <a:buNone/>
            </a:pPr>
            <a:r>
              <a:rPr lang="nl-NL" sz="2200" dirty="0"/>
              <a:t>Bespreek met de kinderopvang het </a:t>
            </a:r>
            <a:r>
              <a:rPr lang="nl-NL" sz="2200" b="1" dirty="0">
                <a:solidFill>
                  <a:schemeClr val="accent2"/>
                </a:solidFill>
              </a:rPr>
              <a:t>afsluiten/afronden </a:t>
            </a:r>
            <a:r>
              <a:rPr lang="nl-NL" sz="2200" dirty="0"/>
              <a:t>van de vragenlijsten: d</a:t>
            </a:r>
            <a:r>
              <a:rPr lang="nl-NL" sz="2200" dirty="0">
                <a:effectLst/>
              </a:rPr>
              <a:t>oor op volgende te klikken tot je de opmerking 'je kunt nu de pagina sluiten' ziet staan.</a:t>
            </a:r>
            <a:endParaRPr lang="nl-NL" sz="2200" dirty="0"/>
          </a:p>
          <a:p>
            <a:pPr marL="0" indent="0">
              <a:buNone/>
            </a:pPr>
            <a:r>
              <a:rPr lang="nl-NL" sz="2200" dirty="0"/>
              <a:t>Communiceer over de </a:t>
            </a:r>
            <a:r>
              <a:rPr lang="nl-NL" sz="2200" b="1" dirty="0">
                <a:solidFill>
                  <a:schemeClr val="accent2"/>
                </a:solidFill>
              </a:rPr>
              <a:t>planning.</a:t>
            </a:r>
          </a:p>
          <a:p>
            <a:pPr marL="0" indent="0">
              <a:buNone/>
            </a:pPr>
            <a:r>
              <a:rPr lang="nl-NL" sz="2200" dirty="0"/>
              <a:t>Vragenlijsten, planning en deze instructie vind je in de toolkit via </a:t>
            </a:r>
            <a:r>
              <a:rPr lang="nl-NL" sz="2200" dirty="0">
                <a:hlinkClick r:id="rId3"/>
              </a:rPr>
              <a:t>https://www.boekstartpro.nl/toolkit/monitor.html</a:t>
            </a:r>
            <a:endParaRPr lang="nl-NL" sz="2200" dirty="0"/>
          </a:p>
          <a:p>
            <a:pPr marL="0" indent="0">
              <a:buNone/>
            </a:pPr>
            <a:endParaRPr lang="nl-NL" dirty="0"/>
          </a:p>
          <a:p>
            <a:pPr marL="0" indent="0">
              <a:buNone/>
            </a:pPr>
            <a:endParaRPr lang="nl-NL"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30</a:t>
            </a:fld>
            <a:endParaRPr lang="nl-NL" dirty="0"/>
          </a:p>
        </p:txBody>
      </p:sp>
    </p:spTree>
    <p:extLst>
      <p:ext uri="{BB962C8B-B14F-4D97-AF65-F5344CB8AC3E}">
        <p14:creationId xmlns:p14="http://schemas.microsoft.com/office/powerpoint/2010/main" val="368197271"/>
      </p:ext>
    </p:extLst>
  </p:cSld>
  <p:clrMapOvr>
    <a:masterClrMapping/>
  </p:clrMapOvr>
  <p:extLst mod="1">
    <p:ext uri="{6950BFC3-D8DA-4A85-94F7-54DA5524770B}">
      <p188:commentRel xmlns:p188="http://schemas.microsoft.com/office/powerpoint/2018/8/main" xmlns="" r:id="rId4"/>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Helpdesk en vragen</a:t>
            </a:r>
          </a:p>
        </p:txBody>
      </p:sp>
      <p:sp>
        <p:nvSpPr>
          <p:cNvPr id="3" name="Tijdelijke aanduiding voor inhoud 2">
            <a:extLst>
              <a:ext uri="{FF2B5EF4-FFF2-40B4-BE49-F238E27FC236}">
                <a16:creationId xmlns:a16="http://schemas.microsoft.com/office/drawing/2014/main" id="{3CC2C6FB-D119-4AE0-B60A-CD2B7309AE40}"/>
              </a:ext>
            </a:extLst>
          </p:cNvPr>
          <p:cNvSpPr>
            <a:spLocks noGrp="1"/>
          </p:cNvSpPr>
          <p:nvPr>
            <p:ph idx="1"/>
          </p:nvPr>
        </p:nvSpPr>
        <p:spPr/>
        <p:txBody>
          <a:bodyPr>
            <a:normAutofit/>
          </a:bodyPr>
          <a:lstStyle/>
          <a:p>
            <a:r>
              <a:rPr lang="nl-NL" sz="2000" b="1" dirty="0">
                <a:solidFill>
                  <a:schemeClr val="accent2"/>
                </a:solidFill>
              </a:rPr>
              <a:t>Technische vragen</a:t>
            </a:r>
          </a:p>
          <a:p>
            <a:pPr marL="0" indent="0">
              <a:buNone/>
            </a:pPr>
            <a:r>
              <a:rPr lang="nl-NL" sz="2000" dirty="0"/>
              <a:t>Kun je stellen per mail aan </a:t>
            </a:r>
            <a:r>
              <a:rPr lang="nl-NL" sz="2000" dirty="0">
                <a:hlinkClick r:id="rId2"/>
              </a:rPr>
              <a:t>helpdesk@mboekstart.nl</a:t>
            </a:r>
            <a:endParaRPr lang="nl-NL" sz="2000" dirty="0">
              <a:highlight>
                <a:srgbClr val="FFFF00"/>
              </a:highlight>
            </a:endParaRPr>
          </a:p>
          <a:p>
            <a:r>
              <a:rPr lang="nl-NL" sz="2000" b="1" dirty="0">
                <a:solidFill>
                  <a:schemeClr val="accent2"/>
                </a:solidFill>
              </a:rPr>
              <a:t>Inhoudelijke vragen</a:t>
            </a:r>
          </a:p>
          <a:p>
            <a:pPr marL="0" indent="0">
              <a:buNone/>
            </a:pPr>
            <a:r>
              <a:rPr lang="nl-NL" sz="2000" dirty="0"/>
              <a:t>Kun je stellen per mail aan </a:t>
            </a:r>
            <a:r>
              <a:rPr lang="nl-NL" sz="2000" dirty="0">
                <a:hlinkClick r:id="rId3"/>
              </a:rPr>
              <a:t>info@boekstartpro.nl</a:t>
            </a:r>
            <a:endParaRPr lang="nl-NL" sz="2000" dirty="0"/>
          </a:p>
          <a:p>
            <a:pPr marL="0" indent="0">
              <a:buNone/>
            </a:pPr>
            <a:r>
              <a:rPr lang="nl-NL" sz="2000" b="1" dirty="0">
                <a:solidFill>
                  <a:schemeClr val="accent2"/>
                </a:solidFill>
              </a:rPr>
              <a:t>Tips</a:t>
            </a:r>
          </a:p>
          <a:p>
            <a:r>
              <a:rPr lang="nl-NL" sz="2000" dirty="0"/>
              <a:t>Stuur indien mogelijk een print screen mee.</a:t>
            </a:r>
          </a:p>
          <a:p>
            <a:r>
              <a:rPr lang="nl-NL" sz="2000" dirty="0"/>
              <a:t>Zorg ervoor dat je mail zo volledig mogelijk is en vermeld duidelijk wat je wilt dat gedaan of opgelost wordt.</a:t>
            </a:r>
          </a:p>
          <a:p>
            <a:endParaRPr lang="nl-NL" sz="2000" dirty="0"/>
          </a:p>
          <a:p>
            <a:pPr marL="0" indent="0">
              <a:buNone/>
            </a:pPr>
            <a:endParaRPr lang="nl-NL" sz="2000" dirty="0"/>
          </a:p>
          <a:p>
            <a:endParaRPr lang="nl-NL" dirty="0"/>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endParaRPr lang="nl-NL" dirty="0"/>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31</a:t>
            </a:fld>
            <a:endParaRPr lang="nl-NL" dirty="0"/>
          </a:p>
        </p:txBody>
      </p:sp>
    </p:spTree>
    <p:extLst>
      <p:ext uri="{BB962C8B-B14F-4D97-AF65-F5344CB8AC3E}">
        <p14:creationId xmlns:p14="http://schemas.microsoft.com/office/powerpoint/2010/main" val="31718615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607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Aanmelden bibliotheek op www.mdbos.nl</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C7441D57-DC9D-4931-8D2E-C583585A4257}" type="slidenum">
              <a:rPr kumimoji="0" lang="nl-NL"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8" name="Pijl: rechts 7">
            <a:extLst>
              <a:ext uri="{FF2B5EF4-FFF2-40B4-BE49-F238E27FC236}">
                <a16:creationId xmlns:a16="http://schemas.microsoft.com/office/drawing/2014/main" id="{71893EDC-6993-4337-A825-7E0A7DAE4EF5}"/>
              </a:ext>
            </a:extLst>
          </p:cNvPr>
          <p:cNvSpPr/>
          <p:nvPr/>
        </p:nvSpPr>
        <p:spPr>
          <a:xfrm>
            <a:off x="641445" y="4802945"/>
            <a:ext cx="1918875" cy="6136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2" name="Afbeelding 11">
            <a:extLst>
              <a:ext uri="{FF2B5EF4-FFF2-40B4-BE49-F238E27FC236}">
                <a16:creationId xmlns:a16="http://schemas.microsoft.com/office/drawing/2014/main" id="{85A518C5-625F-48C9-9DC6-C938A55ECA33}"/>
              </a:ext>
            </a:extLst>
          </p:cNvPr>
          <p:cNvPicPr>
            <a:picLocks noChangeAspect="1"/>
          </p:cNvPicPr>
          <p:nvPr/>
        </p:nvPicPr>
        <p:blipFill rotWithShape="1">
          <a:blip r:embed="rId3"/>
          <a:srcRect l="20749" t="29104" r="21547" b="21004"/>
          <a:stretch/>
        </p:blipFill>
        <p:spPr>
          <a:xfrm>
            <a:off x="2750024" y="1894016"/>
            <a:ext cx="7035208" cy="3421626"/>
          </a:xfrm>
          <a:prstGeom prst="rect">
            <a:avLst/>
          </a:prstGeom>
        </p:spPr>
      </p:pic>
      <p:sp>
        <p:nvSpPr>
          <p:cNvPr id="7" name="Tekstvak 6">
            <a:extLst>
              <a:ext uri="{FF2B5EF4-FFF2-40B4-BE49-F238E27FC236}">
                <a16:creationId xmlns:a16="http://schemas.microsoft.com/office/drawing/2014/main" id="{7A3D6C4B-68B7-4D65-AA65-958CBDB1810D}"/>
              </a:ext>
            </a:extLst>
          </p:cNvPr>
          <p:cNvSpPr txBox="1"/>
          <p:nvPr/>
        </p:nvSpPr>
        <p:spPr>
          <a:xfrm>
            <a:off x="2083607" y="5842038"/>
            <a:ext cx="8024786" cy="1477328"/>
          </a:xfrm>
          <a:prstGeom prst="rect">
            <a:avLst/>
          </a:prstGeom>
          <a:noFill/>
        </p:spPr>
        <p:txBody>
          <a:bodyPr wrap="square" rtlCol="0">
            <a:spAutoFit/>
          </a:bodyPr>
          <a:lstStyle/>
          <a:p>
            <a:pPr algn="ctr"/>
            <a:r>
              <a:rPr lang="nl-NL" sz="1400" dirty="0">
                <a:solidFill>
                  <a:schemeClr val="tx1"/>
                </a:solidFill>
              </a:rPr>
              <a:t>De Monitorcoördinator meldt de bibliotheek eenmalig aan op </a:t>
            </a:r>
            <a:r>
              <a:rPr lang="nl-NL" sz="1400" dirty="0">
                <a:solidFill>
                  <a:schemeClr val="tx1"/>
                </a:solidFill>
                <a:hlinkClick r:id="rId4"/>
              </a:rPr>
              <a:t>www.mdbos.nl</a:t>
            </a:r>
            <a:endParaRPr lang="nl-NL" sz="1400" dirty="0">
              <a:solidFill>
                <a:schemeClr val="tx1"/>
              </a:solidFill>
            </a:endParaRPr>
          </a:p>
          <a:p>
            <a:pPr algn="ctr"/>
            <a:r>
              <a:rPr lang="nl-NL" sz="1400" dirty="0">
                <a:solidFill>
                  <a:schemeClr val="tx1"/>
                </a:solidFill>
              </a:rPr>
              <a:t>Gebruik hiervoor de </a:t>
            </a:r>
            <a:r>
              <a:rPr lang="nl-NL" sz="1400" b="1" dirty="0">
                <a:solidFill>
                  <a:schemeClr val="tx1"/>
                </a:solidFill>
              </a:rPr>
              <a:t>oranje button ‘Meld aan’.</a:t>
            </a:r>
          </a:p>
          <a:p>
            <a:pPr algn="ctr"/>
            <a:r>
              <a:rPr lang="nl-NL" sz="1400" dirty="0">
                <a:solidFill>
                  <a:schemeClr val="tx1"/>
                </a:solidFill>
              </a:rPr>
              <a:t>Ben je de Monitorcoördinator voor meerdere doelgroepen?</a:t>
            </a:r>
          </a:p>
          <a:p>
            <a:pPr algn="ctr"/>
            <a:r>
              <a:rPr lang="nl-NL" sz="1400" dirty="0">
                <a:solidFill>
                  <a:schemeClr val="tx1"/>
                </a:solidFill>
              </a:rPr>
              <a:t>Dan hoef je jezelf en de bibliotheek  maar </a:t>
            </a:r>
            <a:r>
              <a:rPr lang="nl-NL" sz="1400" b="1" dirty="0">
                <a:solidFill>
                  <a:schemeClr val="tx1"/>
                </a:solidFill>
              </a:rPr>
              <a:t>1 keer </a:t>
            </a:r>
            <a:r>
              <a:rPr lang="nl-NL" sz="1400" dirty="0">
                <a:solidFill>
                  <a:schemeClr val="tx1"/>
                </a:solidFill>
              </a:rPr>
              <a:t>in de beheerportal aan te melden.</a:t>
            </a:r>
            <a:br>
              <a:rPr lang="nl-NL" sz="1600" dirty="0">
                <a:solidFill>
                  <a:schemeClr val="tx1"/>
                </a:solidFill>
              </a:rPr>
            </a:br>
            <a:endParaRPr lang="nl-NL" sz="1600" kern="1200" dirty="0">
              <a:solidFill>
                <a:schemeClr val="tx1"/>
              </a:solidFill>
            </a:endParaRPr>
          </a:p>
          <a:p>
            <a:endParaRPr lang="nl-NL" dirty="0"/>
          </a:p>
        </p:txBody>
      </p:sp>
    </p:spTree>
    <p:extLst>
      <p:ext uri="{BB962C8B-B14F-4D97-AF65-F5344CB8AC3E}">
        <p14:creationId xmlns:p14="http://schemas.microsoft.com/office/powerpoint/2010/main" val="24704060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p:txBody>
          <a:bodyPr>
            <a:normAutofit/>
          </a:bodyPr>
          <a:lstStyle/>
          <a:p>
            <a:r>
              <a:rPr lang="nl-NL" sz="3600" dirty="0"/>
              <a:t>Dan ontvang je dit:</a:t>
            </a:r>
          </a:p>
        </p:txBody>
      </p:sp>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p:txBody>
          <a:bodyPr/>
          <a:lstStyle/>
          <a:p>
            <a:r>
              <a:rPr lang="nl-NL" sz="1400" dirty="0">
                <a:solidFill>
                  <a:schemeClr val="tx1"/>
                </a:solidFill>
              </a:rPr>
              <a:t>Je gaat verder via inloggen en doorloopt de inlogprocedure</a:t>
            </a: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5</a:t>
            </a:fld>
            <a:endParaRPr lang="nl-NL" dirty="0"/>
          </a:p>
        </p:txBody>
      </p:sp>
      <p:sp>
        <p:nvSpPr>
          <p:cNvPr id="8" name="Pijl: rechts 7">
            <a:extLst>
              <a:ext uri="{FF2B5EF4-FFF2-40B4-BE49-F238E27FC236}">
                <a16:creationId xmlns:a16="http://schemas.microsoft.com/office/drawing/2014/main" id="{D6FDC66E-6478-4F28-BDF2-665F7F91AAE5}"/>
              </a:ext>
            </a:extLst>
          </p:cNvPr>
          <p:cNvSpPr/>
          <p:nvPr/>
        </p:nvSpPr>
        <p:spPr>
          <a:xfrm>
            <a:off x="815926" y="5205046"/>
            <a:ext cx="1772529" cy="5377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pic>
        <p:nvPicPr>
          <p:cNvPr id="11" name="Tijdelijke aanduiding voor inhoud 10">
            <a:extLst>
              <a:ext uri="{FF2B5EF4-FFF2-40B4-BE49-F238E27FC236}">
                <a16:creationId xmlns:a16="http://schemas.microsoft.com/office/drawing/2014/main" id="{3F2E19EB-967E-451E-B8EC-3B6F83B348D2}"/>
              </a:ext>
            </a:extLst>
          </p:cNvPr>
          <p:cNvPicPr>
            <a:picLocks noGrp="1" noChangeAspect="1"/>
          </p:cNvPicPr>
          <p:nvPr>
            <p:ph idx="1"/>
          </p:nvPr>
        </p:nvPicPr>
        <p:blipFill rotWithShape="1">
          <a:blip r:embed="rId3"/>
          <a:srcRect l="-2" t="-1" r="2538" b="42561"/>
          <a:stretch/>
        </p:blipFill>
        <p:spPr>
          <a:xfrm>
            <a:off x="3067254" y="2128104"/>
            <a:ext cx="5380709" cy="3487250"/>
          </a:xfrm>
          <a:prstGeom prst="rect">
            <a:avLst/>
          </a:prstGeom>
        </p:spPr>
      </p:pic>
    </p:spTree>
    <p:extLst>
      <p:ext uri="{BB962C8B-B14F-4D97-AF65-F5344CB8AC3E}">
        <p14:creationId xmlns:p14="http://schemas.microsoft.com/office/powerpoint/2010/main" val="3325245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itel 1"/>
          <p:cNvSpPr txBox="1">
            <a:spLocks noGrp="1"/>
          </p:cNvSpPr>
          <p:nvPr>
            <p:ph type="title"/>
          </p:nvPr>
        </p:nvSpPr>
        <p:spPr>
          <a:prstGeom prst="rect">
            <a:avLst/>
          </a:prstGeom>
        </p:spPr>
        <p:txBody>
          <a:bodyPr>
            <a:normAutofit/>
          </a:bodyPr>
          <a:lstStyle/>
          <a:p>
            <a:r>
              <a:rPr lang="nl-NL" sz="3600" dirty="0"/>
              <a:t>Eigen account</a:t>
            </a:r>
            <a:r>
              <a:rPr sz="3600" dirty="0"/>
              <a:t> maken (eenmalig)</a:t>
            </a:r>
          </a:p>
        </p:txBody>
      </p:sp>
      <p:sp>
        <p:nvSpPr>
          <p:cNvPr id="114" name="Tijdelijke aanduiding voor dianummer 5"/>
          <p:cNvSpPr txBox="1">
            <a:spLocks noGrp="1"/>
          </p:cNvSpPr>
          <p:nvPr>
            <p:ph type="sldNum" sz="quarter" idx="1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6</a:t>
            </a:fld>
            <a:endParaRPr dirty="0"/>
          </a:p>
        </p:txBody>
      </p:sp>
      <p:sp>
        <p:nvSpPr>
          <p:cNvPr id="116" name="Tekstvak 15"/>
          <p:cNvSpPr txBox="1"/>
          <p:nvPr/>
        </p:nvSpPr>
        <p:spPr>
          <a:xfrm>
            <a:off x="6049804" y="5068383"/>
            <a:ext cx="92395" cy="36933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p>
            <a:pPr algn="ctr"/>
            <a:endParaRPr i="1" dirty="0"/>
          </a:p>
        </p:txBody>
      </p:sp>
      <p:pic>
        <p:nvPicPr>
          <p:cNvPr id="117" name="Afbeelding" descr="Afbeelding"/>
          <p:cNvPicPr>
            <a:picLocks noChangeAspect="1"/>
          </p:cNvPicPr>
          <p:nvPr/>
        </p:nvPicPr>
        <p:blipFill>
          <a:blip r:embed="rId3"/>
          <a:stretch>
            <a:fillRect/>
          </a:stretch>
        </p:blipFill>
        <p:spPr>
          <a:xfrm>
            <a:off x="2457874" y="1925326"/>
            <a:ext cx="7772400" cy="3048001"/>
          </a:xfrm>
          <a:prstGeom prst="rect">
            <a:avLst/>
          </a:prstGeom>
          <a:ln w="12700">
            <a:miter lim="400000"/>
          </a:ln>
        </p:spPr>
      </p:pic>
      <p:sp>
        <p:nvSpPr>
          <p:cNvPr id="8" name="Tekstvak 7">
            <a:extLst>
              <a:ext uri="{FF2B5EF4-FFF2-40B4-BE49-F238E27FC236}">
                <a16:creationId xmlns:a16="http://schemas.microsoft.com/office/drawing/2014/main" id="{DCE6337F-6AD5-465D-B744-B4839F86D685}"/>
              </a:ext>
            </a:extLst>
          </p:cNvPr>
          <p:cNvSpPr txBox="1"/>
          <p:nvPr/>
        </p:nvSpPr>
        <p:spPr>
          <a:xfrm>
            <a:off x="2082018" y="4973327"/>
            <a:ext cx="8274449" cy="2246769"/>
          </a:xfrm>
          <a:prstGeom prst="rect">
            <a:avLst/>
          </a:prstGeom>
          <a:noFill/>
        </p:spPr>
        <p:txBody>
          <a:bodyPr wrap="square" rtlCol="0">
            <a:spAutoFit/>
          </a:bodyPr>
          <a:lstStyle/>
          <a:p>
            <a:pPr algn="ctr"/>
            <a:r>
              <a:rPr lang="nl-NL" sz="1400" dirty="0"/>
              <a:t>De procedure om een account te maken en in te loggen is voor de Monitorcoördinator.</a:t>
            </a:r>
          </a:p>
          <a:p>
            <a:pPr algn="ctr"/>
            <a:r>
              <a:rPr lang="nl-NL" sz="1400" dirty="0"/>
              <a:t>Ook als voorleesconsulent log je in als Monitorcoördinator </a:t>
            </a:r>
          </a:p>
          <a:p>
            <a:pPr algn="ctr"/>
            <a:r>
              <a:rPr lang="nl-NL" sz="1400" dirty="0"/>
              <a:t>Een account aanmaken kan op twee manieren: middels een wachtwoord</a:t>
            </a:r>
          </a:p>
          <a:p>
            <a:pPr algn="ctr"/>
            <a:r>
              <a:rPr lang="nl-NL" sz="1400" b="1" dirty="0"/>
              <a:t>óf</a:t>
            </a:r>
            <a:r>
              <a:rPr lang="nl-NL" sz="1400" dirty="0"/>
              <a:t> door gebruik te maken van een Microsoft login account.</a:t>
            </a:r>
          </a:p>
          <a:p>
            <a:pPr algn="ctr"/>
            <a:r>
              <a:rPr lang="nl-NL" sz="1400" dirty="0"/>
              <a:t>Nadat er eenmaal is ingelogd, </a:t>
            </a:r>
            <a:r>
              <a:rPr lang="nl-NL" sz="1400" b="1" dirty="0"/>
              <a:t>vervalt</a:t>
            </a:r>
            <a:r>
              <a:rPr lang="nl-NL" sz="1400" dirty="0"/>
              <a:t> de keuze om op een andere manier in te loggen.</a:t>
            </a:r>
          </a:p>
          <a:p>
            <a:pPr algn="ctr"/>
            <a:endParaRPr lang="nl-NL" sz="1400" dirty="0"/>
          </a:p>
          <a:p>
            <a:pPr algn="ctr"/>
            <a:br>
              <a:rPr lang="nl-NL" sz="1400" dirty="0"/>
            </a:br>
            <a:br>
              <a:rPr lang="nl-NL" sz="1400" dirty="0"/>
            </a:br>
            <a:endParaRPr lang="nl-NL" sz="1400" dirty="0"/>
          </a:p>
          <a:p>
            <a:pPr algn="ctr"/>
            <a:endParaRPr lang="nl-NL" sz="1400" i="1" dirty="0"/>
          </a:p>
        </p:txBody>
      </p:sp>
      <p:sp>
        <p:nvSpPr>
          <p:cNvPr id="2" name="Pijl: rechts 1">
            <a:extLst>
              <a:ext uri="{FF2B5EF4-FFF2-40B4-BE49-F238E27FC236}">
                <a16:creationId xmlns:a16="http://schemas.microsoft.com/office/drawing/2014/main" id="{6F338D0D-D72C-49AC-8D87-E4D2CEF89DBF}"/>
              </a:ext>
            </a:extLst>
          </p:cNvPr>
          <p:cNvSpPr/>
          <p:nvPr/>
        </p:nvSpPr>
        <p:spPr>
          <a:xfrm>
            <a:off x="2331681" y="2729132"/>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3" name="Pijl: links 2">
            <a:extLst>
              <a:ext uri="{FF2B5EF4-FFF2-40B4-BE49-F238E27FC236}">
                <a16:creationId xmlns:a16="http://schemas.microsoft.com/office/drawing/2014/main" id="{5D440992-C2F4-4FE9-BC7F-BBC11D598D94}"/>
              </a:ext>
            </a:extLst>
          </p:cNvPr>
          <p:cNvSpPr/>
          <p:nvPr/>
        </p:nvSpPr>
        <p:spPr>
          <a:xfrm>
            <a:off x="8392709" y="2763598"/>
            <a:ext cx="9784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AFAF40-7EFD-4D07-84AD-C253D2294CE1}"/>
              </a:ext>
            </a:extLst>
          </p:cNvPr>
          <p:cNvSpPr>
            <a:spLocks noGrp="1"/>
          </p:cNvSpPr>
          <p:nvPr>
            <p:ph type="title"/>
          </p:nvPr>
        </p:nvSpPr>
        <p:spPr>
          <a:xfrm>
            <a:off x="641445" y="815927"/>
            <a:ext cx="10712355" cy="992402"/>
          </a:xfrm>
        </p:spPr>
        <p:txBody>
          <a:bodyPr>
            <a:noAutofit/>
          </a:bodyPr>
          <a:lstStyle/>
          <a:p>
            <a:r>
              <a:rPr lang="nl-NL" sz="3600" dirty="0"/>
              <a:t>Account maken met wachtwoord: </a:t>
            </a:r>
            <a:br>
              <a:rPr lang="nl-NL" sz="3600" dirty="0"/>
            </a:br>
            <a:r>
              <a:rPr lang="nl-NL" sz="3600" dirty="0"/>
              <a:t>wachtwoord aanmaken en wachtwoord bevestigen</a:t>
            </a:r>
          </a:p>
        </p:txBody>
      </p:sp>
      <p:pic>
        <p:nvPicPr>
          <p:cNvPr id="7" name="Tijdelijke aanduiding voor inhoud 6">
            <a:extLst>
              <a:ext uri="{FF2B5EF4-FFF2-40B4-BE49-F238E27FC236}">
                <a16:creationId xmlns:a16="http://schemas.microsoft.com/office/drawing/2014/main" id="{DC198CE2-ACFD-43CA-969E-812FA75B9254}"/>
              </a:ext>
            </a:extLst>
          </p:cNvPr>
          <p:cNvPicPr>
            <a:picLocks noGrp="1" noChangeAspect="1"/>
          </p:cNvPicPr>
          <p:nvPr>
            <p:ph idx="1"/>
          </p:nvPr>
        </p:nvPicPr>
        <p:blipFill>
          <a:blip r:embed="rId3"/>
          <a:stretch>
            <a:fillRect/>
          </a:stretch>
        </p:blipFill>
        <p:spPr>
          <a:xfrm>
            <a:off x="847226" y="1808328"/>
            <a:ext cx="9655134" cy="4081297"/>
          </a:xfrm>
          <a:prstGeom prst="rect">
            <a:avLst/>
          </a:prstGeom>
        </p:spPr>
      </p:pic>
      <p:sp>
        <p:nvSpPr>
          <p:cNvPr id="4" name="Tijdelijke aanduiding voor datum 3">
            <a:extLst>
              <a:ext uri="{FF2B5EF4-FFF2-40B4-BE49-F238E27FC236}">
                <a16:creationId xmlns:a16="http://schemas.microsoft.com/office/drawing/2014/main" id="{86ED5699-6CC7-4D75-8F6D-522741639C9B}"/>
              </a:ext>
            </a:extLst>
          </p:cNvPr>
          <p:cNvSpPr>
            <a:spLocks noGrp="1"/>
          </p:cNvSpPr>
          <p:nvPr>
            <p:ph type="dt" sz="half" idx="10"/>
          </p:nvPr>
        </p:nvSpPr>
        <p:spPr/>
        <p:txBody>
          <a:bodyPr/>
          <a:lstStyle/>
          <a:p>
            <a:fld id="{519CC0AE-B313-468A-A7FD-E7F0CA465CEB}" type="datetime1">
              <a:rPr lang="nl-NL" smtClean="0"/>
              <a:t>23-11-2022</a:t>
            </a:fld>
            <a:endParaRPr lang="nl-NL" dirty="0"/>
          </a:p>
        </p:txBody>
      </p:sp>
      <p:sp>
        <p:nvSpPr>
          <p:cNvPr id="5" name="Tijdelijke aanduiding voor voettekst 4">
            <a:extLst>
              <a:ext uri="{FF2B5EF4-FFF2-40B4-BE49-F238E27FC236}">
                <a16:creationId xmlns:a16="http://schemas.microsoft.com/office/drawing/2014/main" id="{0A47053F-A558-4C7C-8E9A-BC72D1D6071F}"/>
              </a:ext>
            </a:extLst>
          </p:cNvPr>
          <p:cNvSpPr>
            <a:spLocks noGrp="1"/>
          </p:cNvSpPr>
          <p:nvPr>
            <p:ph type="ftr" sz="quarter" idx="11"/>
          </p:nvPr>
        </p:nvSpPr>
        <p:spPr>
          <a:xfrm>
            <a:off x="2934436" y="6042073"/>
            <a:ext cx="5480713" cy="365125"/>
          </a:xfrm>
        </p:spPr>
        <p:txBody>
          <a:bodyPr/>
          <a:lstStyle/>
          <a:p>
            <a:r>
              <a:rPr lang="nl-NL" sz="1400" dirty="0">
                <a:solidFill>
                  <a:schemeClr val="tx1"/>
                </a:solidFill>
              </a:rPr>
              <a:t>Kies een wachtwoord, bevestig het wachtwoord door het nogmaals in te voeren en klik op de oranje knop bevestigen.</a:t>
            </a:r>
          </a:p>
          <a:p>
            <a:endParaRPr lang="nl-NL" sz="1400" dirty="0">
              <a:solidFill>
                <a:schemeClr val="tx1"/>
              </a:solidFill>
            </a:endParaRPr>
          </a:p>
        </p:txBody>
      </p:sp>
      <p:sp>
        <p:nvSpPr>
          <p:cNvPr id="6" name="Tijdelijke aanduiding voor dianummer 5">
            <a:extLst>
              <a:ext uri="{FF2B5EF4-FFF2-40B4-BE49-F238E27FC236}">
                <a16:creationId xmlns:a16="http://schemas.microsoft.com/office/drawing/2014/main" id="{E02EB7A8-E3CB-4327-95E1-5950A1BF56CC}"/>
              </a:ext>
            </a:extLst>
          </p:cNvPr>
          <p:cNvSpPr>
            <a:spLocks noGrp="1"/>
          </p:cNvSpPr>
          <p:nvPr>
            <p:ph type="sldNum" sz="quarter" idx="12"/>
          </p:nvPr>
        </p:nvSpPr>
        <p:spPr/>
        <p:txBody>
          <a:bodyPr/>
          <a:lstStyle/>
          <a:p>
            <a:fld id="{C7441D57-DC9D-4931-8D2E-C583585A4257}" type="slidenum">
              <a:rPr lang="nl-NL" smtClean="0"/>
              <a:t>7</a:t>
            </a:fld>
            <a:endParaRPr lang="nl-NL" dirty="0"/>
          </a:p>
        </p:txBody>
      </p:sp>
      <p:sp>
        <p:nvSpPr>
          <p:cNvPr id="8" name="Pijl: rechts 7">
            <a:extLst>
              <a:ext uri="{FF2B5EF4-FFF2-40B4-BE49-F238E27FC236}">
                <a16:creationId xmlns:a16="http://schemas.microsoft.com/office/drawing/2014/main" id="{857100C9-4EAA-477F-8FB8-45ABC8C02EF1}"/>
              </a:ext>
            </a:extLst>
          </p:cNvPr>
          <p:cNvSpPr/>
          <p:nvPr/>
        </p:nvSpPr>
        <p:spPr>
          <a:xfrm>
            <a:off x="267286" y="378420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9" name="Pijl: rechts 8">
            <a:extLst>
              <a:ext uri="{FF2B5EF4-FFF2-40B4-BE49-F238E27FC236}">
                <a16:creationId xmlns:a16="http://schemas.microsoft.com/office/drawing/2014/main" id="{C10F81D5-C669-468C-B18F-92556648AF72}"/>
              </a:ext>
            </a:extLst>
          </p:cNvPr>
          <p:cNvSpPr/>
          <p:nvPr/>
        </p:nvSpPr>
        <p:spPr>
          <a:xfrm>
            <a:off x="436098" y="4684542"/>
            <a:ext cx="45719"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Pijl: rechts 9">
            <a:extLst>
              <a:ext uri="{FF2B5EF4-FFF2-40B4-BE49-F238E27FC236}">
                <a16:creationId xmlns:a16="http://schemas.microsoft.com/office/drawing/2014/main" id="{0387D948-6B2E-4BFC-B6B1-22ACB208704B}"/>
              </a:ext>
            </a:extLst>
          </p:cNvPr>
          <p:cNvSpPr/>
          <p:nvPr/>
        </p:nvSpPr>
        <p:spPr>
          <a:xfrm>
            <a:off x="267286" y="4556519"/>
            <a:ext cx="374159" cy="2391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2" name="Pijl: omhoog 11">
            <a:extLst>
              <a:ext uri="{FF2B5EF4-FFF2-40B4-BE49-F238E27FC236}">
                <a16:creationId xmlns:a16="http://schemas.microsoft.com/office/drawing/2014/main" id="{ACCC3CAE-7C40-4960-B02A-BCCFEDAB2C01}"/>
              </a:ext>
            </a:extLst>
          </p:cNvPr>
          <p:cNvSpPr/>
          <p:nvPr/>
        </p:nvSpPr>
        <p:spPr>
          <a:xfrm>
            <a:off x="1505243" y="5809957"/>
            <a:ext cx="184397" cy="55653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2643154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Account maken middels wachtwoord"/>
          <p:cNvSpPr txBox="1">
            <a:spLocks noGrp="1"/>
          </p:cNvSpPr>
          <p:nvPr>
            <p:ph type="title"/>
          </p:nvPr>
        </p:nvSpPr>
        <p:spPr>
          <a:prstGeom prst="rect">
            <a:avLst/>
          </a:prstGeom>
        </p:spPr>
        <p:txBody>
          <a:bodyPr>
            <a:normAutofit/>
          </a:bodyPr>
          <a:lstStyle>
            <a:lvl1pPr>
              <a:defRPr b="0"/>
            </a:lvl1pPr>
          </a:lstStyle>
          <a:p>
            <a:r>
              <a:rPr sz="3600" dirty="0"/>
              <a:t>Account</a:t>
            </a:r>
            <a:r>
              <a:rPr lang="nl-NL" sz="3600" dirty="0"/>
              <a:t> bevestigen met Authenticator</a:t>
            </a:r>
            <a:endParaRPr sz="3600" dirty="0"/>
          </a:p>
        </p:txBody>
      </p:sp>
      <p:pic>
        <p:nvPicPr>
          <p:cNvPr id="126" name="Afbeelding" descr="Afbeelding"/>
          <p:cNvPicPr>
            <a:picLocks noChangeAspect="1"/>
          </p:cNvPicPr>
          <p:nvPr/>
        </p:nvPicPr>
        <p:blipFill>
          <a:blip r:embed="rId3"/>
          <a:stretch>
            <a:fillRect/>
          </a:stretch>
        </p:blipFill>
        <p:spPr>
          <a:xfrm>
            <a:off x="1189776" y="1829428"/>
            <a:ext cx="9118601" cy="3378201"/>
          </a:xfrm>
          <a:prstGeom prst="rect">
            <a:avLst/>
          </a:prstGeom>
          <a:ln w="12700">
            <a:miter lim="400000"/>
          </a:ln>
        </p:spPr>
      </p:pic>
      <p:sp>
        <p:nvSpPr>
          <p:cNvPr id="6" name="Tijdelijke aanduiding voor dianummer 5">
            <a:extLst>
              <a:ext uri="{FF2B5EF4-FFF2-40B4-BE49-F238E27FC236}">
                <a16:creationId xmlns:a16="http://schemas.microsoft.com/office/drawing/2014/main" id="{D44AEA06-1F6F-41E5-857F-901B7879F8E4}"/>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dirty="0"/>
          </a:p>
        </p:txBody>
      </p:sp>
      <p:sp>
        <p:nvSpPr>
          <p:cNvPr id="7" name="Tekstvak 6">
            <a:extLst>
              <a:ext uri="{FF2B5EF4-FFF2-40B4-BE49-F238E27FC236}">
                <a16:creationId xmlns:a16="http://schemas.microsoft.com/office/drawing/2014/main" id="{8A8E18B1-0F64-465C-BBAE-F19777283350}"/>
              </a:ext>
            </a:extLst>
          </p:cNvPr>
          <p:cNvSpPr txBox="1"/>
          <p:nvPr/>
        </p:nvSpPr>
        <p:spPr>
          <a:xfrm>
            <a:off x="2083607" y="5842038"/>
            <a:ext cx="8024786" cy="954107"/>
          </a:xfrm>
          <a:prstGeom prst="rect">
            <a:avLst/>
          </a:prstGeom>
          <a:noFill/>
        </p:spPr>
        <p:txBody>
          <a:bodyPr wrap="square" rtlCol="0">
            <a:spAutoFit/>
          </a:bodyPr>
          <a:lstStyle/>
          <a:p>
            <a:pPr algn="ctr"/>
            <a:r>
              <a:rPr lang="nl-NL" sz="1400" dirty="0"/>
              <a:t>Als je bovenstaand scherm ziet, open dan de app ‘Authenticator’ op een mobiel apparaat</a:t>
            </a:r>
            <a:br>
              <a:rPr lang="nl-NL" sz="1400" dirty="0"/>
            </a:br>
            <a:r>
              <a:rPr lang="nl-NL" sz="1400" dirty="0"/>
              <a:t>en volg de aanwijzingen. De app ‘</a:t>
            </a:r>
            <a:r>
              <a:rPr lang="nl-NL" sz="1400" dirty="0" err="1"/>
              <a:t>Authenticator</a:t>
            </a:r>
            <a:r>
              <a:rPr lang="nl-NL" sz="1400" dirty="0"/>
              <a:t>’ is gratis te downloaden via de Play Store en </a:t>
            </a:r>
            <a:br>
              <a:rPr lang="nl-NL" sz="1400" dirty="0"/>
            </a:br>
            <a:r>
              <a:rPr lang="nl-NL" sz="1400" dirty="0"/>
              <a:t>de App Store. Deze app is noodzakelijk, gebruik van een camera of ‘gewone’ </a:t>
            </a:r>
            <a:br>
              <a:rPr lang="nl-NL" sz="1400" dirty="0"/>
            </a:br>
            <a:r>
              <a:rPr lang="nl-NL" sz="1400" dirty="0"/>
              <a:t>QR-scanner is niet mogelijk. </a:t>
            </a:r>
            <a:r>
              <a:rPr lang="nl-NL" sz="1400" b="1" dirty="0"/>
              <a:t>Vul de 6-cijferige code in.</a:t>
            </a:r>
          </a:p>
        </p:txBody>
      </p:sp>
      <p:sp>
        <p:nvSpPr>
          <p:cNvPr id="2" name="Pijl: links 1">
            <a:extLst>
              <a:ext uri="{FF2B5EF4-FFF2-40B4-BE49-F238E27FC236}">
                <a16:creationId xmlns:a16="http://schemas.microsoft.com/office/drawing/2014/main" id="{B1537163-1F34-4118-B610-FA27DFB9CFA9}"/>
              </a:ext>
            </a:extLst>
          </p:cNvPr>
          <p:cNvSpPr/>
          <p:nvPr/>
        </p:nvSpPr>
        <p:spPr>
          <a:xfrm flipV="1">
            <a:off x="6738425" y="3872131"/>
            <a:ext cx="2138289" cy="4747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 name="Afbeelding" descr="Afbeelding"/>
          <p:cNvPicPr>
            <a:picLocks noChangeAspect="1"/>
          </p:cNvPicPr>
          <p:nvPr/>
        </p:nvPicPr>
        <p:blipFill>
          <a:blip r:embed="rId3"/>
          <a:stretch>
            <a:fillRect/>
          </a:stretch>
        </p:blipFill>
        <p:spPr>
          <a:xfrm>
            <a:off x="2746217" y="2122170"/>
            <a:ext cx="3657601" cy="3314700"/>
          </a:xfrm>
          <a:prstGeom prst="rect">
            <a:avLst/>
          </a:prstGeom>
          <a:ln w="12700">
            <a:miter lim="400000"/>
          </a:ln>
        </p:spPr>
      </p:pic>
      <p:pic>
        <p:nvPicPr>
          <p:cNvPr id="130" name="Afbeelding" descr="Afbeelding"/>
          <p:cNvPicPr>
            <a:picLocks noChangeAspect="1"/>
          </p:cNvPicPr>
          <p:nvPr/>
        </p:nvPicPr>
        <p:blipFill>
          <a:blip r:embed="rId4"/>
          <a:stretch>
            <a:fillRect/>
          </a:stretch>
        </p:blipFill>
        <p:spPr>
          <a:xfrm>
            <a:off x="6542763" y="2096770"/>
            <a:ext cx="3236294" cy="3352800"/>
          </a:xfrm>
          <a:prstGeom prst="rect">
            <a:avLst/>
          </a:prstGeom>
          <a:ln w="12700">
            <a:miter lim="400000"/>
          </a:ln>
        </p:spPr>
      </p:pic>
      <p:pic>
        <p:nvPicPr>
          <p:cNvPr id="131" name="Afbeelding" descr="Afbeelding"/>
          <p:cNvPicPr>
            <a:picLocks noChangeAspect="1"/>
          </p:cNvPicPr>
          <p:nvPr/>
        </p:nvPicPr>
        <p:blipFill>
          <a:blip r:embed="rId5"/>
          <a:stretch>
            <a:fillRect/>
          </a:stretch>
        </p:blipFill>
        <p:spPr>
          <a:xfrm>
            <a:off x="5659170" y="2075079"/>
            <a:ext cx="1066801" cy="584201"/>
          </a:xfrm>
          <a:prstGeom prst="rect">
            <a:avLst/>
          </a:prstGeom>
          <a:ln w="12700">
            <a:miter lim="400000"/>
          </a:ln>
        </p:spPr>
      </p:pic>
      <p:pic>
        <p:nvPicPr>
          <p:cNvPr id="132" name="Afbeelding" descr="Afbeelding"/>
          <p:cNvPicPr>
            <a:picLocks noChangeAspect="1"/>
          </p:cNvPicPr>
          <p:nvPr/>
        </p:nvPicPr>
        <p:blipFill>
          <a:blip r:embed="rId6"/>
          <a:stretch>
            <a:fillRect/>
          </a:stretch>
        </p:blipFill>
        <p:spPr>
          <a:xfrm>
            <a:off x="7019076" y="4583895"/>
            <a:ext cx="2489201" cy="431801"/>
          </a:xfrm>
          <a:prstGeom prst="rect">
            <a:avLst/>
          </a:prstGeom>
          <a:ln w="12700">
            <a:miter lim="400000"/>
          </a:ln>
        </p:spPr>
      </p:pic>
      <p:sp>
        <p:nvSpPr>
          <p:cNvPr id="134" name="Account maken middels wachtwoord"/>
          <p:cNvSpPr txBox="1">
            <a:spLocks noGrp="1"/>
          </p:cNvSpPr>
          <p:nvPr>
            <p:ph type="title"/>
          </p:nvPr>
        </p:nvSpPr>
        <p:spPr>
          <a:prstGeom prst="rect">
            <a:avLst/>
          </a:prstGeom>
        </p:spPr>
        <p:txBody>
          <a:bodyPr/>
          <a:lstStyle>
            <a:lvl1pPr>
              <a:defRPr b="0"/>
            </a:lvl1pPr>
          </a:lstStyle>
          <a:p>
            <a:r>
              <a:rPr dirty="0"/>
              <a:t>Account maken middels wachtwoord</a:t>
            </a:r>
          </a:p>
        </p:txBody>
      </p:sp>
      <p:sp>
        <p:nvSpPr>
          <p:cNvPr id="10" name="Tijdelijke aanduiding voor dianummer 5">
            <a:extLst>
              <a:ext uri="{FF2B5EF4-FFF2-40B4-BE49-F238E27FC236}">
                <a16:creationId xmlns:a16="http://schemas.microsoft.com/office/drawing/2014/main" id="{A1EC8349-0BCD-400B-AB90-2361BBFD0178}"/>
              </a:ext>
            </a:extLst>
          </p:cNvPr>
          <p:cNvSpPr txBox="1">
            <a:spLocks noGrp="1"/>
          </p:cNvSpPr>
          <p:nvPr>
            <p:ph type="sldNum" sz="quarter" idx="12"/>
          </p:nvPr>
        </p:nvSpPr>
        <p:spPr>
          <a:xfrm>
            <a:off x="9896992" y="6366491"/>
            <a:ext cx="918950" cy="365125"/>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dirty="0"/>
          </a:p>
        </p:txBody>
      </p:sp>
      <p:sp>
        <p:nvSpPr>
          <p:cNvPr id="11" name="Tekstvak 10">
            <a:extLst>
              <a:ext uri="{FF2B5EF4-FFF2-40B4-BE49-F238E27FC236}">
                <a16:creationId xmlns:a16="http://schemas.microsoft.com/office/drawing/2014/main" id="{80B4A370-BA89-4737-A14C-25A784A9B29C}"/>
              </a:ext>
            </a:extLst>
          </p:cNvPr>
          <p:cNvSpPr txBox="1"/>
          <p:nvPr/>
        </p:nvSpPr>
        <p:spPr>
          <a:xfrm>
            <a:off x="2083607" y="5842038"/>
            <a:ext cx="8024786" cy="954107"/>
          </a:xfrm>
          <a:prstGeom prst="rect">
            <a:avLst/>
          </a:prstGeom>
          <a:noFill/>
        </p:spPr>
        <p:txBody>
          <a:bodyPr wrap="square" rtlCol="0">
            <a:spAutoFit/>
          </a:bodyPr>
          <a:lstStyle/>
          <a:p>
            <a:pPr lvl="0">
              <a:defRPr/>
            </a:pPr>
            <a:r>
              <a:rPr lang="nl-NL" sz="1400" dirty="0">
                <a:cs typeface="Calibri"/>
              </a:rPr>
              <a:t>Wanneer je e-mailadres nog niet in de app ‘</a:t>
            </a:r>
            <a:r>
              <a:rPr lang="nl-NL" sz="1400" dirty="0" err="1">
                <a:cs typeface="Calibri"/>
              </a:rPr>
              <a:t>Authenticator</a:t>
            </a:r>
            <a:r>
              <a:rPr lang="nl-NL" sz="1400" dirty="0">
                <a:cs typeface="Calibri"/>
              </a:rPr>
              <a:t>’ staat, kun je deze toevoegen door op het</a:t>
            </a:r>
          </a:p>
          <a:p>
            <a:pPr lvl="0">
              <a:defRPr/>
            </a:pPr>
            <a:r>
              <a:rPr lang="nl-NL" sz="1400" dirty="0">
                <a:cs typeface="Calibri"/>
              </a:rPr>
              <a:t>‘+’teken te klikken. </a:t>
            </a:r>
          </a:p>
          <a:p>
            <a:pPr lvl="0">
              <a:defRPr/>
            </a:pPr>
            <a:r>
              <a:rPr lang="nl-NL" sz="1400" dirty="0">
                <a:cs typeface="Calibri"/>
              </a:rPr>
              <a:t>Het volgende scherm verschijnt: kies ‘QR-code scannen’. </a:t>
            </a:r>
            <a:br>
              <a:rPr lang="nl-NL" sz="1400" dirty="0">
                <a:cs typeface="Calibri"/>
              </a:rPr>
            </a:br>
            <a:r>
              <a:rPr lang="nl-NL" sz="1400" dirty="0">
                <a:cs typeface="Calibri"/>
              </a:rPr>
              <a:t>Je e-mailadres wordt aan de </a:t>
            </a:r>
            <a:r>
              <a:rPr lang="nl-NL" sz="1400" dirty="0" err="1">
                <a:cs typeface="Calibri"/>
              </a:rPr>
              <a:t>Authenticator</a:t>
            </a:r>
            <a:r>
              <a:rPr lang="nl-NL" sz="1400" dirty="0">
                <a:cs typeface="Calibri"/>
              </a:rPr>
              <a:t> toegevoegd. Je account is klaar en je kunt nu inloggen.</a:t>
            </a:r>
          </a:p>
        </p:txBody>
      </p:sp>
    </p:spTree>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Kantoorthema">
      <a:majorFont>
        <a:latin typeface="Helvetica"/>
        <a:ea typeface="Helvetica"/>
        <a:cs typeface="Helvetica"/>
      </a:majorFont>
      <a:minorFont>
        <a:latin typeface="Calibri"/>
        <a:ea typeface="Calibri"/>
        <a:cs typeface="Calibri"/>
      </a:minorFont>
    </a:fontScheme>
    <a:fmtScheme name="Kantoorthem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8760</TotalTime>
  <Words>3265</Words>
  <Application>Microsoft Office PowerPoint</Application>
  <PresentationFormat>Breedbeeld</PresentationFormat>
  <Paragraphs>329</Paragraphs>
  <Slides>32</Slides>
  <Notes>30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32</vt:i4>
      </vt:variant>
    </vt:vector>
  </HeadingPairs>
  <TitlesOfParts>
    <vt:vector size="37" baseType="lpstr">
      <vt:lpstr>Arial</vt:lpstr>
      <vt:lpstr>Calibri</vt:lpstr>
      <vt:lpstr>Segoe UI</vt:lpstr>
      <vt:lpstr>Wingdings</vt:lpstr>
      <vt:lpstr>1_Kantoorthema</vt:lpstr>
      <vt:lpstr>Handleiding Monitor BoekStart I  2022 Instructie voor Monitorcoördinatoren</vt:lpstr>
      <vt:lpstr>Overzicht inhoud</vt:lpstr>
      <vt:lpstr>Aanmelden en inloggen</vt:lpstr>
      <vt:lpstr>Aanmelden bibliotheek op www.mdbos.nl</vt:lpstr>
      <vt:lpstr>Dan ontvang je dit:</vt:lpstr>
      <vt:lpstr>Eigen account maken (eenmalig)</vt:lpstr>
      <vt:lpstr>Account maken met wachtwoord:  wachtwoord aanmaken en wachtwoord bevestigen</vt:lpstr>
      <vt:lpstr>Account bevestigen met Authenticator</vt:lpstr>
      <vt:lpstr>Account maken middels wachtwoord</vt:lpstr>
      <vt:lpstr>Inloggen met Microsoft-account</vt:lpstr>
      <vt:lpstr>Monitorcoördinator</vt:lpstr>
      <vt:lpstr>Navigatiekolom | Bibliotheek</vt:lpstr>
      <vt:lpstr>Navigatiekolom | Consulenten:  deze optie gebruiken we niet bij de Monitor BoekStart deze is alleen voor PO en VO</vt:lpstr>
      <vt:lpstr>Navigatiekolom | BoekStart</vt:lpstr>
      <vt:lpstr>Navigatiekolom | BS | Registratie KOV-locaties</vt:lpstr>
      <vt:lpstr>Navigatiekolom | BS | Registratie KOV-locaties</vt:lpstr>
      <vt:lpstr>Voorleescoördinator of locatiemanager toevoegen</vt:lpstr>
      <vt:lpstr>Navigatiekolom | BS | Registratie BoekStart</vt:lpstr>
      <vt:lpstr>Nieuwe locatie toevoegen</vt:lpstr>
      <vt:lpstr>Kopiëren van groepen per KOV-locatie</vt:lpstr>
      <vt:lpstr>Groepen aanmaken en pedagogisch medewerker toevoegen</vt:lpstr>
      <vt:lpstr>Nieuwe groep aanmaken</vt:lpstr>
      <vt:lpstr>Nieuwe groep en pedagogisch medewerker toevoegen</vt:lpstr>
      <vt:lpstr>Uitnodigen voor vragenlijst of gebruik QR-code</vt:lpstr>
      <vt:lpstr>Gebruik QR-code</vt:lpstr>
      <vt:lpstr>Monitorvolgers</vt:lpstr>
      <vt:lpstr>Navigatiekolom | IKC</vt:lpstr>
      <vt:lpstr>Navigatiekolom | IKC | Selecteer instellingen</vt:lpstr>
      <vt:lpstr>Navigatiekolom | IKC </vt:lpstr>
      <vt:lpstr>Vragenlijsten</vt:lpstr>
      <vt:lpstr>Helpdesk en vragen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Handleiding vernieuwde Monitor BoekStart -2021</dc:title>
  <dc:creator>Gonny Apol</dc:creator>
  <cp:lastModifiedBy>Felice Portier</cp:lastModifiedBy>
  <cp:revision>156</cp:revision>
  <dcterms:modified xsi:type="dcterms:W3CDTF">2022-11-23T09:49:06Z</dcterms:modified>
</cp:coreProperties>
</file>