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60" r:id="rId1"/>
  </p:sldMasterIdLst>
  <p:notesMasterIdLst>
    <p:notesMasterId r:id="rId38"/>
  </p:notesMasterIdLst>
  <p:sldIdLst>
    <p:sldId id="280" r:id="rId2"/>
    <p:sldId id="420" r:id="rId3"/>
    <p:sldId id="378" r:id="rId4"/>
    <p:sldId id="370" r:id="rId5"/>
    <p:sldId id="421" r:id="rId6"/>
    <p:sldId id="393" r:id="rId7"/>
    <p:sldId id="422" r:id="rId8"/>
    <p:sldId id="416" r:id="rId9"/>
    <p:sldId id="424" r:id="rId10"/>
    <p:sldId id="405" r:id="rId11"/>
    <p:sldId id="406" r:id="rId12"/>
    <p:sldId id="425" r:id="rId13"/>
    <p:sldId id="426" r:id="rId14"/>
    <p:sldId id="407" r:id="rId15"/>
    <p:sldId id="427" r:id="rId16"/>
    <p:sldId id="428" r:id="rId17"/>
    <p:sldId id="429" r:id="rId18"/>
    <p:sldId id="440" r:id="rId19"/>
    <p:sldId id="430" r:id="rId20"/>
    <p:sldId id="431" r:id="rId21"/>
    <p:sldId id="432" r:id="rId22"/>
    <p:sldId id="435" r:id="rId23"/>
    <p:sldId id="434" r:id="rId24"/>
    <p:sldId id="414" r:id="rId25"/>
    <p:sldId id="433" r:id="rId26"/>
    <p:sldId id="417" r:id="rId27"/>
    <p:sldId id="402" r:id="rId28"/>
    <p:sldId id="439" r:id="rId29"/>
    <p:sldId id="418" r:id="rId30"/>
    <p:sldId id="419" r:id="rId31"/>
    <p:sldId id="438" r:id="rId32"/>
    <p:sldId id="437" r:id="rId33"/>
    <p:sldId id="389" r:id="rId34"/>
    <p:sldId id="436" r:id="rId35"/>
    <p:sldId id="390" r:id="rId36"/>
    <p:sldId id="385" r:id="rId3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521415D9-36F7-43E2-AB2F-B90AF26B5E84}">
      <p14:sectionLst xmlns:p14="http://schemas.microsoft.com/office/powerpoint/2010/main">
        <p14:section name="Standaardsectie" id="{40CD711D-390B-4464-9F06-63FA28B6D00B}">
          <p14:sldIdLst>
            <p14:sldId id="280"/>
            <p14:sldId id="420"/>
            <p14:sldId id="378"/>
            <p14:sldId id="370"/>
            <p14:sldId id="421"/>
            <p14:sldId id="393"/>
            <p14:sldId id="422"/>
            <p14:sldId id="416"/>
            <p14:sldId id="424"/>
            <p14:sldId id="405"/>
            <p14:sldId id="406"/>
            <p14:sldId id="425"/>
            <p14:sldId id="426"/>
            <p14:sldId id="407"/>
            <p14:sldId id="427"/>
            <p14:sldId id="428"/>
            <p14:sldId id="429"/>
            <p14:sldId id="440"/>
            <p14:sldId id="430"/>
            <p14:sldId id="431"/>
            <p14:sldId id="432"/>
            <p14:sldId id="435"/>
            <p14:sldId id="434"/>
            <p14:sldId id="414"/>
            <p14:sldId id="433"/>
            <p14:sldId id="417"/>
            <p14:sldId id="402"/>
            <p14:sldId id="439"/>
            <p14:sldId id="418"/>
            <p14:sldId id="419"/>
            <p14:sldId id="438"/>
            <p14:sldId id="437"/>
            <p14:sldId id="389"/>
            <p14:sldId id="436"/>
            <p14:sldId id="390"/>
            <p14:sldId id="385"/>
          </p14:sldIdLst>
        </p14:section>
        <p14:section name="Naamloze sectie" id="{5468D08D-FB37-4EB5-B00F-6FA201E067D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ny Apol" initials="GA" lastIdx="1" clrIdx="0">
    <p:extLst>
      <p:ext uri="{19B8F6BF-5375-455C-9EA6-DF929625EA0E}">
        <p15:presenceInfo xmlns:p15="http://schemas.microsoft.com/office/powerpoint/2012/main" userId="S-1-5-21-388034123-194047907-728746523-1345" providerId="AD"/>
      </p:ext>
    </p:extLst>
  </p:cmAuthor>
  <p:cmAuthor id="2" name="Felice Portier" initials="FP" lastIdx="13" clrIdx="1">
    <p:extLst>
      <p:ext uri="{19B8F6BF-5375-455C-9EA6-DF929625EA0E}">
        <p15:presenceInfo xmlns:p15="http://schemas.microsoft.com/office/powerpoint/2012/main" userId="S-1-5-21-1352316122-1039189226-2632225552-404098" providerId="AD"/>
      </p:ext>
    </p:extLst>
  </p:cmAuthor>
  <p:cmAuthor id="3" name="Nicolien de Pater" initials="NdP" lastIdx="48" clrIdx="2">
    <p:extLst>
      <p:ext uri="{19B8F6BF-5375-455C-9EA6-DF929625EA0E}">
        <p15:presenceInfo xmlns:p15="http://schemas.microsoft.com/office/powerpoint/2012/main" userId="80239ca34ebed71f" providerId="Windows Live"/>
      </p:ext>
    </p:extLst>
  </p:cmAuthor>
  <p:cmAuthor id="4" name="Jonneke Heesterbeek" initials="JH" lastIdx="43" clrIdx="3">
    <p:extLst>
      <p:ext uri="{19B8F6BF-5375-455C-9EA6-DF929625EA0E}">
        <p15:presenceInfo xmlns:p15="http://schemas.microsoft.com/office/powerpoint/2012/main" userId="S::jonneke@desanBV.onmicrosoft.com::2bdbbad8-c78a-4917-921a-5aabe3a21b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7" autoAdjust="0"/>
    <p:restoredTop sz="79741" autoAdjust="0"/>
  </p:normalViewPr>
  <p:slideViewPr>
    <p:cSldViewPr snapToGrid="0">
      <p:cViewPr varScale="1">
        <p:scale>
          <a:sx n="89" d="100"/>
          <a:sy n="89" d="100"/>
        </p:scale>
        <p:origin x="102" y="102"/>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94" d="100"/>
          <a:sy n="94" d="100"/>
        </p:scale>
        <p:origin x="4080"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1" name="Shape 101"/>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02" name="Shape 102"/>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58643440"/>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1739229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1918487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1283620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40663287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273E6A-2473-4412-B8F0-C86C8006E5C7}"/>
              </a:ext>
            </a:extLst>
          </p:cNvPr>
          <p:cNvSpPr>
            <a:spLocks noGrp="1"/>
          </p:cNvSpPr>
          <p:nvPr>
            <p:ph type="ctrTitle"/>
          </p:nvPr>
        </p:nvSpPr>
        <p:spPr>
          <a:xfrm>
            <a:off x="798394" y="348019"/>
            <a:ext cx="5152030" cy="1726441"/>
          </a:xfrm>
        </p:spPr>
        <p:txBody>
          <a:bodyPr anchor="b">
            <a:normAutofit/>
          </a:bodyPr>
          <a:lstStyle>
            <a:lvl1pPr algn="l">
              <a:defRPr sz="3200" b="1">
                <a:solidFill>
                  <a:schemeClr val="bg1"/>
                </a:solidFill>
              </a:defRPr>
            </a:lvl1pPr>
          </a:lstStyle>
          <a:p>
            <a:r>
              <a:rPr lang="nl-NL" dirty="0"/>
              <a:t>Klik om stijl te bewerken</a:t>
            </a:r>
          </a:p>
        </p:txBody>
      </p:sp>
    </p:spTree>
    <p:extLst>
      <p:ext uri="{BB962C8B-B14F-4D97-AF65-F5344CB8AC3E}">
        <p14:creationId xmlns:p14="http://schemas.microsoft.com/office/powerpoint/2010/main" val="654323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0808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6552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0993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1741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70EC3A-3133-4294-BCB8-B4610FB69329}"/>
              </a:ext>
            </a:extLst>
          </p:cNvPr>
          <p:cNvSpPr>
            <a:spLocks noGrp="1"/>
          </p:cNvSpPr>
          <p:nvPr>
            <p:ph type="title"/>
          </p:nvPr>
        </p:nvSpPr>
        <p:spPr/>
        <p:txBody>
          <a:bodyPr/>
          <a:lstStyle>
            <a:lvl1pPr>
              <a:defRPr b="0"/>
            </a:lvl1pPr>
          </a:lstStyle>
          <a:p>
            <a:r>
              <a:rPr lang="nl-NL" dirty="0"/>
              <a:t>Klik om stijl te bewerken</a:t>
            </a:r>
          </a:p>
        </p:txBody>
      </p:sp>
      <p:sp>
        <p:nvSpPr>
          <p:cNvPr id="3" name="Tijdelijke aanduiding voor inhoud 2">
            <a:extLst>
              <a:ext uri="{FF2B5EF4-FFF2-40B4-BE49-F238E27FC236}">
                <a16:creationId xmlns:a16="http://schemas.microsoft.com/office/drawing/2014/main" id="{16911DF6-08F3-4A47-AAE1-154B419BC4F5}"/>
              </a:ext>
            </a:extLst>
          </p:cNvPr>
          <p:cNvSpPr>
            <a:spLocks noGrp="1"/>
          </p:cNvSpPr>
          <p:nvPr>
            <p:ph idx="1"/>
          </p:nvPr>
        </p:nvSpPr>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EC61AFEC-933A-4F42-8EE7-4FAF2F248107}"/>
              </a:ext>
            </a:extLst>
          </p:cNvPr>
          <p:cNvSpPr>
            <a:spLocks noGrp="1"/>
          </p:cNvSpPr>
          <p:nvPr>
            <p:ph type="dt" sz="half" idx="10"/>
          </p:nvPr>
        </p:nvSpPr>
        <p:spPr/>
        <p:txBody>
          <a:bodyPr/>
          <a:lstStyle/>
          <a:p>
            <a:endParaRPr lang="nl-NL" dirty="0"/>
          </a:p>
        </p:txBody>
      </p:sp>
      <p:sp>
        <p:nvSpPr>
          <p:cNvPr id="5" name="Tijdelijke aanduiding voor voettekst 4">
            <a:extLst>
              <a:ext uri="{FF2B5EF4-FFF2-40B4-BE49-F238E27FC236}">
                <a16:creationId xmlns:a16="http://schemas.microsoft.com/office/drawing/2014/main" id="{155D000C-C2E8-47A8-B4CA-E27231149DD2}"/>
              </a:ext>
            </a:extLst>
          </p:cNvPr>
          <p:cNvSpPr>
            <a:spLocks noGrp="1"/>
          </p:cNvSpPr>
          <p:nvPr>
            <p:ph type="ftr" sz="quarter" idx="11"/>
          </p:nvPr>
        </p:nvSpPr>
        <p:spPr/>
        <p:txBody>
          <a:bodyPr/>
          <a:lstStyle/>
          <a:p>
            <a:r>
              <a:rPr lang="nl-NL"/>
              <a:t>Instructie Rapportage Monitor BoekStart in de Kinderopvang 2022-2023</a:t>
            </a:r>
            <a:endParaRPr lang="nl-NL" dirty="0"/>
          </a:p>
        </p:txBody>
      </p:sp>
      <p:sp>
        <p:nvSpPr>
          <p:cNvPr id="6" name="Tijdelijke aanduiding voor dianummer 5">
            <a:extLst>
              <a:ext uri="{FF2B5EF4-FFF2-40B4-BE49-F238E27FC236}">
                <a16:creationId xmlns:a16="http://schemas.microsoft.com/office/drawing/2014/main" id="{715F5C8A-238F-4F88-B21D-9AE9120FA5C2}"/>
              </a:ext>
            </a:extLst>
          </p:cNvPr>
          <p:cNvSpPr>
            <a:spLocks noGrp="1"/>
          </p:cNvSpPr>
          <p:nvPr>
            <p:ph type="sldNum" sz="quarter" idx="12"/>
          </p:nvPr>
        </p:nvSpPr>
        <p:spPr>
          <a:xfrm>
            <a:off x="9896992" y="6366491"/>
            <a:ext cx="918950" cy="365125"/>
          </a:xfrm>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3733013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ABD246-44F8-4B73-8349-B20AE1E90A7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47164EC-A74B-4F14-9767-18DD5EDC75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DF13367-7820-4CC0-AB23-023C76E104B3}"/>
              </a:ext>
            </a:extLst>
          </p:cNvPr>
          <p:cNvSpPr>
            <a:spLocks noGrp="1"/>
          </p:cNvSpPr>
          <p:nvPr>
            <p:ph type="dt" sz="half" idx="10"/>
          </p:nvPr>
        </p:nvSpPr>
        <p:spPr/>
        <p:txBody>
          <a:bodyPr/>
          <a:lstStyle/>
          <a:p>
            <a:endParaRPr lang="nl-NL" dirty="0"/>
          </a:p>
        </p:txBody>
      </p:sp>
      <p:sp>
        <p:nvSpPr>
          <p:cNvPr id="5" name="Tijdelijke aanduiding voor voettekst 4">
            <a:extLst>
              <a:ext uri="{FF2B5EF4-FFF2-40B4-BE49-F238E27FC236}">
                <a16:creationId xmlns:a16="http://schemas.microsoft.com/office/drawing/2014/main" id="{DA34955E-959E-4D38-ADF7-BE94DCBE42CD}"/>
              </a:ext>
            </a:extLst>
          </p:cNvPr>
          <p:cNvSpPr>
            <a:spLocks noGrp="1"/>
          </p:cNvSpPr>
          <p:nvPr>
            <p:ph type="ftr" sz="quarter" idx="11"/>
          </p:nvPr>
        </p:nvSpPr>
        <p:spPr/>
        <p:txBody>
          <a:bodyPr/>
          <a:lstStyle/>
          <a:p>
            <a:r>
              <a:rPr lang="nl-NL"/>
              <a:t>Instructie Rapportage Monitor BoekStart in de Kinderopvang 2022-2023</a:t>
            </a:r>
            <a:endParaRPr lang="nl-NL" dirty="0"/>
          </a:p>
        </p:txBody>
      </p:sp>
      <p:sp>
        <p:nvSpPr>
          <p:cNvPr id="6" name="Tijdelijke aanduiding voor dianummer 5">
            <a:extLst>
              <a:ext uri="{FF2B5EF4-FFF2-40B4-BE49-F238E27FC236}">
                <a16:creationId xmlns:a16="http://schemas.microsoft.com/office/drawing/2014/main" id="{837E5943-06AD-434B-B8FF-64229EE315D1}"/>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2226337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E6F949-5E46-48E1-800A-651C719E10E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D0E08DC-9223-4941-9961-6CC9ACA6842C}"/>
              </a:ext>
            </a:extLst>
          </p:cNvPr>
          <p:cNvSpPr>
            <a:spLocks noGrp="1"/>
          </p:cNvSpPr>
          <p:nvPr>
            <p:ph sz="half" idx="1"/>
          </p:nvPr>
        </p:nvSpPr>
        <p:spPr>
          <a:xfrm>
            <a:off x="641446" y="1985749"/>
            <a:ext cx="5261212" cy="390326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a:extLst>
              <a:ext uri="{FF2B5EF4-FFF2-40B4-BE49-F238E27FC236}">
                <a16:creationId xmlns:a16="http://schemas.microsoft.com/office/drawing/2014/main" id="{5610C32C-6E8E-4E7F-ADF9-4163F370A2FD}"/>
              </a:ext>
            </a:extLst>
          </p:cNvPr>
          <p:cNvSpPr>
            <a:spLocks noGrp="1"/>
          </p:cNvSpPr>
          <p:nvPr>
            <p:ph sz="half" idx="2"/>
          </p:nvPr>
        </p:nvSpPr>
        <p:spPr>
          <a:xfrm>
            <a:off x="6092588" y="1985749"/>
            <a:ext cx="5261212" cy="390326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a:extLst>
              <a:ext uri="{FF2B5EF4-FFF2-40B4-BE49-F238E27FC236}">
                <a16:creationId xmlns:a16="http://schemas.microsoft.com/office/drawing/2014/main" id="{FCBDC94A-CFC6-4E32-8D39-EF476FF4A22F}"/>
              </a:ext>
            </a:extLst>
          </p:cNvPr>
          <p:cNvSpPr>
            <a:spLocks noGrp="1"/>
          </p:cNvSpPr>
          <p:nvPr>
            <p:ph type="dt" sz="half" idx="10"/>
          </p:nvPr>
        </p:nvSpPr>
        <p:spPr/>
        <p:txBody>
          <a:bodyPr/>
          <a:lstStyle/>
          <a:p>
            <a:endParaRPr lang="nl-NL" dirty="0"/>
          </a:p>
        </p:txBody>
      </p:sp>
      <p:sp>
        <p:nvSpPr>
          <p:cNvPr id="6" name="Tijdelijke aanduiding voor voettekst 5">
            <a:extLst>
              <a:ext uri="{FF2B5EF4-FFF2-40B4-BE49-F238E27FC236}">
                <a16:creationId xmlns:a16="http://schemas.microsoft.com/office/drawing/2014/main" id="{36FC193C-5350-4200-B1A5-ECB9A3D4EC0D}"/>
              </a:ext>
            </a:extLst>
          </p:cNvPr>
          <p:cNvSpPr>
            <a:spLocks noGrp="1"/>
          </p:cNvSpPr>
          <p:nvPr>
            <p:ph type="ftr" sz="quarter" idx="11"/>
          </p:nvPr>
        </p:nvSpPr>
        <p:spPr/>
        <p:txBody>
          <a:bodyPr/>
          <a:lstStyle/>
          <a:p>
            <a:r>
              <a:rPr lang="nl-NL"/>
              <a:t>Instructie Rapportage Monitor BoekStart in de Kinderopvang 2022-2023</a:t>
            </a:r>
            <a:endParaRPr lang="nl-NL" dirty="0"/>
          </a:p>
        </p:txBody>
      </p:sp>
      <p:sp>
        <p:nvSpPr>
          <p:cNvPr id="7" name="Tijdelijke aanduiding voor dianummer 6">
            <a:extLst>
              <a:ext uri="{FF2B5EF4-FFF2-40B4-BE49-F238E27FC236}">
                <a16:creationId xmlns:a16="http://schemas.microsoft.com/office/drawing/2014/main" id="{D4C897CB-46BD-4432-84DE-A1B06EC8CA6A}"/>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2477085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A274D5-D146-4107-81AD-F4C8D8C96B0E}"/>
              </a:ext>
            </a:extLst>
          </p:cNvPr>
          <p:cNvSpPr>
            <a:spLocks noGrp="1"/>
          </p:cNvSpPr>
          <p:nvPr>
            <p:ph type="title"/>
          </p:nvPr>
        </p:nvSpPr>
        <p:spPr/>
        <p:txBody>
          <a:bodyPr/>
          <a:lstStyle/>
          <a:p>
            <a:r>
              <a:rPr lang="nl-NL" dirty="0"/>
              <a:t>Klik om stijl te bewerken</a:t>
            </a:r>
          </a:p>
        </p:txBody>
      </p:sp>
      <p:sp>
        <p:nvSpPr>
          <p:cNvPr id="5" name="Tijdelijke aanduiding voor dianummer 4">
            <a:extLst>
              <a:ext uri="{FF2B5EF4-FFF2-40B4-BE49-F238E27FC236}">
                <a16:creationId xmlns:a16="http://schemas.microsoft.com/office/drawing/2014/main" id="{33648D17-C789-4CCE-B19D-84A156A615FE}"/>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3104177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7938657-5BCE-4961-A061-248F6D6C2197}"/>
              </a:ext>
            </a:extLst>
          </p:cNvPr>
          <p:cNvSpPr>
            <a:spLocks noGrp="1"/>
          </p:cNvSpPr>
          <p:nvPr>
            <p:ph type="dt" sz="half" idx="10"/>
          </p:nvPr>
        </p:nvSpPr>
        <p:spPr/>
        <p:txBody>
          <a:bodyPr/>
          <a:lstStyle/>
          <a:p>
            <a:endParaRPr lang="nl-NL" dirty="0"/>
          </a:p>
        </p:txBody>
      </p:sp>
      <p:sp>
        <p:nvSpPr>
          <p:cNvPr id="3" name="Tijdelijke aanduiding voor voettekst 2">
            <a:extLst>
              <a:ext uri="{FF2B5EF4-FFF2-40B4-BE49-F238E27FC236}">
                <a16:creationId xmlns:a16="http://schemas.microsoft.com/office/drawing/2014/main" id="{02A843F7-BE4B-4F75-A3E9-A86069C87241}"/>
              </a:ext>
            </a:extLst>
          </p:cNvPr>
          <p:cNvSpPr>
            <a:spLocks noGrp="1"/>
          </p:cNvSpPr>
          <p:nvPr>
            <p:ph type="ftr" sz="quarter" idx="11"/>
          </p:nvPr>
        </p:nvSpPr>
        <p:spPr/>
        <p:txBody>
          <a:bodyPr/>
          <a:lstStyle/>
          <a:p>
            <a:r>
              <a:rPr lang="nl-NL"/>
              <a:t>Instructie Rapportage Monitor BoekStart in de Kinderopvang 2022-2023</a:t>
            </a:r>
            <a:endParaRPr lang="nl-NL" dirty="0"/>
          </a:p>
        </p:txBody>
      </p:sp>
      <p:sp>
        <p:nvSpPr>
          <p:cNvPr id="4" name="Tijdelijke aanduiding voor dianummer 3">
            <a:extLst>
              <a:ext uri="{FF2B5EF4-FFF2-40B4-BE49-F238E27FC236}">
                <a16:creationId xmlns:a16="http://schemas.microsoft.com/office/drawing/2014/main" id="{7C5923DD-A81D-4E67-842E-D37A75C95110}"/>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372451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7C204D-0D2C-43AA-84B8-5B41BFA85A49}"/>
              </a:ext>
            </a:extLst>
          </p:cNvPr>
          <p:cNvSpPr>
            <a:spLocks noGrp="1"/>
          </p:cNvSpPr>
          <p:nvPr>
            <p:ph type="title"/>
          </p:nvPr>
        </p:nvSpPr>
        <p:spPr>
          <a:xfrm>
            <a:off x="641446" y="987424"/>
            <a:ext cx="4130580" cy="1069975"/>
          </a:xfrm>
        </p:spPr>
        <p:txBody>
          <a:bodyPr anchor="b"/>
          <a:lstStyle>
            <a:lvl1pPr>
              <a:defRPr sz="3200"/>
            </a:lvl1pPr>
          </a:lstStyle>
          <a:p>
            <a:r>
              <a:rPr lang="nl-NL" dirty="0"/>
              <a:t>Klik om stijl te bewerken</a:t>
            </a:r>
          </a:p>
        </p:txBody>
      </p:sp>
      <p:sp>
        <p:nvSpPr>
          <p:cNvPr id="3" name="Tijdelijke aanduiding voor inhoud 2">
            <a:extLst>
              <a:ext uri="{FF2B5EF4-FFF2-40B4-BE49-F238E27FC236}">
                <a16:creationId xmlns:a16="http://schemas.microsoft.com/office/drawing/2014/main" id="{D60F95E2-1CA2-4AB5-AD15-354893F984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9F5EA14-2A8B-4B99-AC42-56F36DB04C50}"/>
              </a:ext>
            </a:extLst>
          </p:cNvPr>
          <p:cNvSpPr>
            <a:spLocks noGrp="1"/>
          </p:cNvSpPr>
          <p:nvPr>
            <p:ph type="body" sz="half" idx="2"/>
          </p:nvPr>
        </p:nvSpPr>
        <p:spPr>
          <a:xfrm>
            <a:off x="641446" y="2057400"/>
            <a:ext cx="413058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1589486-FB39-4B12-BE24-FC3F48B947E0}"/>
              </a:ext>
            </a:extLst>
          </p:cNvPr>
          <p:cNvSpPr>
            <a:spLocks noGrp="1"/>
          </p:cNvSpPr>
          <p:nvPr>
            <p:ph type="dt" sz="half" idx="10"/>
          </p:nvPr>
        </p:nvSpPr>
        <p:spPr/>
        <p:txBody>
          <a:bodyPr/>
          <a:lstStyle/>
          <a:p>
            <a:endParaRPr lang="nl-NL" dirty="0"/>
          </a:p>
        </p:txBody>
      </p:sp>
      <p:sp>
        <p:nvSpPr>
          <p:cNvPr id="6" name="Tijdelijke aanduiding voor voettekst 5">
            <a:extLst>
              <a:ext uri="{FF2B5EF4-FFF2-40B4-BE49-F238E27FC236}">
                <a16:creationId xmlns:a16="http://schemas.microsoft.com/office/drawing/2014/main" id="{C457A051-AD09-4C47-AA3F-D71CE5DBC2CE}"/>
              </a:ext>
            </a:extLst>
          </p:cNvPr>
          <p:cNvSpPr>
            <a:spLocks noGrp="1"/>
          </p:cNvSpPr>
          <p:nvPr>
            <p:ph type="ftr" sz="quarter" idx="11"/>
          </p:nvPr>
        </p:nvSpPr>
        <p:spPr/>
        <p:txBody>
          <a:bodyPr/>
          <a:lstStyle/>
          <a:p>
            <a:r>
              <a:rPr lang="nl-NL"/>
              <a:t>Instructie Rapportage Monitor BoekStart in de Kinderopvang 2022-2023</a:t>
            </a:r>
            <a:endParaRPr lang="nl-NL" dirty="0"/>
          </a:p>
        </p:txBody>
      </p:sp>
      <p:sp>
        <p:nvSpPr>
          <p:cNvPr id="7" name="Tijdelijke aanduiding voor dianummer 6">
            <a:extLst>
              <a:ext uri="{FF2B5EF4-FFF2-40B4-BE49-F238E27FC236}">
                <a16:creationId xmlns:a16="http://schemas.microsoft.com/office/drawing/2014/main" id="{6EA9668A-0F5C-485E-AA28-8A2CD2A055BF}"/>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1790942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8CF987-9BA0-4C83-B16B-E62CBC525D42}"/>
              </a:ext>
            </a:extLst>
          </p:cNvPr>
          <p:cNvSpPr>
            <a:spLocks noGrp="1"/>
          </p:cNvSpPr>
          <p:nvPr>
            <p:ph type="title"/>
          </p:nvPr>
        </p:nvSpPr>
        <p:spPr>
          <a:xfrm>
            <a:off x="641446" y="987424"/>
            <a:ext cx="4130580" cy="1069975"/>
          </a:xfrm>
        </p:spPr>
        <p:txBody>
          <a:bodyPr anchor="b"/>
          <a:lstStyle>
            <a:lvl1pPr>
              <a:defRPr sz="3200"/>
            </a:lvl1pPr>
          </a:lstStyle>
          <a:p>
            <a:r>
              <a:rPr lang="nl-NL" dirty="0"/>
              <a:t>Klik om stijl te bewerken</a:t>
            </a:r>
          </a:p>
        </p:txBody>
      </p:sp>
      <p:sp>
        <p:nvSpPr>
          <p:cNvPr id="3" name="Tijdelijke aanduiding voor afbeelding 2">
            <a:extLst>
              <a:ext uri="{FF2B5EF4-FFF2-40B4-BE49-F238E27FC236}">
                <a16:creationId xmlns:a16="http://schemas.microsoft.com/office/drawing/2014/main" id="{83DA0012-BCC5-4267-816C-2A79AC4450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a:extLst>
              <a:ext uri="{FF2B5EF4-FFF2-40B4-BE49-F238E27FC236}">
                <a16:creationId xmlns:a16="http://schemas.microsoft.com/office/drawing/2014/main" id="{B4B78955-50C7-4247-9BB4-894C0EB418BB}"/>
              </a:ext>
            </a:extLst>
          </p:cNvPr>
          <p:cNvSpPr>
            <a:spLocks noGrp="1"/>
          </p:cNvSpPr>
          <p:nvPr>
            <p:ph type="body" sz="half" idx="2"/>
          </p:nvPr>
        </p:nvSpPr>
        <p:spPr>
          <a:xfrm>
            <a:off x="641446" y="2057400"/>
            <a:ext cx="413058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dirty="0"/>
              <a:t>Klikken om de tekststijl van het model te bewerken</a:t>
            </a:r>
          </a:p>
        </p:txBody>
      </p:sp>
      <p:sp>
        <p:nvSpPr>
          <p:cNvPr id="5" name="Tijdelijke aanduiding voor datum 4">
            <a:extLst>
              <a:ext uri="{FF2B5EF4-FFF2-40B4-BE49-F238E27FC236}">
                <a16:creationId xmlns:a16="http://schemas.microsoft.com/office/drawing/2014/main" id="{B4F6FD2C-3B7F-4087-B132-4834412B3CC0}"/>
              </a:ext>
            </a:extLst>
          </p:cNvPr>
          <p:cNvSpPr>
            <a:spLocks noGrp="1"/>
          </p:cNvSpPr>
          <p:nvPr>
            <p:ph type="dt" sz="half" idx="10"/>
          </p:nvPr>
        </p:nvSpPr>
        <p:spPr/>
        <p:txBody>
          <a:bodyPr/>
          <a:lstStyle/>
          <a:p>
            <a:endParaRPr lang="nl-NL" dirty="0"/>
          </a:p>
        </p:txBody>
      </p:sp>
      <p:sp>
        <p:nvSpPr>
          <p:cNvPr id="6" name="Tijdelijke aanduiding voor voettekst 5">
            <a:extLst>
              <a:ext uri="{FF2B5EF4-FFF2-40B4-BE49-F238E27FC236}">
                <a16:creationId xmlns:a16="http://schemas.microsoft.com/office/drawing/2014/main" id="{EB7D27EA-1F70-4998-915A-2D5A7B61EA7D}"/>
              </a:ext>
            </a:extLst>
          </p:cNvPr>
          <p:cNvSpPr>
            <a:spLocks noGrp="1"/>
          </p:cNvSpPr>
          <p:nvPr>
            <p:ph type="ftr" sz="quarter" idx="11"/>
          </p:nvPr>
        </p:nvSpPr>
        <p:spPr/>
        <p:txBody>
          <a:bodyPr/>
          <a:lstStyle/>
          <a:p>
            <a:r>
              <a:rPr lang="nl-NL"/>
              <a:t>Instructie Rapportage Monitor BoekStart in de Kinderopvang 2022-2023</a:t>
            </a:r>
            <a:endParaRPr lang="nl-NL" dirty="0"/>
          </a:p>
        </p:txBody>
      </p:sp>
      <p:sp>
        <p:nvSpPr>
          <p:cNvPr id="7" name="Tijdelijke aanduiding voor dianummer 6">
            <a:extLst>
              <a:ext uri="{FF2B5EF4-FFF2-40B4-BE49-F238E27FC236}">
                <a16:creationId xmlns:a16="http://schemas.microsoft.com/office/drawing/2014/main" id="{88DE4E89-BDAB-4696-9B35-D8E8095A0E26}"/>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1106614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7277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8BDB4CD-B7D8-411A-BE63-113FF9622F0E}"/>
              </a:ext>
            </a:extLst>
          </p:cNvPr>
          <p:cNvSpPr>
            <a:spLocks noGrp="1"/>
          </p:cNvSpPr>
          <p:nvPr>
            <p:ph type="title"/>
          </p:nvPr>
        </p:nvSpPr>
        <p:spPr>
          <a:xfrm>
            <a:off x="641445" y="968991"/>
            <a:ext cx="10712355" cy="839337"/>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984CFF21-B674-4F6A-9F7A-B63163E3F5BA}"/>
              </a:ext>
            </a:extLst>
          </p:cNvPr>
          <p:cNvSpPr>
            <a:spLocks noGrp="1"/>
          </p:cNvSpPr>
          <p:nvPr>
            <p:ph type="body" idx="1"/>
          </p:nvPr>
        </p:nvSpPr>
        <p:spPr>
          <a:xfrm>
            <a:off x="641445" y="2081285"/>
            <a:ext cx="10712355" cy="3807724"/>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81C96B5E-F6DF-47DE-9C52-646C07BD4035}"/>
              </a:ext>
            </a:extLst>
          </p:cNvPr>
          <p:cNvSpPr>
            <a:spLocks noGrp="1"/>
          </p:cNvSpPr>
          <p:nvPr>
            <p:ph type="dt" sz="half" idx="2"/>
          </p:nvPr>
        </p:nvSpPr>
        <p:spPr>
          <a:xfrm>
            <a:off x="641445" y="6356350"/>
            <a:ext cx="210857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nl-NL" dirty="0"/>
          </a:p>
        </p:txBody>
      </p:sp>
      <p:sp>
        <p:nvSpPr>
          <p:cNvPr id="5" name="Tijdelijke aanduiding voor voettekst 4">
            <a:extLst>
              <a:ext uri="{FF2B5EF4-FFF2-40B4-BE49-F238E27FC236}">
                <a16:creationId xmlns:a16="http://schemas.microsoft.com/office/drawing/2014/main" id="{A118A691-BBF8-43CC-908C-DAA4FCF2970A}"/>
              </a:ext>
            </a:extLst>
          </p:cNvPr>
          <p:cNvSpPr>
            <a:spLocks noGrp="1"/>
          </p:cNvSpPr>
          <p:nvPr>
            <p:ph type="ftr" sz="quarter" idx="3"/>
          </p:nvPr>
        </p:nvSpPr>
        <p:spPr>
          <a:xfrm>
            <a:off x="2967250" y="6366491"/>
            <a:ext cx="54807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Instructie Rapportage Monitor BoekStart in de Kinderopvang 2022-2023</a:t>
            </a:r>
            <a:endParaRPr lang="nl-NL" dirty="0"/>
          </a:p>
        </p:txBody>
      </p:sp>
      <p:sp>
        <p:nvSpPr>
          <p:cNvPr id="6" name="Tijdelijke aanduiding voor dianummer 5">
            <a:extLst>
              <a:ext uri="{FF2B5EF4-FFF2-40B4-BE49-F238E27FC236}">
                <a16:creationId xmlns:a16="http://schemas.microsoft.com/office/drawing/2014/main" id="{AE636B8B-C7E4-4849-96E4-9ABDCD3502EA}"/>
              </a:ext>
            </a:extLst>
          </p:cNvPr>
          <p:cNvSpPr>
            <a:spLocks noGrp="1"/>
          </p:cNvSpPr>
          <p:nvPr>
            <p:ph type="sldNum" sz="quarter" idx="4"/>
          </p:nvPr>
        </p:nvSpPr>
        <p:spPr>
          <a:xfrm>
            <a:off x="9744592" y="6356349"/>
            <a:ext cx="9189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C7441D57-DC9D-4931-8D2E-C583585A4257}" type="slidenum">
              <a:rPr lang="nl-NL" smtClean="0"/>
              <a:pPr/>
              <a:t>‹nr.›</a:t>
            </a:fld>
            <a:endParaRPr lang="nl-NL" dirty="0"/>
          </a:p>
        </p:txBody>
      </p:sp>
    </p:spTree>
    <p:extLst>
      <p:ext uri="{BB962C8B-B14F-4D97-AF65-F5344CB8AC3E}">
        <p14:creationId xmlns:p14="http://schemas.microsoft.com/office/powerpoint/2010/main" val="16080122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EE720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EE720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EE720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EE720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EE720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boekstartpro.nl/toolkit/monitor.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www.youtube.com/watch?v=WFl8ePh6klI"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helpdesk@mboekstart.nl" TargetMode="External"/><Relationship Id="rId2" Type="http://schemas.openxmlformats.org/officeDocument/2006/relationships/hyperlink" Target="http://www.mdbos.nl/"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7C209C-2545-40C7-A8C0-6960125F75C6}"/>
              </a:ext>
            </a:extLst>
          </p:cNvPr>
          <p:cNvSpPr>
            <a:spLocks noGrp="1"/>
          </p:cNvSpPr>
          <p:nvPr>
            <p:ph type="ctrTitle"/>
          </p:nvPr>
        </p:nvSpPr>
        <p:spPr>
          <a:xfrm>
            <a:off x="829579" y="591672"/>
            <a:ext cx="5011823" cy="1442168"/>
          </a:xfrm>
        </p:spPr>
        <p:txBody>
          <a:bodyPr>
            <a:normAutofit fontScale="90000"/>
          </a:bodyPr>
          <a:lstStyle/>
          <a:p>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r>
              <a:rPr lang="nl-NL" sz="2000" dirty="0"/>
              <a:t>Instructie rapportage</a:t>
            </a:r>
            <a:br>
              <a:rPr lang="nl-NL" sz="2000" dirty="0"/>
            </a:br>
            <a:r>
              <a:rPr lang="nl-NL" sz="2000" dirty="0"/>
              <a:t>Monitor </a:t>
            </a:r>
            <a:r>
              <a:rPr lang="nl-NL" sz="2000" dirty="0" err="1"/>
              <a:t>BoekStart</a:t>
            </a:r>
            <a:r>
              <a:rPr lang="nl-NL" sz="2000" dirty="0"/>
              <a:t> in de Kinderopvang</a:t>
            </a:r>
            <a:br>
              <a:rPr lang="nl-NL" sz="2000" dirty="0"/>
            </a:br>
            <a:r>
              <a:rPr lang="nl-NL" sz="2000" dirty="0"/>
              <a:t>2022-2023</a:t>
            </a:r>
            <a:br>
              <a:rPr lang="nl-NL" sz="2700" dirty="0"/>
            </a:br>
            <a:endParaRPr lang="nl-NL" sz="2000" dirty="0">
              <a:solidFill>
                <a:schemeClr val="tx1"/>
              </a:solidFill>
            </a:endParaRPr>
          </a:p>
        </p:txBody>
      </p:sp>
    </p:spTree>
    <p:extLst>
      <p:ext uri="{BB962C8B-B14F-4D97-AF65-F5344CB8AC3E}">
        <p14:creationId xmlns:p14="http://schemas.microsoft.com/office/powerpoint/2010/main" val="2993288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el 1"/>
          <p:cNvSpPr txBox="1">
            <a:spLocks noGrp="1"/>
          </p:cNvSpPr>
          <p:nvPr>
            <p:ph type="title"/>
          </p:nvPr>
        </p:nvSpPr>
        <p:spPr>
          <a:xfrm>
            <a:off x="641445" y="968992"/>
            <a:ext cx="10712355" cy="486448"/>
          </a:xfrm>
          <a:prstGeom prst="rect">
            <a:avLst/>
          </a:prstGeom>
        </p:spPr>
        <p:txBody>
          <a:bodyPr>
            <a:normAutofit/>
          </a:bodyPr>
          <a:lstStyle/>
          <a:p>
            <a:r>
              <a:rPr lang="nl-NL" sz="1800" dirty="0"/>
              <a:t>Rapportage startscherm Voorleescoördinator, open vragen</a:t>
            </a:r>
            <a:endParaRPr sz="1800" dirty="0"/>
          </a:p>
        </p:txBody>
      </p:sp>
      <p:sp>
        <p:nvSpPr>
          <p:cNvPr id="2" name="Tijdelijke aanduiding voor voettekst 1">
            <a:extLst>
              <a:ext uri="{FF2B5EF4-FFF2-40B4-BE49-F238E27FC236}">
                <a16:creationId xmlns:a16="http://schemas.microsoft.com/office/drawing/2014/main" id="{86D4E0A4-269C-485A-9EEC-05C0DB44F31A}"/>
              </a:ext>
            </a:extLst>
          </p:cNvPr>
          <p:cNvSpPr>
            <a:spLocks noGrp="1"/>
          </p:cNvSpPr>
          <p:nvPr>
            <p:ph type="ftr" sz="quarter" idx="11"/>
          </p:nvPr>
        </p:nvSpPr>
        <p:spPr>
          <a:xfrm>
            <a:off x="1533400" y="5992010"/>
            <a:ext cx="8763661" cy="580912"/>
          </a:xfrm>
        </p:spPr>
        <p:txBody>
          <a:bodyPr/>
          <a:lstStyle/>
          <a:p>
            <a:pPr algn="l"/>
            <a:r>
              <a:rPr lang="nl-NL" dirty="0">
                <a:solidFill>
                  <a:schemeClr val="tx1">
                    <a:lumMod val="50000"/>
                    <a:lumOff val="50000"/>
                  </a:schemeClr>
                </a:solidFill>
              </a:rPr>
              <a:t>Instructie Rapportage Monitor </a:t>
            </a:r>
            <a:r>
              <a:rPr lang="nl-NL" dirty="0" err="1">
                <a:solidFill>
                  <a:schemeClr val="tx1">
                    <a:lumMod val="50000"/>
                    <a:lumOff val="50000"/>
                  </a:schemeClr>
                </a:solidFill>
              </a:rPr>
              <a:t>BoekStart</a:t>
            </a:r>
            <a:r>
              <a:rPr lang="nl-NL" dirty="0">
                <a:solidFill>
                  <a:schemeClr val="tx1">
                    <a:lumMod val="50000"/>
                    <a:lumOff val="50000"/>
                  </a:schemeClr>
                </a:solidFill>
              </a:rPr>
              <a:t> in de Kinderopvang 2022-2023</a:t>
            </a:r>
            <a:endParaRPr lang="nl-NL" u="sng" dirty="0">
              <a:solidFill>
                <a:schemeClr val="tx1">
                  <a:lumMod val="50000"/>
                  <a:lumOff val="50000"/>
                </a:schemeClr>
              </a:solidFill>
            </a:endParaRPr>
          </a:p>
        </p:txBody>
      </p:sp>
      <p:sp>
        <p:nvSpPr>
          <p:cNvPr id="10" name="Tekstvak 9">
            <a:extLst>
              <a:ext uri="{FF2B5EF4-FFF2-40B4-BE49-F238E27FC236}">
                <a16:creationId xmlns:a16="http://schemas.microsoft.com/office/drawing/2014/main" id="{AA74F2D7-5D5D-4F21-9026-25100B8F9C8F}"/>
              </a:ext>
            </a:extLst>
          </p:cNvPr>
          <p:cNvSpPr txBox="1"/>
          <p:nvPr/>
        </p:nvSpPr>
        <p:spPr>
          <a:xfrm>
            <a:off x="8798601" y="1455440"/>
            <a:ext cx="2555200" cy="1077218"/>
          </a:xfrm>
          <a:prstGeom prst="rect">
            <a:avLst/>
          </a:prstGeom>
          <a:noFill/>
        </p:spPr>
        <p:txBody>
          <a:bodyPr wrap="square">
            <a:spAutoFit/>
          </a:bodyPr>
          <a:lstStyle/>
          <a:p>
            <a:r>
              <a:rPr lang="nl-NL" sz="1600" dirty="0"/>
              <a:t>De respons op de </a:t>
            </a:r>
            <a:r>
              <a:rPr lang="nl-NL" sz="1600" u="sng" dirty="0"/>
              <a:t>open vragen</a:t>
            </a:r>
            <a:r>
              <a:rPr lang="nl-NL" sz="1600" dirty="0"/>
              <a:t> is te vinden via de PDF button.</a:t>
            </a:r>
            <a:br>
              <a:rPr lang="nl-NL" sz="1600" dirty="0"/>
            </a:br>
            <a:endParaRPr lang="nl-NL" sz="1600" dirty="0"/>
          </a:p>
        </p:txBody>
      </p:sp>
      <p:sp>
        <p:nvSpPr>
          <p:cNvPr id="6" name="Pijl: rechts 5">
            <a:extLst>
              <a:ext uri="{FF2B5EF4-FFF2-40B4-BE49-F238E27FC236}">
                <a16:creationId xmlns:a16="http://schemas.microsoft.com/office/drawing/2014/main" id="{6BC3E336-C670-486C-937A-46BF65AD010D}"/>
              </a:ext>
            </a:extLst>
          </p:cNvPr>
          <p:cNvSpPr/>
          <p:nvPr/>
        </p:nvSpPr>
        <p:spPr>
          <a:xfrm flipH="1">
            <a:off x="8163350" y="1575972"/>
            <a:ext cx="551340" cy="209427"/>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Afbeelding 12">
            <a:extLst>
              <a:ext uri="{FF2B5EF4-FFF2-40B4-BE49-F238E27FC236}">
                <a16:creationId xmlns:a16="http://schemas.microsoft.com/office/drawing/2014/main" id="{5D9C90C5-ED69-4896-8BBF-0A2480607E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273" y="968992"/>
            <a:ext cx="7363173" cy="4028776"/>
          </a:xfrm>
          <a:prstGeom prst="rect">
            <a:avLst/>
          </a:prstGeom>
        </p:spPr>
      </p:pic>
      <p:sp>
        <p:nvSpPr>
          <p:cNvPr id="3" name="Tekstvak 2">
            <a:extLst>
              <a:ext uri="{FF2B5EF4-FFF2-40B4-BE49-F238E27FC236}">
                <a16:creationId xmlns:a16="http://schemas.microsoft.com/office/drawing/2014/main" id="{60FFD9DE-F781-47FE-A88E-62DDC1E0698A}"/>
              </a:ext>
            </a:extLst>
          </p:cNvPr>
          <p:cNvSpPr txBox="1"/>
          <p:nvPr/>
        </p:nvSpPr>
        <p:spPr>
          <a:xfrm>
            <a:off x="806824" y="5303520"/>
            <a:ext cx="7356526" cy="646331"/>
          </a:xfrm>
          <a:prstGeom prst="rect">
            <a:avLst/>
          </a:prstGeom>
          <a:noFill/>
        </p:spPr>
        <p:txBody>
          <a:bodyPr wrap="square" rtlCol="0">
            <a:spAutoFit/>
          </a:bodyPr>
          <a:lstStyle/>
          <a:p>
            <a:r>
              <a:rPr lang="nl-NL" dirty="0"/>
              <a:t>Om de respons op de open vragen te zien, selecteer je eerste een locatie.</a:t>
            </a:r>
          </a:p>
          <a:p>
            <a:r>
              <a:rPr lang="nl-NL" dirty="0"/>
              <a:t>Klik daarna op de pdf-button.</a:t>
            </a:r>
          </a:p>
        </p:txBody>
      </p:sp>
    </p:spTree>
    <p:extLst>
      <p:ext uri="{BB962C8B-B14F-4D97-AF65-F5344CB8AC3E}">
        <p14:creationId xmlns:p14="http://schemas.microsoft.com/office/powerpoint/2010/main" val="2277943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el 1"/>
          <p:cNvSpPr txBox="1">
            <a:spLocks noGrp="1"/>
          </p:cNvSpPr>
          <p:nvPr>
            <p:ph type="title"/>
          </p:nvPr>
        </p:nvSpPr>
        <p:spPr>
          <a:xfrm>
            <a:off x="641445" y="968991"/>
            <a:ext cx="10712355" cy="558595"/>
          </a:xfrm>
          <a:prstGeom prst="rect">
            <a:avLst/>
          </a:prstGeom>
        </p:spPr>
        <p:txBody>
          <a:bodyPr>
            <a:noAutofit/>
          </a:bodyPr>
          <a:lstStyle/>
          <a:p>
            <a:r>
              <a:rPr lang="nl-NL" sz="1800" dirty="0"/>
              <a:t>Rapportage Voorleescoördinator, resultaat open vragen</a:t>
            </a:r>
            <a:endParaRPr sz="1800" dirty="0"/>
          </a:p>
        </p:txBody>
      </p:sp>
      <p:sp>
        <p:nvSpPr>
          <p:cNvPr id="2" name="Tijdelijke aanduiding voor voettekst 1">
            <a:extLst>
              <a:ext uri="{FF2B5EF4-FFF2-40B4-BE49-F238E27FC236}">
                <a16:creationId xmlns:a16="http://schemas.microsoft.com/office/drawing/2014/main" id="{86D4E0A4-269C-485A-9EEC-05C0DB44F31A}"/>
              </a:ext>
            </a:extLst>
          </p:cNvPr>
          <p:cNvSpPr>
            <a:spLocks noGrp="1"/>
          </p:cNvSpPr>
          <p:nvPr>
            <p:ph type="ftr" sz="quarter" idx="11"/>
          </p:nvPr>
        </p:nvSpPr>
        <p:spPr>
          <a:xfrm>
            <a:off x="3354525" y="6172694"/>
            <a:ext cx="5804715" cy="558922"/>
          </a:xfrm>
        </p:spPr>
        <p:txBody>
          <a:bodyPr/>
          <a:lstStyle/>
          <a:p>
            <a:pPr algn="l"/>
            <a:r>
              <a:rPr lang="nl-NL" dirty="0">
                <a:solidFill>
                  <a:schemeClr val="tx1">
                    <a:lumMod val="50000"/>
                    <a:lumOff val="50000"/>
                  </a:schemeClr>
                </a:solidFill>
              </a:rPr>
              <a:t>Instructie Rapportage Monitor </a:t>
            </a:r>
            <a:r>
              <a:rPr lang="nl-NL" dirty="0" err="1">
                <a:solidFill>
                  <a:schemeClr val="tx1">
                    <a:lumMod val="50000"/>
                    <a:lumOff val="50000"/>
                  </a:schemeClr>
                </a:solidFill>
              </a:rPr>
              <a:t>BoekStart</a:t>
            </a:r>
            <a:r>
              <a:rPr lang="nl-NL" dirty="0">
                <a:solidFill>
                  <a:schemeClr val="tx1">
                    <a:lumMod val="50000"/>
                    <a:lumOff val="50000"/>
                  </a:schemeClr>
                </a:solidFill>
              </a:rPr>
              <a:t> in de Kinderopvang 2022-2023</a:t>
            </a:r>
          </a:p>
        </p:txBody>
      </p:sp>
      <p:pic>
        <p:nvPicPr>
          <p:cNvPr id="5" name="Afbeelding 4">
            <a:extLst>
              <a:ext uri="{FF2B5EF4-FFF2-40B4-BE49-F238E27FC236}">
                <a16:creationId xmlns:a16="http://schemas.microsoft.com/office/drawing/2014/main" id="{FEBDECA8-CC76-49E1-8DCD-BF602ACDFB9A}"/>
              </a:ext>
            </a:extLst>
          </p:cNvPr>
          <p:cNvPicPr>
            <a:picLocks noChangeAspect="1"/>
          </p:cNvPicPr>
          <p:nvPr/>
        </p:nvPicPr>
        <p:blipFill rotWithShape="1">
          <a:blip r:embed="rId2">
            <a:extLst>
              <a:ext uri="{28A0092B-C50C-407E-A947-70E740481C1C}">
                <a14:useLocalDpi xmlns:a14="http://schemas.microsoft.com/office/drawing/2010/main" val="0"/>
              </a:ext>
            </a:extLst>
          </a:blip>
          <a:srcRect l="12403" t="8426" r="2593"/>
          <a:stretch/>
        </p:blipFill>
        <p:spPr>
          <a:xfrm>
            <a:off x="641445" y="1527586"/>
            <a:ext cx="4782859" cy="4451312"/>
          </a:xfrm>
          <a:prstGeom prst="rect">
            <a:avLst/>
          </a:prstGeom>
          <a:ln>
            <a:solidFill>
              <a:schemeClr val="tx1"/>
            </a:solidFill>
          </a:ln>
        </p:spPr>
      </p:pic>
    </p:spTree>
    <p:extLst>
      <p:ext uri="{BB962C8B-B14F-4D97-AF65-F5344CB8AC3E}">
        <p14:creationId xmlns:p14="http://schemas.microsoft.com/office/powerpoint/2010/main" val="406918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D46A2E-6604-464B-8FD8-008BB089707E}"/>
              </a:ext>
            </a:extLst>
          </p:cNvPr>
          <p:cNvSpPr>
            <a:spLocks noGrp="1"/>
          </p:cNvSpPr>
          <p:nvPr>
            <p:ph type="title"/>
          </p:nvPr>
        </p:nvSpPr>
        <p:spPr/>
        <p:txBody>
          <a:bodyPr>
            <a:normAutofit/>
          </a:bodyPr>
          <a:lstStyle/>
          <a:p>
            <a:r>
              <a:rPr lang="nl-NL" sz="3200" dirty="0"/>
              <a:t>Rapportage voorleescoördinator, pedagogisch medewerker</a:t>
            </a:r>
          </a:p>
        </p:txBody>
      </p:sp>
      <p:pic>
        <p:nvPicPr>
          <p:cNvPr id="7" name="Tijdelijke aanduiding voor inhoud 6">
            <a:extLst>
              <a:ext uri="{FF2B5EF4-FFF2-40B4-BE49-F238E27FC236}">
                <a16:creationId xmlns:a16="http://schemas.microsoft.com/office/drawing/2014/main" id="{52E24F1F-F061-416F-800C-50D37634698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808328"/>
            <a:ext cx="2118544" cy="3665538"/>
          </a:xfrm>
        </p:spPr>
      </p:pic>
      <p:sp>
        <p:nvSpPr>
          <p:cNvPr id="8" name="Pijl rechts 10">
            <a:extLst>
              <a:ext uri="{FF2B5EF4-FFF2-40B4-BE49-F238E27FC236}">
                <a16:creationId xmlns:a16="http://schemas.microsoft.com/office/drawing/2014/main" id="{2B794545-3E53-4AFE-ACD2-D3317D207831}"/>
              </a:ext>
            </a:extLst>
          </p:cNvPr>
          <p:cNvSpPr/>
          <p:nvPr/>
        </p:nvSpPr>
        <p:spPr>
          <a:xfrm>
            <a:off x="2967250" y="3581013"/>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974B5FFB-F446-4FB8-9A7D-C43B918CFB28}"/>
              </a:ext>
            </a:extLst>
          </p:cNvPr>
          <p:cNvSpPr txBox="1"/>
          <p:nvPr/>
        </p:nvSpPr>
        <p:spPr>
          <a:xfrm>
            <a:off x="4335362" y="3569574"/>
            <a:ext cx="5149167" cy="584775"/>
          </a:xfrm>
          <a:prstGeom prst="rect">
            <a:avLst/>
          </a:prstGeom>
          <a:noFill/>
        </p:spPr>
        <p:txBody>
          <a:bodyPr wrap="none" rtlCol="0">
            <a:spAutoFit/>
          </a:bodyPr>
          <a:lstStyle/>
          <a:p>
            <a:r>
              <a:rPr lang="nl-NL" sz="1600" dirty="0"/>
              <a:t>De door jou geselecteerde filters verschijnen links in beeld. </a:t>
            </a:r>
            <a:br>
              <a:rPr lang="nl-NL" sz="1600" dirty="0"/>
            </a:br>
            <a:r>
              <a:rPr lang="nl-NL" sz="1600" dirty="0"/>
              <a:t>Met het kruisje verwijder je filters.</a:t>
            </a:r>
          </a:p>
        </p:txBody>
      </p:sp>
      <p:sp>
        <p:nvSpPr>
          <p:cNvPr id="11" name="Tekstvak 10">
            <a:extLst>
              <a:ext uri="{FF2B5EF4-FFF2-40B4-BE49-F238E27FC236}">
                <a16:creationId xmlns:a16="http://schemas.microsoft.com/office/drawing/2014/main" id="{65FE808A-BF6A-440C-841C-52E206D3FBB3}"/>
              </a:ext>
            </a:extLst>
          </p:cNvPr>
          <p:cNvSpPr txBox="1"/>
          <p:nvPr/>
        </p:nvSpPr>
        <p:spPr>
          <a:xfrm>
            <a:off x="4335362" y="1872864"/>
            <a:ext cx="5529078" cy="830997"/>
          </a:xfrm>
          <a:prstGeom prst="rect">
            <a:avLst/>
          </a:prstGeom>
          <a:noFill/>
        </p:spPr>
        <p:txBody>
          <a:bodyPr wrap="none" rtlCol="0">
            <a:spAutoFit/>
          </a:bodyPr>
          <a:lstStyle/>
          <a:p>
            <a:r>
              <a:rPr lang="nl-NL" sz="1600" dirty="0"/>
              <a:t>Met de oranje button kun je filters opslaan en een naam geven.</a:t>
            </a:r>
            <a:br>
              <a:rPr lang="nl-NL" sz="1600" dirty="0"/>
            </a:br>
            <a:r>
              <a:rPr lang="nl-NL" sz="1600" dirty="0"/>
              <a:t>Deze selectie blijft dan bewaard voor later.  </a:t>
            </a:r>
            <a:br>
              <a:rPr lang="nl-NL" sz="1600" dirty="0"/>
            </a:br>
            <a:r>
              <a:rPr lang="nl-NL" sz="1600" dirty="0"/>
              <a:t>Handig als je vaak dezelfde selectie van bijv. locaties nodig hebt.</a:t>
            </a:r>
          </a:p>
        </p:txBody>
      </p:sp>
      <p:sp>
        <p:nvSpPr>
          <p:cNvPr id="12" name="Pijl rechts 10">
            <a:extLst>
              <a:ext uri="{FF2B5EF4-FFF2-40B4-BE49-F238E27FC236}">
                <a16:creationId xmlns:a16="http://schemas.microsoft.com/office/drawing/2014/main" id="{68D5C362-DFCC-4487-9405-A00B941B4B81}"/>
              </a:ext>
            </a:extLst>
          </p:cNvPr>
          <p:cNvSpPr/>
          <p:nvPr/>
        </p:nvSpPr>
        <p:spPr>
          <a:xfrm>
            <a:off x="2967250" y="203241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voettekst 2">
            <a:extLst>
              <a:ext uri="{FF2B5EF4-FFF2-40B4-BE49-F238E27FC236}">
                <a16:creationId xmlns:a16="http://schemas.microsoft.com/office/drawing/2014/main" id="{6126E66A-A6D7-4486-BF85-32397F3BB84D}"/>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3724951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641684-FE24-45DF-82A3-2AB7796DE3E7}"/>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7" name="Tijdelijke aanduiding voor inhoud 6">
            <a:extLst>
              <a:ext uri="{FF2B5EF4-FFF2-40B4-BE49-F238E27FC236}">
                <a16:creationId xmlns:a16="http://schemas.microsoft.com/office/drawing/2014/main" id="{305E7754-F6B1-4ADC-B9D2-6680FC29328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6847" y="2217890"/>
            <a:ext cx="4999153" cy="1371719"/>
          </a:xfrm>
        </p:spPr>
      </p:pic>
      <p:sp>
        <p:nvSpPr>
          <p:cNvPr id="8" name="Tekstvak 7">
            <a:extLst>
              <a:ext uri="{FF2B5EF4-FFF2-40B4-BE49-F238E27FC236}">
                <a16:creationId xmlns:a16="http://schemas.microsoft.com/office/drawing/2014/main" id="{0B0E79AE-21E9-46A8-9E9E-5BFDDDFDCE0E}"/>
              </a:ext>
            </a:extLst>
          </p:cNvPr>
          <p:cNvSpPr txBox="1"/>
          <p:nvPr/>
        </p:nvSpPr>
        <p:spPr>
          <a:xfrm>
            <a:off x="641445" y="3999171"/>
            <a:ext cx="10075060" cy="1077218"/>
          </a:xfrm>
          <a:prstGeom prst="rect">
            <a:avLst/>
          </a:prstGeom>
          <a:noFill/>
        </p:spPr>
        <p:txBody>
          <a:bodyPr wrap="square">
            <a:spAutoFit/>
          </a:bodyPr>
          <a:lstStyle/>
          <a:p>
            <a:r>
              <a:rPr lang="nl-NL" sz="1600" dirty="0"/>
              <a:t>Bij ‘Vergelijking’ kun je aangeven of je de getoonde resultaten wilt vergelijken, bijv. met </a:t>
            </a:r>
            <a:r>
              <a:rPr lang="nl-NL" sz="1600" i="1" dirty="0"/>
              <a:t>landelijk </a:t>
            </a:r>
            <a:r>
              <a:rPr lang="nl-NL" sz="1600" dirty="0"/>
              <a:t>of voorgaande </a:t>
            </a:r>
            <a:r>
              <a:rPr lang="nl-NL" sz="1600" i="1" dirty="0"/>
              <a:t>jaren</a:t>
            </a:r>
            <a:r>
              <a:rPr lang="nl-NL" sz="1600" dirty="0"/>
              <a:t>. </a:t>
            </a:r>
          </a:p>
          <a:p>
            <a:endParaRPr lang="nl-NL" sz="1600" dirty="0">
              <a:highlight>
                <a:srgbClr val="FFFF00"/>
              </a:highlight>
            </a:endParaRPr>
          </a:p>
          <a:p>
            <a:r>
              <a:rPr lang="nl-NL" sz="1600" dirty="0"/>
              <a:t>Wanneer je kiest voor </a:t>
            </a:r>
            <a:r>
              <a:rPr lang="nl-NL" sz="1600" i="1" dirty="0"/>
              <a:t>jaren</a:t>
            </a:r>
            <a:r>
              <a:rPr lang="nl-NL" sz="1600" dirty="0"/>
              <a:t>, kun je maximaal drie jaar terugkijken. Wanneer vragen tussentijds veranderd of toegevoegd zijn aan de vragenlijst, kan het zijn dat je maar één of twee jaren kan terugkijken.</a:t>
            </a:r>
          </a:p>
        </p:txBody>
      </p:sp>
      <p:sp>
        <p:nvSpPr>
          <p:cNvPr id="9" name="Pijl rechts 13">
            <a:extLst>
              <a:ext uri="{FF2B5EF4-FFF2-40B4-BE49-F238E27FC236}">
                <a16:creationId xmlns:a16="http://schemas.microsoft.com/office/drawing/2014/main" id="{D85E3506-01C6-4F6D-9E74-69B45EFAD1B9}"/>
              </a:ext>
            </a:extLst>
          </p:cNvPr>
          <p:cNvSpPr/>
          <p:nvPr/>
        </p:nvSpPr>
        <p:spPr>
          <a:xfrm>
            <a:off x="1933599" y="3157422"/>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voettekst 2">
            <a:extLst>
              <a:ext uri="{FF2B5EF4-FFF2-40B4-BE49-F238E27FC236}">
                <a16:creationId xmlns:a16="http://schemas.microsoft.com/office/drawing/2014/main" id="{A559A762-DC01-4D2D-B12B-DA5AC4D50919}"/>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12193277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el 1"/>
          <p:cNvSpPr txBox="1">
            <a:spLocks noGrp="1"/>
          </p:cNvSpPr>
          <p:nvPr>
            <p:ph type="title"/>
          </p:nvPr>
        </p:nvSpPr>
        <p:spPr>
          <a:xfrm>
            <a:off x="641445" y="863113"/>
            <a:ext cx="10712355" cy="436297"/>
          </a:xfrm>
          <a:prstGeom prst="rect">
            <a:avLst/>
          </a:prstGeom>
        </p:spPr>
        <p:txBody>
          <a:bodyPr>
            <a:noAutofit/>
          </a:bodyPr>
          <a:lstStyle/>
          <a:p>
            <a:r>
              <a:rPr lang="nl-NL" sz="2800" dirty="0"/>
              <a:t>Rapportage bibliotheek, voorleescoördinator, pedagogisch medewerker</a:t>
            </a:r>
            <a:endParaRPr sz="2800" dirty="0"/>
          </a:p>
        </p:txBody>
      </p:sp>
      <p:sp>
        <p:nvSpPr>
          <p:cNvPr id="2" name="Tijdelijke aanduiding voor voettekst 1">
            <a:extLst>
              <a:ext uri="{FF2B5EF4-FFF2-40B4-BE49-F238E27FC236}">
                <a16:creationId xmlns:a16="http://schemas.microsoft.com/office/drawing/2014/main" id="{20A2B0F4-228C-49EB-8337-6993D5FDD0C6}"/>
              </a:ext>
            </a:extLst>
          </p:cNvPr>
          <p:cNvSpPr>
            <a:spLocks noGrp="1"/>
          </p:cNvSpPr>
          <p:nvPr>
            <p:ph type="ftr" sz="quarter" idx="11"/>
          </p:nvPr>
        </p:nvSpPr>
        <p:spPr>
          <a:xfrm>
            <a:off x="1448269" y="6122259"/>
            <a:ext cx="8646934" cy="655060"/>
          </a:xfrm>
        </p:spPr>
        <p:txBody>
          <a:bodyPr/>
          <a:lstStyle/>
          <a:p>
            <a:pPr algn="l"/>
            <a:r>
              <a:rPr lang="nl-NL" dirty="0">
                <a:solidFill>
                  <a:schemeClr val="tx1">
                    <a:lumMod val="50000"/>
                    <a:lumOff val="50000"/>
                  </a:schemeClr>
                </a:solidFill>
              </a:rPr>
              <a:t>Instructie Rapportage Monitor </a:t>
            </a:r>
            <a:r>
              <a:rPr lang="nl-NL" dirty="0" err="1">
                <a:solidFill>
                  <a:schemeClr val="tx1">
                    <a:lumMod val="50000"/>
                    <a:lumOff val="50000"/>
                  </a:schemeClr>
                </a:solidFill>
              </a:rPr>
              <a:t>BoekStart</a:t>
            </a:r>
            <a:r>
              <a:rPr lang="nl-NL" dirty="0">
                <a:solidFill>
                  <a:schemeClr val="tx1">
                    <a:lumMod val="50000"/>
                    <a:lumOff val="50000"/>
                  </a:schemeClr>
                </a:solidFill>
              </a:rPr>
              <a:t> in de Kinderopvang 2022-2023</a:t>
            </a:r>
          </a:p>
        </p:txBody>
      </p:sp>
      <p:pic>
        <p:nvPicPr>
          <p:cNvPr id="7" name="Afbeelding 6">
            <a:extLst>
              <a:ext uri="{FF2B5EF4-FFF2-40B4-BE49-F238E27FC236}">
                <a16:creationId xmlns:a16="http://schemas.microsoft.com/office/drawing/2014/main" id="{209C77F4-5866-4C9E-91D5-6BD9D92F948D}"/>
              </a:ext>
            </a:extLst>
          </p:cNvPr>
          <p:cNvPicPr>
            <a:picLocks noChangeAspect="1"/>
          </p:cNvPicPr>
          <p:nvPr/>
        </p:nvPicPr>
        <p:blipFill rotWithShape="1">
          <a:blip r:embed="rId2"/>
          <a:srcRect l="1066" t="20350" r="4012" b="1806"/>
          <a:stretch/>
        </p:blipFill>
        <p:spPr>
          <a:xfrm>
            <a:off x="720762" y="1650860"/>
            <a:ext cx="7067774" cy="3222354"/>
          </a:xfrm>
          <a:prstGeom prst="rect">
            <a:avLst/>
          </a:prstGeom>
          <a:ln>
            <a:gradFill>
              <a:gsLst>
                <a:gs pos="3000">
                  <a:srgbClr val="0070C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pic>
      <p:sp>
        <p:nvSpPr>
          <p:cNvPr id="8" name="Rechthoek: afgeronde hoeken 7">
            <a:extLst>
              <a:ext uri="{FF2B5EF4-FFF2-40B4-BE49-F238E27FC236}">
                <a16:creationId xmlns:a16="http://schemas.microsoft.com/office/drawing/2014/main" id="{1EDAD8B0-EA8D-4326-BFF6-9E922BD4E47B}"/>
              </a:ext>
            </a:extLst>
          </p:cNvPr>
          <p:cNvSpPr/>
          <p:nvPr/>
        </p:nvSpPr>
        <p:spPr>
          <a:xfrm>
            <a:off x="3558778" y="3094520"/>
            <a:ext cx="1766257" cy="14768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Pijl: rechts 2">
            <a:extLst>
              <a:ext uri="{FF2B5EF4-FFF2-40B4-BE49-F238E27FC236}">
                <a16:creationId xmlns:a16="http://schemas.microsoft.com/office/drawing/2014/main" id="{4F155914-390E-4F6B-AC6C-F84E49C4669C}"/>
              </a:ext>
            </a:extLst>
          </p:cNvPr>
          <p:cNvSpPr/>
          <p:nvPr/>
        </p:nvSpPr>
        <p:spPr>
          <a:xfrm flipH="1">
            <a:off x="5520466" y="3689873"/>
            <a:ext cx="1151068" cy="48786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kstvak 3">
            <a:extLst>
              <a:ext uri="{FF2B5EF4-FFF2-40B4-BE49-F238E27FC236}">
                <a16:creationId xmlns:a16="http://schemas.microsoft.com/office/drawing/2014/main" id="{43A2520C-C589-46E6-906B-98CE74092C05}"/>
              </a:ext>
            </a:extLst>
          </p:cNvPr>
          <p:cNvSpPr txBox="1"/>
          <p:nvPr/>
        </p:nvSpPr>
        <p:spPr>
          <a:xfrm>
            <a:off x="641444" y="5260489"/>
            <a:ext cx="8308917" cy="646331"/>
          </a:xfrm>
          <a:prstGeom prst="rect">
            <a:avLst/>
          </a:prstGeom>
          <a:noFill/>
        </p:spPr>
        <p:txBody>
          <a:bodyPr wrap="square" rtlCol="0">
            <a:spAutoFit/>
          </a:bodyPr>
          <a:lstStyle/>
          <a:p>
            <a:r>
              <a:rPr lang="nl-NL" dirty="0"/>
              <a:t>Hier selecteer je op basis waarvan je de resultaten met elkaar wilt vergelijken.</a:t>
            </a:r>
          </a:p>
          <a:p>
            <a:r>
              <a:rPr lang="nl-NL" dirty="0"/>
              <a:t>Je kunt maximaal twee vergelijkingen selecteren.</a:t>
            </a:r>
          </a:p>
        </p:txBody>
      </p:sp>
    </p:spTree>
    <p:extLst>
      <p:ext uri="{BB962C8B-B14F-4D97-AF65-F5344CB8AC3E}">
        <p14:creationId xmlns:p14="http://schemas.microsoft.com/office/powerpoint/2010/main" val="2729162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5E5478-9F8D-499C-AB5D-A77AF9B461FD}"/>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7" name="Tijdelijke aanduiding voor inhoud 6">
            <a:extLst>
              <a:ext uri="{FF2B5EF4-FFF2-40B4-BE49-F238E27FC236}">
                <a16:creationId xmlns:a16="http://schemas.microsoft.com/office/drawing/2014/main" id="{5FAA253F-AEC0-4FB9-8E4B-28934E64AC3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8453" y="2150983"/>
            <a:ext cx="4999153" cy="1371719"/>
          </a:xfrm>
        </p:spPr>
      </p:pic>
      <p:sp>
        <p:nvSpPr>
          <p:cNvPr id="8" name="Pijl rechts 2">
            <a:extLst>
              <a:ext uri="{FF2B5EF4-FFF2-40B4-BE49-F238E27FC236}">
                <a16:creationId xmlns:a16="http://schemas.microsoft.com/office/drawing/2014/main" id="{06C85B48-7A55-4786-AFA0-AFC51B0F6D64}"/>
              </a:ext>
            </a:extLst>
          </p:cNvPr>
          <p:cNvSpPr/>
          <p:nvPr/>
        </p:nvSpPr>
        <p:spPr>
          <a:xfrm>
            <a:off x="5261352" y="252980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 rechts 2">
            <a:extLst>
              <a:ext uri="{FF2B5EF4-FFF2-40B4-BE49-F238E27FC236}">
                <a16:creationId xmlns:a16="http://schemas.microsoft.com/office/drawing/2014/main" id="{FDBBDEF6-E301-48B8-8852-01A8CD35FAA8}"/>
              </a:ext>
            </a:extLst>
          </p:cNvPr>
          <p:cNvSpPr/>
          <p:nvPr/>
        </p:nvSpPr>
        <p:spPr>
          <a:xfrm>
            <a:off x="3429935" y="310031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4EF3ECED-73C2-4915-8FF4-04F909E1AF1C}"/>
              </a:ext>
            </a:extLst>
          </p:cNvPr>
          <p:cNvSpPr txBox="1"/>
          <p:nvPr/>
        </p:nvSpPr>
        <p:spPr>
          <a:xfrm>
            <a:off x="708453" y="3901519"/>
            <a:ext cx="10204803" cy="1569660"/>
          </a:xfrm>
          <a:prstGeom prst="rect">
            <a:avLst/>
          </a:prstGeom>
          <a:noFill/>
        </p:spPr>
        <p:txBody>
          <a:bodyPr wrap="square">
            <a:spAutoFit/>
          </a:bodyPr>
          <a:lstStyle/>
          <a:p>
            <a:r>
              <a:rPr lang="nl-NL" sz="1600" dirty="0"/>
              <a:t>Bij ‘Zoek op vraag’ kun je de gewenste vragen selecteren.</a:t>
            </a:r>
          </a:p>
          <a:p>
            <a:r>
              <a:rPr lang="nl-NL" sz="1600" dirty="0"/>
              <a:t>Wil je een rapportage van alle vragen? Kies dan voor ‘selecteer alle 31 vragen’ (voorleescoördinator) of ‘selecteer alle 38 vragen’ (pedagogisch medewerker) of ‘selecteer alle 19 vragen’ (bibliotheek).</a:t>
            </a:r>
          </a:p>
          <a:p>
            <a:endParaRPr lang="nl-NL" sz="1600" dirty="0"/>
          </a:p>
          <a:p>
            <a:r>
              <a:rPr lang="nl-NL" sz="1600" dirty="0"/>
              <a:t>Wil je een vergelijking op alle vragen toepassen, selecteer dan eerst de gewenste vergelijking en klik daarna op ‘selecteer alle vragen’. </a:t>
            </a:r>
          </a:p>
        </p:txBody>
      </p:sp>
      <p:sp>
        <p:nvSpPr>
          <p:cNvPr id="3" name="Tijdelijke aanduiding voor voettekst 2">
            <a:extLst>
              <a:ext uri="{FF2B5EF4-FFF2-40B4-BE49-F238E27FC236}">
                <a16:creationId xmlns:a16="http://schemas.microsoft.com/office/drawing/2014/main" id="{3D0E04E0-4B46-4633-8E83-D2BC0B1DF3D3}"/>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5794871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4B1825-BFAD-45E6-9075-95210DAAB70A}"/>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7" name="Tijdelijke aanduiding voor inhoud 6">
            <a:extLst>
              <a:ext uri="{FF2B5EF4-FFF2-40B4-BE49-F238E27FC236}">
                <a16:creationId xmlns:a16="http://schemas.microsoft.com/office/drawing/2014/main" id="{0D9FD63B-89E2-4615-A2C6-37A94D0F8998}"/>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3464" r="3088" b="10724"/>
          <a:stretch/>
        </p:blipFill>
        <p:spPr>
          <a:xfrm>
            <a:off x="730655" y="1621105"/>
            <a:ext cx="4822653" cy="2988503"/>
          </a:xfrm>
        </p:spPr>
      </p:pic>
      <p:sp>
        <p:nvSpPr>
          <p:cNvPr id="8" name="Tekstvak 7">
            <a:extLst>
              <a:ext uri="{FF2B5EF4-FFF2-40B4-BE49-F238E27FC236}">
                <a16:creationId xmlns:a16="http://schemas.microsoft.com/office/drawing/2014/main" id="{9CEF8FA5-A740-4191-B908-3EB6B05ADB21}"/>
              </a:ext>
            </a:extLst>
          </p:cNvPr>
          <p:cNvSpPr txBox="1"/>
          <p:nvPr/>
        </p:nvSpPr>
        <p:spPr>
          <a:xfrm>
            <a:off x="563386" y="4846223"/>
            <a:ext cx="10474037" cy="1323439"/>
          </a:xfrm>
          <a:prstGeom prst="rect">
            <a:avLst/>
          </a:prstGeom>
          <a:noFill/>
        </p:spPr>
        <p:txBody>
          <a:bodyPr wrap="square" rtlCol="0">
            <a:spAutoFit/>
          </a:bodyPr>
          <a:lstStyle/>
          <a:p>
            <a:r>
              <a:rPr lang="nl-NL" sz="1600" dirty="0"/>
              <a:t>Je kunt op elke vraag verschillende vergelijkingen loslaten en deze zo in verschillende grafieken weergeven.</a:t>
            </a:r>
          </a:p>
          <a:p>
            <a:endParaRPr lang="nl-NL" sz="1600" dirty="0"/>
          </a:p>
          <a:p>
            <a:r>
              <a:rPr lang="nl-NL" sz="1600" dirty="0"/>
              <a:t>Je doet dit door de vraag  eerst te dupliceren door op het plusje te klikken. Daarna selecteer je de gewenste vergelijking.</a:t>
            </a:r>
          </a:p>
          <a:p>
            <a:endParaRPr lang="nl-NL" sz="1600" dirty="0"/>
          </a:p>
          <a:p>
            <a:r>
              <a:rPr lang="nl-NL" sz="1600" dirty="0"/>
              <a:t>Selecteer je geen vergelijking, dan krijg je de resultaten van de meest recente meting te zien.</a:t>
            </a:r>
          </a:p>
        </p:txBody>
      </p:sp>
      <p:sp>
        <p:nvSpPr>
          <p:cNvPr id="9" name="Ovaal 8">
            <a:extLst>
              <a:ext uri="{FF2B5EF4-FFF2-40B4-BE49-F238E27FC236}">
                <a16:creationId xmlns:a16="http://schemas.microsoft.com/office/drawing/2014/main" id="{EE5A2BC4-99CC-427F-BA23-DFCDF0DBEDB3}"/>
              </a:ext>
            </a:extLst>
          </p:cNvPr>
          <p:cNvSpPr/>
          <p:nvPr/>
        </p:nvSpPr>
        <p:spPr>
          <a:xfrm>
            <a:off x="5120181" y="3565209"/>
            <a:ext cx="680224" cy="234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Ovaal 9">
            <a:extLst>
              <a:ext uri="{FF2B5EF4-FFF2-40B4-BE49-F238E27FC236}">
                <a16:creationId xmlns:a16="http://schemas.microsoft.com/office/drawing/2014/main" id="{E522EADD-6E8D-4963-A977-E3D9FC72B91C}"/>
              </a:ext>
            </a:extLst>
          </p:cNvPr>
          <p:cNvSpPr/>
          <p:nvPr/>
        </p:nvSpPr>
        <p:spPr>
          <a:xfrm>
            <a:off x="4780069" y="4012643"/>
            <a:ext cx="680224" cy="234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Afbeelding 10">
            <a:extLst>
              <a:ext uri="{FF2B5EF4-FFF2-40B4-BE49-F238E27FC236}">
                <a16:creationId xmlns:a16="http://schemas.microsoft.com/office/drawing/2014/main" id="{44358CF9-5AAB-40AC-9008-601E2136294A}"/>
              </a:ext>
            </a:extLst>
          </p:cNvPr>
          <p:cNvPicPr>
            <a:picLocks noChangeAspect="1"/>
          </p:cNvPicPr>
          <p:nvPr/>
        </p:nvPicPr>
        <p:blipFill>
          <a:blip r:embed="rId3"/>
          <a:stretch>
            <a:fillRect/>
          </a:stretch>
        </p:blipFill>
        <p:spPr>
          <a:xfrm>
            <a:off x="5851219" y="3476103"/>
            <a:ext cx="755970" cy="347502"/>
          </a:xfrm>
          <a:prstGeom prst="rect">
            <a:avLst/>
          </a:prstGeom>
        </p:spPr>
      </p:pic>
      <p:pic>
        <p:nvPicPr>
          <p:cNvPr id="12" name="Afbeelding 11">
            <a:extLst>
              <a:ext uri="{FF2B5EF4-FFF2-40B4-BE49-F238E27FC236}">
                <a16:creationId xmlns:a16="http://schemas.microsoft.com/office/drawing/2014/main" id="{B37A2F43-B1EF-4B59-8C5C-7D304F1D4579}"/>
              </a:ext>
            </a:extLst>
          </p:cNvPr>
          <p:cNvPicPr>
            <a:picLocks noChangeAspect="1"/>
          </p:cNvPicPr>
          <p:nvPr/>
        </p:nvPicPr>
        <p:blipFill>
          <a:blip r:embed="rId3"/>
          <a:stretch>
            <a:fillRect/>
          </a:stretch>
        </p:blipFill>
        <p:spPr>
          <a:xfrm>
            <a:off x="5851219" y="3955980"/>
            <a:ext cx="755970" cy="347502"/>
          </a:xfrm>
          <a:prstGeom prst="rect">
            <a:avLst/>
          </a:prstGeom>
        </p:spPr>
      </p:pic>
      <p:sp>
        <p:nvSpPr>
          <p:cNvPr id="13" name="Rechthoek 12">
            <a:extLst>
              <a:ext uri="{FF2B5EF4-FFF2-40B4-BE49-F238E27FC236}">
                <a16:creationId xmlns:a16="http://schemas.microsoft.com/office/drawing/2014/main" id="{8CBF0F04-6844-4DA0-959B-8C3A3334931C}"/>
              </a:ext>
            </a:extLst>
          </p:cNvPr>
          <p:cNvSpPr/>
          <p:nvPr/>
        </p:nvSpPr>
        <p:spPr>
          <a:xfrm>
            <a:off x="6947210" y="3484679"/>
            <a:ext cx="4864762" cy="3952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dirty="0">
                <a:solidFill>
                  <a:schemeClr val="tx1"/>
                </a:solidFill>
              </a:rPr>
              <a:t>Met het </a:t>
            </a:r>
            <a:r>
              <a:rPr lang="nl-NL" sz="1400" i="1" dirty="0">
                <a:solidFill>
                  <a:schemeClr val="tx1"/>
                </a:solidFill>
              </a:rPr>
              <a:t>prullenbakje</a:t>
            </a:r>
            <a:r>
              <a:rPr lang="nl-NL" sz="1400" dirty="0">
                <a:solidFill>
                  <a:schemeClr val="tx1"/>
                </a:solidFill>
              </a:rPr>
              <a:t> verwijder je een geselecteerde vraag</a:t>
            </a:r>
          </a:p>
        </p:txBody>
      </p:sp>
      <p:sp>
        <p:nvSpPr>
          <p:cNvPr id="15" name="Rechthoek 14">
            <a:extLst>
              <a:ext uri="{FF2B5EF4-FFF2-40B4-BE49-F238E27FC236}">
                <a16:creationId xmlns:a16="http://schemas.microsoft.com/office/drawing/2014/main" id="{FE1F6D11-9602-477B-AA32-07DDA2D0E407}"/>
              </a:ext>
            </a:extLst>
          </p:cNvPr>
          <p:cNvSpPr/>
          <p:nvPr/>
        </p:nvSpPr>
        <p:spPr>
          <a:xfrm>
            <a:off x="6947210" y="4087407"/>
            <a:ext cx="5140712" cy="3475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dirty="0">
                <a:solidFill>
                  <a:schemeClr val="tx1"/>
                </a:solidFill>
              </a:rPr>
              <a:t>Met het </a:t>
            </a:r>
            <a:r>
              <a:rPr lang="nl-NL" sz="1400" i="1" dirty="0">
                <a:solidFill>
                  <a:schemeClr val="tx1"/>
                </a:solidFill>
              </a:rPr>
              <a:t>plusje</a:t>
            </a:r>
            <a:r>
              <a:rPr lang="nl-NL" sz="1400" dirty="0">
                <a:solidFill>
                  <a:schemeClr val="tx1"/>
                </a:solidFill>
              </a:rPr>
              <a:t> dupliceer je een vraag, voor als je dezelfde vraag met meerdere vergelijkingen wilt weergeven</a:t>
            </a:r>
          </a:p>
        </p:txBody>
      </p:sp>
      <p:sp>
        <p:nvSpPr>
          <p:cNvPr id="3" name="Tijdelijke aanduiding voor voettekst 2">
            <a:extLst>
              <a:ext uri="{FF2B5EF4-FFF2-40B4-BE49-F238E27FC236}">
                <a16:creationId xmlns:a16="http://schemas.microsoft.com/office/drawing/2014/main" id="{91F9760C-C6BD-4094-A515-7ADC48526AAA}"/>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41240114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8EA4BE-5928-482F-AEEA-AC86DEC1C8C5}"/>
              </a:ext>
            </a:extLst>
          </p:cNvPr>
          <p:cNvSpPr>
            <a:spLocks noGrp="1"/>
          </p:cNvSpPr>
          <p:nvPr>
            <p:ph type="title"/>
          </p:nvPr>
        </p:nvSpPr>
        <p:spPr/>
        <p:txBody>
          <a:bodyPr>
            <a:normAutofit/>
          </a:bodyPr>
          <a:lstStyle/>
          <a:p>
            <a:r>
              <a:rPr lang="nl-NL" sz="3200" dirty="0"/>
              <a:t>Rapportage voorleescoördinator, pedagogisch medewerker</a:t>
            </a:r>
          </a:p>
        </p:txBody>
      </p:sp>
      <p:pic>
        <p:nvPicPr>
          <p:cNvPr id="7" name="Tijdelijke aanduiding voor inhoud 6">
            <a:extLst>
              <a:ext uri="{FF2B5EF4-FFF2-40B4-BE49-F238E27FC236}">
                <a16:creationId xmlns:a16="http://schemas.microsoft.com/office/drawing/2014/main" id="{007B5C26-547F-4DF6-8428-BB825B65BA94}"/>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4299" b="7953"/>
          <a:stretch/>
        </p:blipFill>
        <p:spPr>
          <a:xfrm>
            <a:off x="641445" y="1916299"/>
            <a:ext cx="5199957" cy="2784793"/>
          </a:xfrm>
          <a:ln>
            <a:solidFill>
              <a:schemeClr val="tx1"/>
            </a:solidFill>
          </a:ln>
        </p:spPr>
      </p:pic>
      <p:sp>
        <p:nvSpPr>
          <p:cNvPr id="4" name="Tijdelijke aanduiding voor voettekst 3">
            <a:extLst>
              <a:ext uri="{FF2B5EF4-FFF2-40B4-BE49-F238E27FC236}">
                <a16:creationId xmlns:a16="http://schemas.microsoft.com/office/drawing/2014/main" id="{908E9D05-B3BD-4D63-B7DA-83E7A1D66DCA}"/>
              </a:ext>
            </a:extLst>
          </p:cNvPr>
          <p:cNvSpPr>
            <a:spLocks noGrp="1"/>
          </p:cNvSpPr>
          <p:nvPr>
            <p:ph type="ftr" sz="quarter" idx="11"/>
          </p:nvPr>
        </p:nvSpPr>
        <p:spPr/>
        <p:txBody>
          <a:bodyPr/>
          <a:lstStyle/>
          <a:p>
            <a:r>
              <a:rPr lang="nl-NL"/>
              <a:t>Instructie Rapportage Monitor BoekStart in de Kinderopvang 2022-2023</a:t>
            </a:r>
            <a:endParaRPr lang="nl-NL" dirty="0"/>
          </a:p>
        </p:txBody>
      </p:sp>
      <p:sp>
        <p:nvSpPr>
          <p:cNvPr id="8" name="Tekstvak 7">
            <a:extLst>
              <a:ext uri="{FF2B5EF4-FFF2-40B4-BE49-F238E27FC236}">
                <a16:creationId xmlns:a16="http://schemas.microsoft.com/office/drawing/2014/main" id="{956B1D66-9C45-43ED-A48D-67F059876C2D}"/>
              </a:ext>
            </a:extLst>
          </p:cNvPr>
          <p:cNvSpPr txBox="1"/>
          <p:nvPr/>
        </p:nvSpPr>
        <p:spPr>
          <a:xfrm>
            <a:off x="641445" y="4889649"/>
            <a:ext cx="10474037" cy="1077218"/>
          </a:xfrm>
          <a:prstGeom prst="rect">
            <a:avLst/>
          </a:prstGeom>
          <a:noFill/>
        </p:spPr>
        <p:txBody>
          <a:bodyPr wrap="square" rtlCol="0">
            <a:spAutoFit/>
          </a:bodyPr>
          <a:lstStyle/>
          <a:p>
            <a:r>
              <a:rPr lang="nl-NL" sz="1600" dirty="0"/>
              <a:t>Na het aanvinken van de gewenste selecties, kun je kiezen uit ‘Toon rapport’.</a:t>
            </a:r>
          </a:p>
          <a:p>
            <a:r>
              <a:rPr lang="nl-NL" sz="1600" dirty="0"/>
              <a:t>Je ziet de grafieken onder elkaar in je scherm verschijnen.</a:t>
            </a:r>
          </a:p>
          <a:p>
            <a:endParaRPr lang="nl-NL" sz="1600" dirty="0"/>
          </a:p>
          <a:p>
            <a:r>
              <a:rPr lang="nl-NL" sz="1600" dirty="0"/>
              <a:t>Er verschijnt ook een knop ‘Download rapport’. Deze kun je selecteren als je het hele rapport wilt opslaan of printen. </a:t>
            </a:r>
          </a:p>
        </p:txBody>
      </p:sp>
      <p:sp>
        <p:nvSpPr>
          <p:cNvPr id="9" name="Pijl rechts 7">
            <a:extLst>
              <a:ext uri="{FF2B5EF4-FFF2-40B4-BE49-F238E27FC236}">
                <a16:creationId xmlns:a16="http://schemas.microsoft.com/office/drawing/2014/main" id="{DC6C9261-4E9B-4442-A696-60CCFF98D5F1}"/>
              </a:ext>
            </a:extLst>
          </p:cNvPr>
          <p:cNvSpPr/>
          <p:nvPr/>
        </p:nvSpPr>
        <p:spPr>
          <a:xfrm>
            <a:off x="2075008" y="3153132"/>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Pijl rechts 7">
            <a:extLst>
              <a:ext uri="{FF2B5EF4-FFF2-40B4-BE49-F238E27FC236}">
                <a16:creationId xmlns:a16="http://schemas.microsoft.com/office/drawing/2014/main" id="{8861E427-9019-44E7-82B5-591548EF3C76}"/>
              </a:ext>
            </a:extLst>
          </p:cNvPr>
          <p:cNvSpPr/>
          <p:nvPr/>
        </p:nvSpPr>
        <p:spPr>
          <a:xfrm>
            <a:off x="6117026" y="315629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895038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30DDA5-F49C-442C-9E78-899C97E83D5E}"/>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7" name="Tijdelijke aanduiding voor inhoud 6">
            <a:extLst>
              <a:ext uri="{FF2B5EF4-FFF2-40B4-BE49-F238E27FC236}">
                <a16:creationId xmlns:a16="http://schemas.microsoft.com/office/drawing/2014/main" id="{8D838A6C-B910-4817-8371-1BDBCE4C659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626710"/>
            <a:ext cx="4769651" cy="3808412"/>
          </a:xfrm>
        </p:spPr>
      </p:pic>
      <p:sp>
        <p:nvSpPr>
          <p:cNvPr id="4" name="Tijdelijke aanduiding voor voettekst 3">
            <a:extLst>
              <a:ext uri="{FF2B5EF4-FFF2-40B4-BE49-F238E27FC236}">
                <a16:creationId xmlns:a16="http://schemas.microsoft.com/office/drawing/2014/main" id="{44F8313E-E75B-4C55-809B-8ED692E6EEC4}"/>
              </a:ext>
            </a:extLst>
          </p:cNvPr>
          <p:cNvSpPr>
            <a:spLocks noGrp="1"/>
          </p:cNvSpPr>
          <p:nvPr>
            <p:ph type="ftr" sz="quarter" idx="11"/>
          </p:nvPr>
        </p:nvSpPr>
        <p:spPr/>
        <p:txBody>
          <a:bodyPr/>
          <a:lstStyle/>
          <a:p>
            <a:r>
              <a:rPr lang="nl-NL"/>
              <a:t>Instructie Rapportage Monitor BoekStart in de Kinderopvang 2022-2023</a:t>
            </a:r>
            <a:endParaRPr lang="nl-NL" dirty="0"/>
          </a:p>
        </p:txBody>
      </p:sp>
      <p:sp>
        <p:nvSpPr>
          <p:cNvPr id="8" name="Rechthoek 7">
            <a:extLst>
              <a:ext uri="{FF2B5EF4-FFF2-40B4-BE49-F238E27FC236}">
                <a16:creationId xmlns:a16="http://schemas.microsoft.com/office/drawing/2014/main" id="{3DE0FCEA-A519-491A-AE8A-5E1981E0435C}"/>
              </a:ext>
            </a:extLst>
          </p:cNvPr>
          <p:cNvSpPr/>
          <p:nvPr/>
        </p:nvSpPr>
        <p:spPr>
          <a:xfrm>
            <a:off x="6984830" y="4576970"/>
            <a:ext cx="4565725" cy="699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dirty="0">
                <a:solidFill>
                  <a:schemeClr val="tx1"/>
                </a:solidFill>
              </a:rPr>
              <a:t>De rapportage verschijnt in een nieuw document dat je kunt printen of opslaan als pdf.</a:t>
            </a:r>
          </a:p>
          <a:p>
            <a:pPr algn="ctr"/>
            <a:endParaRPr lang="nl-NL" dirty="0"/>
          </a:p>
        </p:txBody>
      </p:sp>
      <p:sp>
        <p:nvSpPr>
          <p:cNvPr id="9" name="Pijl: rechts 8">
            <a:extLst>
              <a:ext uri="{FF2B5EF4-FFF2-40B4-BE49-F238E27FC236}">
                <a16:creationId xmlns:a16="http://schemas.microsoft.com/office/drawing/2014/main" id="{E9957B51-D834-4293-8222-993E895FA6EE}"/>
              </a:ext>
            </a:extLst>
          </p:cNvPr>
          <p:cNvSpPr/>
          <p:nvPr/>
        </p:nvSpPr>
        <p:spPr>
          <a:xfrm flipH="1">
            <a:off x="5911668" y="4576970"/>
            <a:ext cx="869238" cy="36512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nl-NL">
              <a:ln>
                <a:solidFill>
                  <a:schemeClr val="accent2"/>
                </a:solidFill>
              </a:ln>
            </a:endParaRPr>
          </a:p>
        </p:txBody>
      </p:sp>
    </p:spTree>
    <p:extLst>
      <p:ext uri="{BB962C8B-B14F-4D97-AF65-F5344CB8AC3E}">
        <p14:creationId xmlns:p14="http://schemas.microsoft.com/office/powerpoint/2010/main" val="2474866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3AEC7A-09CD-409D-A18F-83A618C54741}"/>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11" name="Tijdelijke aanduiding voor inhoud 10">
            <a:extLst>
              <a:ext uri="{FF2B5EF4-FFF2-40B4-BE49-F238E27FC236}">
                <a16:creationId xmlns:a16="http://schemas.microsoft.com/office/drawing/2014/main" id="{AC91CEB2-894D-469C-895A-EE48E3B3513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3788" y="1808328"/>
            <a:ext cx="4506924" cy="3808412"/>
          </a:xfrm>
        </p:spPr>
      </p:pic>
      <p:sp>
        <p:nvSpPr>
          <p:cNvPr id="12" name="Pijl rechts 8">
            <a:extLst>
              <a:ext uri="{FF2B5EF4-FFF2-40B4-BE49-F238E27FC236}">
                <a16:creationId xmlns:a16="http://schemas.microsoft.com/office/drawing/2014/main" id="{86AEA73A-CA46-4C25-8BA4-2F4A75773FAF}"/>
              </a:ext>
            </a:extLst>
          </p:cNvPr>
          <p:cNvSpPr/>
          <p:nvPr/>
        </p:nvSpPr>
        <p:spPr>
          <a:xfrm>
            <a:off x="5220712" y="202734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a:extLst>
              <a:ext uri="{FF2B5EF4-FFF2-40B4-BE49-F238E27FC236}">
                <a16:creationId xmlns:a16="http://schemas.microsoft.com/office/drawing/2014/main" id="{B0118A2E-0363-42DC-8D45-395EBC494A74}"/>
              </a:ext>
            </a:extLst>
          </p:cNvPr>
          <p:cNvSpPr txBox="1"/>
          <p:nvPr/>
        </p:nvSpPr>
        <p:spPr>
          <a:xfrm>
            <a:off x="6327086" y="2027340"/>
            <a:ext cx="5379522" cy="1754326"/>
          </a:xfrm>
          <a:prstGeom prst="rect">
            <a:avLst/>
          </a:prstGeom>
          <a:noFill/>
        </p:spPr>
        <p:txBody>
          <a:bodyPr wrap="square" rtlCol="0">
            <a:spAutoFit/>
          </a:bodyPr>
          <a:lstStyle/>
          <a:p>
            <a:r>
              <a:rPr lang="nl-NL" dirty="0"/>
              <a:t>Je kunt de grafieken ook een voor een opslaan.</a:t>
            </a:r>
          </a:p>
          <a:p>
            <a:endParaRPr lang="nl-NL" dirty="0"/>
          </a:p>
          <a:p>
            <a:r>
              <a:rPr lang="nl-NL" dirty="0"/>
              <a:t>Als je d.m.v. de button ‘Toon rapport’ de opgevraagde grafieken in beeld krijgt, kun je door op de drie streepjes rechtsboven te klikken kiezen hoe je de afbeelding wilt opslaan voor verder gebruik.</a:t>
            </a:r>
          </a:p>
        </p:txBody>
      </p:sp>
      <p:sp>
        <p:nvSpPr>
          <p:cNvPr id="3" name="Tijdelijke aanduiding voor voettekst 2">
            <a:extLst>
              <a:ext uri="{FF2B5EF4-FFF2-40B4-BE49-F238E27FC236}">
                <a16:creationId xmlns:a16="http://schemas.microsoft.com/office/drawing/2014/main" id="{51F16F74-FCB2-45FE-AEF8-F59DBF84327D}"/>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3617962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3200" dirty="0"/>
              <a:t>Extra tip voor je aan de slag gaat</a:t>
            </a:r>
          </a:p>
        </p:txBody>
      </p:sp>
      <p:sp>
        <p:nvSpPr>
          <p:cNvPr id="3" name="Tijdelijke aanduiding voor inhoud 2">
            <a:extLst>
              <a:ext uri="{FF2B5EF4-FFF2-40B4-BE49-F238E27FC236}">
                <a16:creationId xmlns:a16="http://schemas.microsoft.com/office/drawing/2014/main" id="{3CC2C6FB-D119-4AE0-B60A-CD2B7309AE40}"/>
              </a:ext>
            </a:extLst>
          </p:cNvPr>
          <p:cNvSpPr>
            <a:spLocks noGrp="1"/>
          </p:cNvSpPr>
          <p:nvPr>
            <p:ph idx="1"/>
          </p:nvPr>
        </p:nvSpPr>
        <p:spPr/>
        <p:txBody>
          <a:bodyPr>
            <a:normAutofit/>
          </a:bodyPr>
          <a:lstStyle/>
          <a:p>
            <a:r>
              <a:rPr lang="nl-NL" sz="1600" dirty="0"/>
              <a:t>Bekijk het Webinar </a:t>
            </a:r>
            <a:r>
              <a:rPr lang="nl-NL" sz="1600" i="1" dirty="0"/>
              <a:t>Van veel naar focus</a:t>
            </a:r>
            <a:r>
              <a:rPr lang="nl-NL" sz="1600" dirty="0"/>
              <a:t> met Kees Broekhof en Nicolien de Pater. In dit leerzame Webinar krijg je veel extra tips over doelgericht werken met de Monitor </a:t>
            </a:r>
            <a:r>
              <a:rPr lang="nl-NL" sz="1600" dirty="0" err="1"/>
              <a:t>BoekStart</a:t>
            </a:r>
            <a:r>
              <a:rPr lang="nl-NL" sz="1600" dirty="0"/>
              <a:t>. Het </a:t>
            </a:r>
            <a:r>
              <a:rPr lang="nl-NL" sz="1600" dirty="0" err="1"/>
              <a:t>webinar</a:t>
            </a:r>
            <a:r>
              <a:rPr lang="nl-NL" sz="1600" dirty="0"/>
              <a:t> is te vinden via </a:t>
            </a:r>
            <a:r>
              <a:rPr lang="nl-NL" sz="1600" dirty="0">
                <a:hlinkClick r:id="rId3"/>
              </a:rPr>
              <a:t>https://www.boekstartpro.nl/toolkit/monitor.html</a:t>
            </a:r>
            <a:r>
              <a:rPr lang="nl-NL" sz="1600" dirty="0"/>
              <a:t> of </a:t>
            </a:r>
            <a:r>
              <a:rPr lang="nl-NL" sz="1600" dirty="0">
                <a:hlinkClick r:id="rId4"/>
              </a:rPr>
              <a:t>https://www.youtube.com/watch?v=WFl8ePh6klI</a:t>
            </a:r>
            <a:endParaRPr lang="nl-NL" sz="1600" dirty="0"/>
          </a:p>
          <a:p>
            <a:endParaRPr lang="nl-NL" sz="900" dirty="0"/>
          </a:p>
          <a:p>
            <a:endParaRPr lang="nl-NL" sz="1600" dirty="0"/>
          </a:p>
          <a:p>
            <a:endParaRPr lang="nl-NL" sz="1600" dirty="0"/>
          </a:p>
          <a:p>
            <a:endParaRPr lang="nl-NL" sz="1600" dirty="0"/>
          </a:p>
          <a:p>
            <a:endParaRPr lang="nl-NL" dirty="0"/>
          </a:p>
        </p:txBody>
      </p:sp>
      <p:pic>
        <p:nvPicPr>
          <p:cNvPr id="4" name="Afbeelding 3">
            <a:extLst>
              <a:ext uri="{FF2B5EF4-FFF2-40B4-BE49-F238E27FC236}">
                <a16:creationId xmlns:a16="http://schemas.microsoft.com/office/drawing/2014/main" id="{D5905BDB-063F-4B10-8E9A-95FD43A6BBEB}"/>
              </a:ext>
            </a:extLst>
          </p:cNvPr>
          <p:cNvPicPr>
            <a:picLocks noChangeAspect="1"/>
          </p:cNvPicPr>
          <p:nvPr/>
        </p:nvPicPr>
        <p:blipFill>
          <a:blip r:embed="rId5"/>
          <a:stretch>
            <a:fillRect/>
          </a:stretch>
        </p:blipFill>
        <p:spPr>
          <a:xfrm>
            <a:off x="3134325" y="3016586"/>
            <a:ext cx="5480714" cy="2872423"/>
          </a:xfrm>
          <a:prstGeom prst="rect">
            <a:avLst/>
          </a:prstGeom>
        </p:spPr>
      </p:pic>
      <p:sp>
        <p:nvSpPr>
          <p:cNvPr id="9" name="Tijdelijke aanduiding voor voettekst 8">
            <a:extLst>
              <a:ext uri="{FF2B5EF4-FFF2-40B4-BE49-F238E27FC236}">
                <a16:creationId xmlns:a16="http://schemas.microsoft.com/office/drawing/2014/main" id="{DD44E265-5EED-4397-B0DF-D438578261F1}"/>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4108377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5B1392-F4D0-4C61-BD95-6643C4657D17}"/>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7" name="Tijdelijke aanduiding voor inhoud 6">
            <a:extLst>
              <a:ext uri="{FF2B5EF4-FFF2-40B4-BE49-F238E27FC236}">
                <a16:creationId xmlns:a16="http://schemas.microsoft.com/office/drawing/2014/main" id="{69879B48-7795-4235-B069-1BDD5FE74E6D}"/>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37" t="42" r="37532" b="8330"/>
          <a:stretch/>
        </p:blipFill>
        <p:spPr>
          <a:xfrm>
            <a:off x="641445" y="1962614"/>
            <a:ext cx="5480713" cy="2932772"/>
          </a:xfrm>
        </p:spPr>
      </p:pic>
      <p:sp>
        <p:nvSpPr>
          <p:cNvPr id="8" name="Tekstvak 7">
            <a:extLst>
              <a:ext uri="{FF2B5EF4-FFF2-40B4-BE49-F238E27FC236}">
                <a16:creationId xmlns:a16="http://schemas.microsoft.com/office/drawing/2014/main" id="{984D8412-F7CC-4360-9643-C05FD3BB1804}"/>
              </a:ext>
            </a:extLst>
          </p:cNvPr>
          <p:cNvSpPr txBox="1"/>
          <p:nvPr/>
        </p:nvSpPr>
        <p:spPr>
          <a:xfrm>
            <a:off x="572585" y="4965679"/>
            <a:ext cx="10712355" cy="584775"/>
          </a:xfrm>
          <a:prstGeom prst="rect">
            <a:avLst/>
          </a:prstGeom>
          <a:noFill/>
        </p:spPr>
        <p:txBody>
          <a:bodyPr wrap="square" rtlCol="0">
            <a:spAutoFit/>
          </a:bodyPr>
          <a:lstStyle/>
          <a:p>
            <a:r>
              <a:rPr lang="nl-NL" sz="1600" dirty="0"/>
              <a:t>Elke keer dat je de vergelijking of case selectie verandert, dien je opnieuw op ‘Toon rapport’ te klikken om de gewenste resultaten in beeld te krijgen.</a:t>
            </a:r>
          </a:p>
        </p:txBody>
      </p:sp>
      <p:sp>
        <p:nvSpPr>
          <p:cNvPr id="3" name="Tijdelijke aanduiding voor voettekst 2">
            <a:extLst>
              <a:ext uri="{FF2B5EF4-FFF2-40B4-BE49-F238E27FC236}">
                <a16:creationId xmlns:a16="http://schemas.microsoft.com/office/drawing/2014/main" id="{1435DC71-22C4-4413-A7FD-43355B6586BF}"/>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4596634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D28111-1C10-443D-97A3-EBDD75C56849}"/>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7" name="Tijdelijke aanduiding voor inhoud 6">
            <a:extLst>
              <a:ext uri="{FF2B5EF4-FFF2-40B4-BE49-F238E27FC236}">
                <a16:creationId xmlns:a16="http://schemas.microsoft.com/office/drawing/2014/main" id="{E89AC7EF-5B82-49AE-8E43-DDAA1491D31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926761"/>
            <a:ext cx="3398815" cy="3292125"/>
          </a:xfrm>
        </p:spPr>
      </p:pic>
      <p:sp>
        <p:nvSpPr>
          <p:cNvPr id="8" name="Tekstvak 7">
            <a:extLst>
              <a:ext uri="{FF2B5EF4-FFF2-40B4-BE49-F238E27FC236}">
                <a16:creationId xmlns:a16="http://schemas.microsoft.com/office/drawing/2014/main" id="{D0B841EA-6901-40D7-B0F3-25F94F80BA9C}"/>
              </a:ext>
            </a:extLst>
          </p:cNvPr>
          <p:cNvSpPr txBox="1"/>
          <p:nvPr/>
        </p:nvSpPr>
        <p:spPr>
          <a:xfrm>
            <a:off x="4888498" y="2056084"/>
            <a:ext cx="6662057" cy="2554545"/>
          </a:xfrm>
          <a:prstGeom prst="rect">
            <a:avLst/>
          </a:prstGeom>
          <a:noFill/>
        </p:spPr>
        <p:txBody>
          <a:bodyPr wrap="square" rtlCol="0">
            <a:spAutoFit/>
          </a:bodyPr>
          <a:lstStyle/>
          <a:p>
            <a:r>
              <a:rPr lang="nl-NL" sz="1600" dirty="0"/>
              <a:t>De button ‘Case-selectie’ gebruik je om de data nog verder te verfijnen. Je selecteert bijvoorbeeld alleen de gegevens van een bepaald jaar of alleen van de locaties met een voorleesplan.</a:t>
            </a:r>
          </a:p>
          <a:p>
            <a:endParaRPr lang="nl-NL" sz="1600" dirty="0"/>
          </a:p>
          <a:p>
            <a:r>
              <a:rPr lang="nl-NL" sz="1600" dirty="0"/>
              <a:t>De mogelijkheden voor ‘Case-selectie’ kunnen per vraag verschillen.</a:t>
            </a:r>
          </a:p>
          <a:p>
            <a:endParaRPr lang="nl-NL" sz="1600" dirty="0"/>
          </a:p>
          <a:p>
            <a:r>
              <a:rPr lang="nl-NL" sz="1600" dirty="0"/>
              <a:t>Je kunt een ‘case-selectie’ ook combineren met een vergelijking.</a:t>
            </a:r>
          </a:p>
          <a:p>
            <a:endParaRPr lang="nl-NL" sz="1600" dirty="0"/>
          </a:p>
          <a:p>
            <a:r>
              <a:rPr lang="nl-NL" sz="1600" dirty="0"/>
              <a:t>Bij bepaalde combinaties van ‘Case-selectie’ en ‘Vergelijking’ zijn geen uitkomsten mogelijk. Dit merk je vanzelf, het veld blijft dan leeg.</a:t>
            </a:r>
          </a:p>
        </p:txBody>
      </p:sp>
      <p:sp>
        <p:nvSpPr>
          <p:cNvPr id="9" name="Pijl rechts 8">
            <a:extLst>
              <a:ext uri="{FF2B5EF4-FFF2-40B4-BE49-F238E27FC236}">
                <a16:creationId xmlns:a16="http://schemas.microsoft.com/office/drawing/2014/main" id="{9C527AE8-9DA8-480D-9957-170AB1465704}"/>
              </a:ext>
            </a:extLst>
          </p:cNvPr>
          <p:cNvSpPr/>
          <p:nvPr/>
        </p:nvSpPr>
        <p:spPr>
          <a:xfrm>
            <a:off x="2873053" y="4146989"/>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Ovaal 9">
            <a:extLst>
              <a:ext uri="{FF2B5EF4-FFF2-40B4-BE49-F238E27FC236}">
                <a16:creationId xmlns:a16="http://schemas.microsoft.com/office/drawing/2014/main" id="{D19F7251-2851-4AE3-993F-4E21D26D90D3}"/>
              </a:ext>
            </a:extLst>
          </p:cNvPr>
          <p:cNvSpPr/>
          <p:nvPr/>
        </p:nvSpPr>
        <p:spPr>
          <a:xfrm>
            <a:off x="724829" y="4025590"/>
            <a:ext cx="1717288" cy="5241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voettekst 2">
            <a:extLst>
              <a:ext uri="{FF2B5EF4-FFF2-40B4-BE49-F238E27FC236}">
                <a16:creationId xmlns:a16="http://schemas.microsoft.com/office/drawing/2014/main" id="{ED7FD301-5F1E-47E9-A933-5D38AE7157AE}"/>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768079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16982D-8722-4394-A2EC-3E6560B40AF8}"/>
              </a:ext>
            </a:extLst>
          </p:cNvPr>
          <p:cNvSpPr>
            <a:spLocks noGrp="1"/>
          </p:cNvSpPr>
          <p:nvPr>
            <p:ph type="title"/>
          </p:nvPr>
        </p:nvSpPr>
        <p:spPr/>
        <p:txBody>
          <a:bodyPr>
            <a:normAutofit/>
          </a:bodyPr>
          <a:lstStyle/>
          <a:p>
            <a:r>
              <a:rPr lang="nl-NL" sz="3200" dirty="0"/>
              <a:t>Rapportage zonder case-selectie</a:t>
            </a:r>
          </a:p>
        </p:txBody>
      </p:sp>
      <p:pic>
        <p:nvPicPr>
          <p:cNvPr id="7" name="Tijdelijke aanduiding voor inhoud 6">
            <a:extLst>
              <a:ext uri="{FF2B5EF4-FFF2-40B4-BE49-F238E27FC236}">
                <a16:creationId xmlns:a16="http://schemas.microsoft.com/office/drawing/2014/main" id="{0179F639-0748-49DE-A70E-70ADF7DB8D7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8012" r="156"/>
          <a:stretch/>
        </p:blipFill>
        <p:spPr>
          <a:xfrm>
            <a:off x="1543838" y="1761419"/>
            <a:ext cx="6597408" cy="3870638"/>
          </a:xfrm>
        </p:spPr>
      </p:pic>
      <p:sp>
        <p:nvSpPr>
          <p:cNvPr id="8" name="Tijdelijke aanduiding voor voettekst 1">
            <a:extLst>
              <a:ext uri="{FF2B5EF4-FFF2-40B4-BE49-F238E27FC236}">
                <a16:creationId xmlns:a16="http://schemas.microsoft.com/office/drawing/2014/main" id="{F2E1E66C-88CB-4202-8B3F-C4529FF2A769}"/>
              </a:ext>
            </a:extLst>
          </p:cNvPr>
          <p:cNvSpPr txBox="1">
            <a:spLocks/>
          </p:cNvSpPr>
          <p:nvPr/>
        </p:nvSpPr>
        <p:spPr>
          <a:xfrm>
            <a:off x="641445" y="5587926"/>
            <a:ext cx="8402194" cy="571845"/>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200" b="0" i="0" u="none" strike="noStrike" cap="none" spc="0" normalizeH="0" baseline="0">
                <a:ln>
                  <a:noFill/>
                </a:ln>
                <a:solidFill>
                  <a:schemeClr val="tx1">
                    <a:tint val="75000"/>
                  </a:schemeClr>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a:lstStyle>
          <a:p>
            <a:pPr algn="l"/>
            <a:r>
              <a:rPr lang="nl-NL" sz="1600" dirty="0">
                <a:solidFill>
                  <a:schemeClr val="tx1"/>
                </a:solidFill>
              </a:rPr>
              <a:t>Hier zijn als voorbeeld 3 vragen geselecteerd, </a:t>
            </a:r>
            <a:r>
              <a:rPr lang="nl-NL" sz="1600" b="1" dirty="0">
                <a:solidFill>
                  <a:schemeClr val="tx1"/>
                </a:solidFill>
              </a:rPr>
              <a:t>zonder </a:t>
            </a:r>
            <a:r>
              <a:rPr lang="nl-NL" sz="1600" dirty="0">
                <a:solidFill>
                  <a:schemeClr val="tx1"/>
                </a:solidFill>
              </a:rPr>
              <a:t>dat er een case-selectie of vergelijking is gemaakt.</a:t>
            </a:r>
          </a:p>
        </p:txBody>
      </p:sp>
      <p:sp>
        <p:nvSpPr>
          <p:cNvPr id="9" name="Pijl: rechts 8">
            <a:extLst>
              <a:ext uri="{FF2B5EF4-FFF2-40B4-BE49-F238E27FC236}">
                <a16:creationId xmlns:a16="http://schemas.microsoft.com/office/drawing/2014/main" id="{AC488D0E-6814-4527-9B82-F6437A100ABA}"/>
              </a:ext>
            </a:extLst>
          </p:cNvPr>
          <p:cNvSpPr/>
          <p:nvPr/>
        </p:nvSpPr>
        <p:spPr>
          <a:xfrm>
            <a:off x="546582" y="2531329"/>
            <a:ext cx="914087" cy="256478"/>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accent2"/>
              </a:solidFill>
            </a:endParaRPr>
          </a:p>
        </p:txBody>
      </p:sp>
      <p:sp>
        <p:nvSpPr>
          <p:cNvPr id="3" name="Tijdelijke aanduiding voor voettekst 2">
            <a:extLst>
              <a:ext uri="{FF2B5EF4-FFF2-40B4-BE49-F238E27FC236}">
                <a16:creationId xmlns:a16="http://schemas.microsoft.com/office/drawing/2014/main" id="{BDAC7DC5-A64B-44E6-A8D8-A195771E6F72}"/>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27357381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34F686-9DBD-40A5-9D37-F6FF3459E301}"/>
              </a:ext>
            </a:extLst>
          </p:cNvPr>
          <p:cNvSpPr>
            <a:spLocks noGrp="1"/>
          </p:cNvSpPr>
          <p:nvPr>
            <p:ph type="title"/>
          </p:nvPr>
        </p:nvSpPr>
        <p:spPr>
          <a:xfrm>
            <a:off x="641445" y="968991"/>
            <a:ext cx="10712355" cy="592267"/>
          </a:xfrm>
        </p:spPr>
        <p:txBody>
          <a:bodyPr>
            <a:normAutofit/>
          </a:bodyPr>
          <a:lstStyle/>
          <a:p>
            <a:r>
              <a:rPr lang="nl-NL" sz="2400" dirty="0"/>
              <a:t>Rapportage met case-selectie én vergelijking vragenlijst pedagogische medewerker</a:t>
            </a:r>
          </a:p>
        </p:txBody>
      </p:sp>
      <p:sp>
        <p:nvSpPr>
          <p:cNvPr id="7" name="Tekstvak 6">
            <a:extLst>
              <a:ext uri="{FF2B5EF4-FFF2-40B4-BE49-F238E27FC236}">
                <a16:creationId xmlns:a16="http://schemas.microsoft.com/office/drawing/2014/main" id="{857518D9-E541-4D11-9FDD-542CB87CFCB1}"/>
              </a:ext>
            </a:extLst>
          </p:cNvPr>
          <p:cNvSpPr txBox="1"/>
          <p:nvPr/>
        </p:nvSpPr>
        <p:spPr>
          <a:xfrm>
            <a:off x="641445" y="5525256"/>
            <a:ext cx="9403881" cy="338554"/>
          </a:xfrm>
          <a:prstGeom prst="rect">
            <a:avLst/>
          </a:prstGeom>
          <a:noFill/>
        </p:spPr>
        <p:txBody>
          <a:bodyPr wrap="square">
            <a:spAutoFit/>
          </a:bodyPr>
          <a:lstStyle/>
          <a:p>
            <a:r>
              <a:rPr lang="nl-NL" sz="1600" dirty="0"/>
              <a:t>Hier een voorbeeld van case-selectie op leeftijdsgroep én vergelijking o.b.v. landelijk en jaren.</a:t>
            </a:r>
          </a:p>
        </p:txBody>
      </p:sp>
      <p:pic>
        <p:nvPicPr>
          <p:cNvPr id="10" name="Tijdelijke aanduiding voor inhoud 9">
            <a:extLst>
              <a:ext uri="{FF2B5EF4-FFF2-40B4-BE49-F238E27FC236}">
                <a16:creationId xmlns:a16="http://schemas.microsoft.com/office/drawing/2014/main" id="{5C402EE5-C0DF-49B2-ACC9-95A781FF890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465504"/>
            <a:ext cx="5887315" cy="3808412"/>
          </a:xfrm>
          <a:ln>
            <a:solidFill>
              <a:schemeClr val="tx1"/>
            </a:solidFill>
          </a:ln>
        </p:spPr>
      </p:pic>
      <p:sp>
        <p:nvSpPr>
          <p:cNvPr id="3" name="Tijdelijke aanduiding voor voettekst 2">
            <a:extLst>
              <a:ext uri="{FF2B5EF4-FFF2-40B4-BE49-F238E27FC236}">
                <a16:creationId xmlns:a16="http://schemas.microsoft.com/office/drawing/2014/main" id="{3207B880-CC07-4905-8446-510BC259FB09}"/>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4168616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el 1"/>
          <p:cNvSpPr txBox="1">
            <a:spLocks noGrp="1"/>
          </p:cNvSpPr>
          <p:nvPr>
            <p:ph type="title"/>
          </p:nvPr>
        </p:nvSpPr>
        <p:spPr>
          <a:xfrm>
            <a:off x="641445" y="716225"/>
            <a:ext cx="10712355" cy="839337"/>
          </a:xfrm>
          <a:prstGeom prst="rect">
            <a:avLst/>
          </a:prstGeom>
        </p:spPr>
        <p:txBody>
          <a:bodyPr>
            <a:normAutofit/>
          </a:bodyPr>
          <a:lstStyle/>
          <a:p>
            <a:r>
              <a:rPr lang="nl-NL" sz="2400" dirty="0"/>
              <a:t>Grafiek met case-selectie én vergelijking vragenlijst pedagogische medewerker</a:t>
            </a:r>
            <a:endParaRPr sz="2400" dirty="0"/>
          </a:p>
        </p:txBody>
      </p:sp>
      <p:sp>
        <p:nvSpPr>
          <p:cNvPr id="4" name="Tijdelijke aanduiding voor voettekst 3">
            <a:extLst>
              <a:ext uri="{FF2B5EF4-FFF2-40B4-BE49-F238E27FC236}">
                <a16:creationId xmlns:a16="http://schemas.microsoft.com/office/drawing/2014/main" id="{CE155330-F34D-4E0F-9B49-5737C5976D7B}"/>
              </a:ext>
            </a:extLst>
          </p:cNvPr>
          <p:cNvSpPr>
            <a:spLocks noGrp="1"/>
          </p:cNvSpPr>
          <p:nvPr>
            <p:ph type="ftr" sz="quarter" idx="11"/>
          </p:nvPr>
        </p:nvSpPr>
        <p:spPr>
          <a:xfrm>
            <a:off x="1649525" y="6283024"/>
            <a:ext cx="8696194" cy="471938"/>
          </a:xfrm>
        </p:spPr>
        <p:txBody>
          <a:bodyPr/>
          <a:lstStyle/>
          <a:p>
            <a:pPr algn="l"/>
            <a:r>
              <a:rPr lang="nl-NL" dirty="0">
                <a:solidFill>
                  <a:schemeClr val="tx1">
                    <a:lumMod val="50000"/>
                    <a:lumOff val="50000"/>
                  </a:schemeClr>
                </a:solidFill>
              </a:rPr>
              <a:t>Instructie Rapportage Monitor </a:t>
            </a:r>
            <a:r>
              <a:rPr lang="nl-NL" dirty="0" err="1">
                <a:solidFill>
                  <a:schemeClr val="tx1">
                    <a:lumMod val="50000"/>
                    <a:lumOff val="50000"/>
                  </a:schemeClr>
                </a:solidFill>
              </a:rPr>
              <a:t>BoekStart</a:t>
            </a:r>
            <a:r>
              <a:rPr lang="nl-NL" dirty="0">
                <a:solidFill>
                  <a:schemeClr val="tx1">
                    <a:lumMod val="50000"/>
                    <a:lumOff val="50000"/>
                  </a:schemeClr>
                </a:solidFill>
              </a:rPr>
              <a:t> in de Kinderopvang 2022-2023</a:t>
            </a:r>
          </a:p>
        </p:txBody>
      </p:sp>
      <p:pic>
        <p:nvPicPr>
          <p:cNvPr id="5" name="Afbeelding 4">
            <a:extLst>
              <a:ext uri="{FF2B5EF4-FFF2-40B4-BE49-F238E27FC236}">
                <a16:creationId xmlns:a16="http://schemas.microsoft.com/office/drawing/2014/main" id="{15F23364-BC81-400E-820E-1CC9DCF722F8}"/>
              </a:ext>
            </a:extLst>
          </p:cNvPr>
          <p:cNvPicPr>
            <a:picLocks noChangeAspect="1"/>
          </p:cNvPicPr>
          <p:nvPr/>
        </p:nvPicPr>
        <p:blipFill rotWithShape="1">
          <a:blip r:embed="rId3">
            <a:extLst>
              <a:ext uri="{28A0092B-C50C-407E-A947-70E740481C1C}">
                <a14:useLocalDpi xmlns:a14="http://schemas.microsoft.com/office/drawing/2010/main" val="0"/>
              </a:ext>
            </a:extLst>
          </a:blip>
          <a:srcRect l="3883" t="1" r="1011" b="8422"/>
          <a:stretch/>
        </p:blipFill>
        <p:spPr>
          <a:xfrm>
            <a:off x="641445" y="1695968"/>
            <a:ext cx="7846339" cy="3833463"/>
          </a:xfrm>
          <a:prstGeom prst="rect">
            <a:avLst/>
          </a:prstGeom>
          <a:ln>
            <a:solidFill>
              <a:schemeClr val="tx1"/>
            </a:solidFill>
          </a:ln>
        </p:spPr>
      </p:pic>
      <p:sp>
        <p:nvSpPr>
          <p:cNvPr id="2" name="Tekstvak 1">
            <a:extLst>
              <a:ext uri="{FF2B5EF4-FFF2-40B4-BE49-F238E27FC236}">
                <a16:creationId xmlns:a16="http://schemas.microsoft.com/office/drawing/2014/main" id="{CBF3A2CE-16E6-46DC-97E7-235E2732C1C0}"/>
              </a:ext>
            </a:extLst>
          </p:cNvPr>
          <p:cNvSpPr txBox="1"/>
          <p:nvPr/>
        </p:nvSpPr>
        <p:spPr>
          <a:xfrm>
            <a:off x="641445" y="5721119"/>
            <a:ext cx="8864301" cy="523220"/>
          </a:xfrm>
          <a:prstGeom prst="rect">
            <a:avLst/>
          </a:prstGeom>
          <a:noFill/>
        </p:spPr>
        <p:txBody>
          <a:bodyPr wrap="square" rtlCol="0">
            <a:spAutoFit/>
          </a:bodyPr>
          <a:lstStyle/>
          <a:p>
            <a:r>
              <a:rPr lang="nl-NL" sz="1400" dirty="0"/>
              <a:t>De grafiek laat zien dat het herkennen van laagtaalvaardige ouders door de pedagogisch medewerkers van de peutergroepen van de geselecteerde locatie de afgelopen drie jaar min of meer in pas loopt met de landelijke cijfers.</a:t>
            </a:r>
          </a:p>
        </p:txBody>
      </p:sp>
    </p:spTree>
    <p:extLst>
      <p:ext uri="{BB962C8B-B14F-4D97-AF65-F5344CB8AC3E}">
        <p14:creationId xmlns:p14="http://schemas.microsoft.com/office/powerpoint/2010/main" val="8327767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BE7284-476F-4DC1-9C41-E055B40B2841}"/>
              </a:ext>
            </a:extLst>
          </p:cNvPr>
          <p:cNvSpPr>
            <a:spLocks noGrp="1"/>
          </p:cNvSpPr>
          <p:nvPr>
            <p:ph type="title"/>
          </p:nvPr>
        </p:nvSpPr>
        <p:spPr/>
        <p:txBody>
          <a:bodyPr>
            <a:normAutofit/>
          </a:bodyPr>
          <a:lstStyle/>
          <a:p>
            <a:r>
              <a:rPr lang="nl-NL" sz="3200" dirty="0"/>
              <a:t>Rapportage voorleescoördinator, pedagogisch medewerker</a:t>
            </a:r>
          </a:p>
        </p:txBody>
      </p:sp>
      <p:sp>
        <p:nvSpPr>
          <p:cNvPr id="10" name="Tekstvak 9">
            <a:extLst>
              <a:ext uri="{FF2B5EF4-FFF2-40B4-BE49-F238E27FC236}">
                <a16:creationId xmlns:a16="http://schemas.microsoft.com/office/drawing/2014/main" id="{B70768A7-C46B-4529-A706-A0ABE57690CB}"/>
              </a:ext>
            </a:extLst>
          </p:cNvPr>
          <p:cNvSpPr txBox="1"/>
          <p:nvPr/>
        </p:nvSpPr>
        <p:spPr>
          <a:xfrm>
            <a:off x="899362" y="4157321"/>
            <a:ext cx="10144690" cy="1077218"/>
          </a:xfrm>
          <a:prstGeom prst="rect">
            <a:avLst/>
          </a:prstGeom>
          <a:noFill/>
        </p:spPr>
        <p:txBody>
          <a:bodyPr wrap="square" rtlCol="0">
            <a:spAutoFit/>
          </a:bodyPr>
          <a:lstStyle/>
          <a:p>
            <a:r>
              <a:rPr lang="nl-NL" sz="1600" dirty="0"/>
              <a:t>Als je een locatie hebt geselecteerd, kun je d.m.v. de PDF-button  de antwoorden op de open vragen downloaden. </a:t>
            </a:r>
          </a:p>
          <a:p>
            <a:endParaRPr lang="nl-NL" sz="1600" dirty="0"/>
          </a:p>
          <a:p>
            <a:r>
              <a:rPr lang="nl-NL" sz="1600" dirty="0"/>
              <a:t>De responsbutton 	  toont de respons van de afgelopen drie jaren in een extern document, voor de geselecteerde provincie, bibliotheekorganisatie, gemeente of locatie.</a:t>
            </a:r>
          </a:p>
        </p:txBody>
      </p:sp>
      <p:pic>
        <p:nvPicPr>
          <p:cNvPr id="14" name="Afbeelding 13">
            <a:extLst>
              <a:ext uri="{FF2B5EF4-FFF2-40B4-BE49-F238E27FC236}">
                <a16:creationId xmlns:a16="http://schemas.microsoft.com/office/drawing/2014/main" id="{E3BAB0BF-E2FC-4CD4-B516-269AF7B092DE}"/>
              </a:ext>
            </a:extLst>
          </p:cNvPr>
          <p:cNvPicPr>
            <a:picLocks noChangeAspect="1"/>
          </p:cNvPicPr>
          <p:nvPr/>
        </p:nvPicPr>
        <p:blipFill rotWithShape="1">
          <a:blip r:embed="rId2">
            <a:extLst>
              <a:ext uri="{28A0092B-C50C-407E-A947-70E740481C1C}">
                <a14:useLocalDpi xmlns:a14="http://schemas.microsoft.com/office/drawing/2010/main" val="0"/>
              </a:ext>
            </a:extLst>
          </a:blip>
          <a:srcRect l="47037" t="19210" r="19138" b="30927"/>
          <a:stretch/>
        </p:blipFill>
        <p:spPr>
          <a:xfrm>
            <a:off x="2489634" y="4628731"/>
            <a:ext cx="390292" cy="359587"/>
          </a:xfrm>
          <a:prstGeom prst="rect">
            <a:avLst/>
          </a:prstGeom>
        </p:spPr>
      </p:pic>
      <p:pic>
        <p:nvPicPr>
          <p:cNvPr id="9" name="Tijdelijke aanduiding voor inhoud 8">
            <a:extLst>
              <a:ext uri="{FF2B5EF4-FFF2-40B4-BE49-F238E27FC236}">
                <a16:creationId xmlns:a16="http://schemas.microsoft.com/office/drawing/2014/main" id="{F60D3A69-642F-4CF6-AB1F-042EBBB9778E}"/>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1445" y="1898348"/>
            <a:ext cx="10712450" cy="1663119"/>
          </a:xfrm>
        </p:spPr>
      </p:pic>
      <p:sp>
        <p:nvSpPr>
          <p:cNvPr id="11" name="Pijl: rechts 10">
            <a:extLst>
              <a:ext uri="{FF2B5EF4-FFF2-40B4-BE49-F238E27FC236}">
                <a16:creationId xmlns:a16="http://schemas.microsoft.com/office/drawing/2014/main" id="{DE3072FE-B0F9-4F1E-85B3-8B2E39DB73A5}"/>
              </a:ext>
            </a:extLst>
          </p:cNvPr>
          <p:cNvSpPr/>
          <p:nvPr/>
        </p:nvSpPr>
        <p:spPr>
          <a:xfrm rot="16200000">
            <a:off x="10122624" y="3012991"/>
            <a:ext cx="753035" cy="2853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5" name="Tijdelijke aanduiding voor inhoud 8">
            <a:extLst>
              <a:ext uri="{FF2B5EF4-FFF2-40B4-BE49-F238E27FC236}">
                <a16:creationId xmlns:a16="http://schemas.microsoft.com/office/drawing/2014/main" id="{E0B3627C-C5B6-4BD0-8CCE-E3C7F3EE8C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121" y="1898348"/>
            <a:ext cx="10712450" cy="1663119"/>
          </a:xfrm>
          <a:prstGeom prst="rect">
            <a:avLst/>
          </a:prstGeom>
        </p:spPr>
      </p:pic>
      <p:pic>
        <p:nvPicPr>
          <p:cNvPr id="12" name="Afbeelding 11">
            <a:extLst>
              <a:ext uri="{FF2B5EF4-FFF2-40B4-BE49-F238E27FC236}">
                <a16:creationId xmlns:a16="http://schemas.microsoft.com/office/drawing/2014/main" id="{867D906C-305B-4AD0-B2F6-D91B0165B986}"/>
              </a:ext>
            </a:extLst>
          </p:cNvPr>
          <p:cNvPicPr>
            <a:picLocks noChangeAspect="1"/>
          </p:cNvPicPr>
          <p:nvPr/>
        </p:nvPicPr>
        <p:blipFill>
          <a:blip r:embed="rId4"/>
          <a:stretch>
            <a:fillRect/>
          </a:stretch>
        </p:blipFill>
        <p:spPr>
          <a:xfrm>
            <a:off x="10293560" y="2639913"/>
            <a:ext cx="323116" cy="768163"/>
          </a:xfrm>
          <a:prstGeom prst="rect">
            <a:avLst/>
          </a:prstGeom>
        </p:spPr>
      </p:pic>
      <p:pic>
        <p:nvPicPr>
          <p:cNvPr id="13" name="Afbeelding 12">
            <a:extLst>
              <a:ext uri="{FF2B5EF4-FFF2-40B4-BE49-F238E27FC236}">
                <a16:creationId xmlns:a16="http://schemas.microsoft.com/office/drawing/2014/main" id="{D4299085-43CF-474E-8B29-C2A228B78F79}"/>
              </a:ext>
            </a:extLst>
          </p:cNvPr>
          <p:cNvPicPr>
            <a:picLocks noChangeAspect="1"/>
          </p:cNvPicPr>
          <p:nvPr/>
        </p:nvPicPr>
        <p:blipFill>
          <a:blip r:embed="rId4"/>
          <a:stretch>
            <a:fillRect/>
          </a:stretch>
        </p:blipFill>
        <p:spPr>
          <a:xfrm>
            <a:off x="10659939" y="2639914"/>
            <a:ext cx="323116" cy="768163"/>
          </a:xfrm>
          <a:prstGeom prst="rect">
            <a:avLst/>
          </a:prstGeom>
        </p:spPr>
      </p:pic>
      <p:sp>
        <p:nvSpPr>
          <p:cNvPr id="3" name="Tijdelijke aanduiding voor voettekst 2">
            <a:extLst>
              <a:ext uri="{FF2B5EF4-FFF2-40B4-BE49-F238E27FC236}">
                <a16:creationId xmlns:a16="http://schemas.microsoft.com/office/drawing/2014/main" id="{25A62C4C-84C5-4765-8DCE-657FA9BFBE8B}"/>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18730357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5C943F-A4B4-47CA-9CE6-10963FC978FB}"/>
              </a:ext>
            </a:extLst>
          </p:cNvPr>
          <p:cNvSpPr>
            <a:spLocks noGrp="1"/>
          </p:cNvSpPr>
          <p:nvPr>
            <p:ph type="title"/>
          </p:nvPr>
        </p:nvSpPr>
        <p:spPr>
          <a:xfrm>
            <a:off x="641445" y="968992"/>
            <a:ext cx="10712355" cy="526322"/>
          </a:xfrm>
        </p:spPr>
        <p:txBody>
          <a:bodyPr>
            <a:normAutofit fontScale="90000"/>
          </a:bodyPr>
          <a:lstStyle/>
          <a:p>
            <a:pPr algn="l"/>
            <a:br>
              <a:rPr lang="nl-NL" sz="2800" dirty="0"/>
            </a:br>
            <a:r>
              <a:rPr lang="nl-NL" sz="2800" dirty="0"/>
              <a:t>Profiel </a:t>
            </a:r>
            <a:r>
              <a:rPr lang="nl-NL" sz="2800" dirty="0" err="1"/>
              <a:t>leesbevorderende</a:t>
            </a:r>
            <a:r>
              <a:rPr lang="nl-NL" sz="2800" dirty="0"/>
              <a:t> pedagogisch medewerker</a:t>
            </a:r>
            <a:br>
              <a:rPr lang="nl-NL" sz="2800" dirty="0"/>
            </a:br>
            <a:endParaRPr lang="nl-NL" sz="2800" dirty="0"/>
          </a:p>
        </p:txBody>
      </p:sp>
      <p:sp>
        <p:nvSpPr>
          <p:cNvPr id="3" name="Tijdelijke aanduiding voor inhoud 2">
            <a:extLst>
              <a:ext uri="{FF2B5EF4-FFF2-40B4-BE49-F238E27FC236}">
                <a16:creationId xmlns:a16="http://schemas.microsoft.com/office/drawing/2014/main" id="{981B55F3-77CA-4814-AE1C-5AB25797599D}"/>
              </a:ext>
            </a:extLst>
          </p:cNvPr>
          <p:cNvSpPr>
            <a:spLocks noGrp="1"/>
          </p:cNvSpPr>
          <p:nvPr>
            <p:ph idx="1"/>
          </p:nvPr>
        </p:nvSpPr>
        <p:spPr>
          <a:xfrm>
            <a:off x="641445" y="1715524"/>
            <a:ext cx="10712355" cy="4491638"/>
          </a:xfrm>
        </p:spPr>
        <p:txBody>
          <a:bodyPr>
            <a:noAutofit/>
          </a:bodyPr>
          <a:lstStyle/>
          <a:p>
            <a:pPr marL="0" indent="0" algn="l">
              <a:buNone/>
            </a:pPr>
            <a:r>
              <a:rPr lang="nl-NL" sz="1100" b="0" i="0" dirty="0">
                <a:effectLst/>
                <a:latin typeface="Open Sans" panose="020B0606030504020204" pitchFamily="34" charset="0"/>
              </a:rPr>
              <a:t>&gt; 12-14 van de volgende stellingen positief beantwoord betekent: heel </a:t>
            </a:r>
            <a:r>
              <a:rPr lang="nl-NL" sz="1100" b="0" i="0" dirty="0" err="1">
                <a:effectLst/>
                <a:latin typeface="Open Sans" panose="020B0606030504020204" pitchFamily="34" charset="0"/>
              </a:rPr>
              <a:t>leesbevorderend</a:t>
            </a:r>
            <a:br>
              <a:rPr lang="nl-NL" sz="1100" b="0" i="0" dirty="0">
                <a:effectLst/>
                <a:latin typeface="Open Sans" panose="020B0606030504020204" pitchFamily="34" charset="0"/>
              </a:rPr>
            </a:br>
            <a:r>
              <a:rPr lang="nl-NL" sz="1100" b="0" i="0" dirty="0">
                <a:effectLst/>
                <a:latin typeface="Open Sans" panose="020B0606030504020204" pitchFamily="34" charset="0"/>
              </a:rPr>
              <a:t>&gt; Minder dan 3 stellingen positief beantwoord betekent: niet-</a:t>
            </a:r>
            <a:r>
              <a:rPr lang="nl-NL" sz="1100" b="0" i="0" dirty="0" err="1">
                <a:effectLst/>
                <a:latin typeface="Open Sans" panose="020B0606030504020204" pitchFamily="34" charset="0"/>
              </a:rPr>
              <a:t>leesbevorderend</a:t>
            </a:r>
            <a:br>
              <a:rPr lang="nl-NL" sz="2400" b="0" i="0" dirty="0">
                <a:effectLst/>
                <a:latin typeface="Open Sans" panose="020B0606030504020204" pitchFamily="34" charset="0"/>
              </a:rPr>
            </a:br>
            <a:endParaRPr lang="nl-NL" sz="1100" dirty="0">
              <a:latin typeface="Open Sans" panose="020B0606030504020204" pitchFamily="34" charset="0"/>
            </a:endParaRPr>
          </a:p>
          <a:p>
            <a:pPr algn="l"/>
            <a:r>
              <a:rPr lang="nl-NL" sz="1100" b="0" i="0" dirty="0">
                <a:effectLst/>
                <a:latin typeface="Open Sans" panose="020B0606030504020204" pitchFamily="34" charset="0"/>
              </a:rPr>
              <a:t>leest een paar keer per week of dagelijks voor aan de hele groep</a:t>
            </a:r>
          </a:p>
          <a:p>
            <a:pPr algn="l"/>
            <a:r>
              <a:rPr lang="nl-NL" sz="1100" b="0" i="0" dirty="0">
                <a:effectLst/>
                <a:latin typeface="Open Sans" panose="020B0606030504020204" pitchFamily="34" charset="0"/>
              </a:rPr>
              <a:t>leest een paar keer per week of dagelijks voor aan kleinere groepjes</a:t>
            </a:r>
          </a:p>
          <a:p>
            <a:pPr algn="l"/>
            <a:r>
              <a:rPr lang="nl-NL" sz="1100" b="0" i="0" dirty="0">
                <a:effectLst/>
                <a:latin typeface="Open Sans" panose="020B0606030504020204" pitchFamily="34" charset="0"/>
              </a:rPr>
              <a:t>leest een paar keer per week of dagelijks voor als vast programmaonderdeel</a:t>
            </a:r>
          </a:p>
          <a:p>
            <a:pPr algn="l"/>
            <a:r>
              <a:rPr lang="nl-NL" sz="1100" b="0" i="0" dirty="0">
                <a:effectLst/>
                <a:latin typeface="Open Sans" panose="020B0606030504020204" pitchFamily="34" charset="0"/>
              </a:rPr>
              <a:t>nodigt kinderen een paar keer per week of dagelijks uit zelf boekjes te lezen/bekijken</a:t>
            </a:r>
          </a:p>
          <a:p>
            <a:pPr algn="l"/>
            <a:r>
              <a:rPr lang="nl-NL" sz="1100" b="0" i="0" dirty="0">
                <a:effectLst/>
                <a:latin typeface="Open Sans" panose="020B0606030504020204" pitchFamily="34" charset="0"/>
              </a:rPr>
              <a:t>werkt een paar keer per week of dagelijks met digitale prentenboeken</a:t>
            </a:r>
          </a:p>
          <a:p>
            <a:pPr algn="l"/>
            <a:r>
              <a:rPr lang="nl-NL" sz="1100" b="0" i="0" dirty="0">
                <a:effectLst/>
                <a:latin typeface="Open Sans" panose="020B0606030504020204" pitchFamily="34" charset="0"/>
              </a:rPr>
              <a:t>helpt kinderen vaak of altijd met het uitkiezen van een boekje</a:t>
            </a:r>
          </a:p>
          <a:p>
            <a:pPr algn="l"/>
            <a:r>
              <a:rPr lang="nl-NL" sz="1100" b="0" i="0" dirty="0">
                <a:effectLst/>
                <a:latin typeface="Open Sans" panose="020B0606030504020204" pitchFamily="34" charset="0"/>
              </a:rPr>
              <a:t>leest vaak of altijd voor als een kind erom vraagt</a:t>
            </a:r>
          </a:p>
          <a:p>
            <a:pPr algn="l"/>
            <a:r>
              <a:rPr lang="nl-NL" sz="1100" b="0" i="0" dirty="0">
                <a:effectLst/>
                <a:latin typeface="Open Sans" panose="020B0606030504020204" pitchFamily="34" charset="0"/>
              </a:rPr>
              <a:t>praat vaak of altijd voor of na het voorlezen met de kinderen over boeken</a:t>
            </a:r>
          </a:p>
          <a:p>
            <a:pPr algn="l"/>
            <a:r>
              <a:rPr lang="nl-NL" sz="1100" b="0" i="0" dirty="0">
                <a:effectLst/>
                <a:latin typeface="Open Sans" panose="020B0606030504020204" pitchFamily="34" charset="0"/>
              </a:rPr>
              <a:t>legt vaak of altijd moeilijke woorden uit tijdens het voorlezen</a:t>
            </a:r>
          </a:p>
          <a:p>
            <a:pPr algn="l"/>
            <a:r>
              <a:rPr lang="nl-NL" sz="1100" b="0" i="0" dirty="0">
                <a:effectLst/>
                <a:latin typeface="Open Sans" panose="020B0606030504020204" pitchFamily="34" charset="0"/>
              </a:rPr>
              <a:t>organiseert vaak of altijd activiteiten n.a.v. het voorlezen van een boek</a:t>
            </a:r>
          </a:p>
          <a:p>
            <a:pPr algn="l"/>
            <a:r>
              <a:rPr lang="nl-NL" sz="1100" b="0" i="0" dirty="0">
                <a:effectLst/>
                <a:latin typeface="Open Sans" panose="020B0606030504020204" pitchFamily="34" charset="0"/>
              </a:rPr>
              <a:t>praat vaak met ouders over het boek dat is voorgelezen</a:t>
            </a:r>
          </a:p>
          <a:p>
            <a:pPr algn="l"/>
            <a:r>
              <a:rPr lang="nl-NL" sz="1100" b="0" i="0" dirty="0">
                <a:effectLst/>
                <a:latin typeface="Open Sans" panose="020B0606030504020204" pitchFamily="34" charset="0"/>
              </a:rPr>
              <a:t>vertelt vaak over digitale prentenboeken</a:t>
            </a:r>
          </a:p>
          <a:p>
            <a:pPr algn="l"/>
            <a:r>
              <a:rPr lang="nl-NL" sz="1100" b="0" i="0" dirty="0">
                <a:effectLst/>
                <a:latin typeface="Open Sans" panose="020B0606030504020204" pitchFamily="34" charset="0"/>
              </a:rPr>
              <a:t>stimuleert ouders vaak naar de Bibliotheek of boekhandel te gaan</a:t>
            </a:r>
          </a:p>
          <a:p>
            <a:pPr algn="l"/>
            <a:r>
              <a:rPr lang="nl-NL" sz="1100" b="0" i="0" dirty="0">
                <a:effectLst/>
                <a:latin typeface="Open Sans" panose="020B0606030504020204" pitchFamily="34" charset="0"/>
              </a:rPr>
              <a:t>stimuleert ouders vaak om thuis voor te lezen</a:t>
            </a:r>
          </a:p>
          <a:p>
            <a:endParaRPr lang="nl-NL" sz="1100" dirty="0"/>
          </a:p>
        </p:txBody>
      </p:sp>
      <p:sp>
        <p:nvSpPr>
          <p:cNvPr id="6" name="Tijdelijke aanduiding voor voettekst 5">
            <a:extLst>
              <a:ext uri="{FF2B5EF4-FFF2-40B4-BE49-F238E27FC236}">
                <a16:creationId xmlns:a16="http://schemas.microsoft.com/office/drawing/2014/main" id="{A48BA0F3-427A-4DD0-A444-8C9FA3EEFCC6}"/>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21830518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el 1"/>
          <p:cNvSpPr txBox="1">
            <a:spLocks noGrp="1"/>
          </p:cNvSpPr>
          <p:nvPr>
            <p:ph type="title"/>
          </p:nvPr>
        </p:nvSpPr>
        <p:spPr>
          <a:prstGeom prst="rect">
            <a:avLst/>
          </a:prstGeom>
        </p:spPr>
        <p:txBody>
          <a:bodyPr>
            <a:normAutofit/>
          </a:bodyPr>
          <a:lstStyle/>
          <a:p>
            <a:r>
              <a:rPr lang="nl-NL" sz="2400" dirty="0"/>
              <a:t>Profiel </a:t>
            </a:r>
            <a:r>
              <a:rPr lang="nl-NL" sz="2400" dirty="0" err="1"/>
              <a:t>leesbevorderende</a:t>
            </a:r>
            <a:r>
              <a:rPr lang="nl-NL" sz="2400" dirty="0"/>
              <a:t> pedagogisch medewerker provinciaal t.o.v. landelijk beeld</a:t>
            </a:r>
            <a:endParaRPr sz="2400" dirty="0"/>
          </a:p>
        </p:txBody>
      </p:sp>
      <p:pic>
        <p:nvPicPr>
          <p:cNvPr id="9" name="Afbeelding 8">
            <a:extLst>
              <a:ext uri="{FF2B5EF4-FFF2-40B4-BE49-F238E27FC236}">
                <a16:creationId xmlns:a16="http://schemas.microsoft.com/office/drawing/2014/main" id="{B9226EE0-C5FC-49A3-9AB6-7427AA7C6C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445" y="1718511"/>
            <a:ext cx="5286019" cy="4375198"/>
          </a:xfrm>
          <a:prstGeom prst="rect">
            <a:avLst/>
          </a:prstGeom>
        </p:spPr>
      </p:pic>
      <p:sp>
        <p:nvSpPr>
          <p:cNvPr id="3" name="Tijdelijke aanduiding voor voettekst 2">
            <a:extLst>
              <a:ext uri="{FF2B5EF4-FFF2-40B4-BE49-F238E27FC236}">
                <a16:creationId xmlns:a16="http://schemas.microsoft.com/office/drawing/2014/main" id="{AAF45A2A-AA2C-4EBA-AC0A-B963A1F80980}"/>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22915332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2E149E-4A89-4355-8DBD-B8DDF5B3EE49}"/>
              </a:ext>
            </a:extLst>
          </p:cNvPr>
          <p:cNvSpPr>
            <a:spLocks noGrp="1"/>
          </p:cNvSpPr>
          <p:nvPr>
            <p:ph type="title"/>
          </p:nvPr>
        </p:nvSpPr>
        <p:spPr/>
        <p:txBody>
          <a:bodyPr>
            <a:normAutofit/>
          </a:bodyPr>
          <a:lstStyle/>
          <a:p>
            <a:r>
              <a:rPr lang="nl-NL" sz="3200" dirty="0"/>
              <a:t>Leescirkel Rapportage</a:t>
            </a:r>
          </a:p>
        </p:txBody>
      </p:sp>
      <p:pic>
        <p:nvPicPr>
          <p:cNvPr id="7" name="Tijdelijke aanduiding voor inhoud 6">
            <a:extLst>
              <a:ext uri="{FF2B5EF4-FFF2-40B4-BE49-F238E27FC236}">
                <a16:creationId xmlns:a16="http://schemas.microsoft.com/office/drawing/2014/main" id="{057C81AC-2F5A-4439-B544-88B5701BDAD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984960"/>
            <a:ext cx="1765395" cy="3808412"/>
          </a:xfrm>
        </p:spPr>
      </p:pic>
      <p:sp>
        <p:nvSpPr>
          <p:cNvPr id="8" name="Pijl rechts 7">
            <a:extLst>
              <a:ext uri="{FF2B5EF4-FFF2-40B4-BE49-F238E27FC236}">
                <a16:creationId xmlns:a16="http://schemas.microsoft.com/office/drawing/2014/main" id="{FD0B8AAB-F8D9-49E7-8CBC-15099DB320F1}"/>
              </a:ext>
            </a:extLst>
          </p:cNvPr>
          <p:cNvSpPr/>
          <p:nvPr/>
        </p:nvSpPr>
        <p:spPr>
          <a:xfrm>
            <a:off x="2406840" y="4190312"/>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a:extLst>
              <a:ext uri="{FF2B5EF4-FFF2-40B4-BE49-F238E27FC236}">
                <a16:creationId xmlns:a16="http://schemas.microsoft.com/office/drawing/2014/main" id="{C01C65DC-B0B8-404B-8EB0-402DADBA9FB8}"/>
              </a:ext>
            </a:extLst>
          </p:cNvPr>
          <p:cNvSpPr txBox="1"/>
          <p:nvPr/>
        </p:nvSpPr>
        <p:spPr>
          <a:xfrm>
            <a:off x="3410243" y="3486376"/>
            <a:ext cx="6946224" cy="1815882"/>
          </a:xfrm>
          <a:prstGeom prst="rect">
            <a:avLst/>
          </a:prstGeom>
          <a:noFill/>
        </p:spPr>
        <p:txBody>
          <a:bodyPr wrap="square" rtlCol="0">
            <a:spAutoFit/>
          </a:bodyPr>
          <a:lstStyle/>
          <a:p>
            <a:r>
              <a:rPr lang="nl-NL" sz="1600" dirty="0"/>
              <a:t>De ‘Leescirkel rapportage’ bestaat uit een voorselectie van vragen uit de verschillende vragenlijsten. De antwoorden op deze vragen geven een beeld van de mate waarin er op een locatie aandacht is voor de verschillende fasen uit de leescirkel van </a:t>
            </a:r>
            <a:r>
              <a:rPr lang="nl-NL" sz="1600" dirty="0" err="1"/>
              <a:t>Aidan</a:t>
            </a:r>
            <a:r>
              <a:rPr lang="nl-NL" sz="1600" dirty="0"/>
              <a:t> </a:t>
            </a:r>
            <a:r>
              <a:rPr lang="nl-NL" sz="1600" dirty="0" err="1"/>
              <a:t>Chambers</a:t>
            </a:r>
            <a:r>
              <a:rPr lang="nl-NL" sz="1600" dirty="0"/>
              <a:t>.</a:t>
            </a:r>
          </a:p>
          <a:p>
            <a:endParaRPr lang="nl-NL" sz="1600" dirty="0"/>
          </a:p>
          <a:p>
            <a:r>
              <a:rPr lang="nl-NL" sz="1600" dirty="0"/>
              <a:t>De vragen uit deze voorselectie kunnen gebruikt worden voor de e rapportage van jouw locatie(s).</a:t>
            </a:r>
          </a:p>
        </p:txBody>
      </p:sp>
      <p:sp>
        <p:nvSpPr>
          <p:cNvPr id="3" name="Tijdelijke aanduiding voor voettekst 2">
            <a:extLst>
              <a:ext uri="{FF2B5EF4-FFF2-40B4-BE49-F238E27FC236}">
                <a16:creationId xmlns:a16="http://schemas.microsoft.com/office/drawing/2014/main" id="{277DA3ED-7CED-4DB1-A335-D93F1C2EC280}"/>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31629506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69CDA7-C148-4DD9-90C6-772C5194F4B4}"/>
              </a:ext>
            </a:extLst>
          </p:cNvPr>
          <p:cNvSpPr>
            <a:spLocks noGrp="1"/>
          </p:cNvSpPr>
          <p:nvPr>
            <p:ph type="title"/>
          </p:nvPr>
        </p:nvSpPr>
        <p:spPr/>
        <p:txBody>
          <a:bodyPr>
            <a:normAutofit/>
          </a:bodyPr>
          <a:lstStyle/>
          <a:p>
            <a:r>
              <a:rPr lang="nl-NL" sz="3200" dirty="0"/>
              <a:t>De leescirkel van </a:t>
            </a:r>
            <a:r>
              <a:rPr lang="nl-NL" sz="3200" dirty="0" err="1"/>
              <a:t>Chambers</a:t>
            </a:r>
            <a:endParaRPr lang="nl-NL" sz="3200" dirty="0"/>
          </a:p>
        </p:txBody>
      </p:sp>
      <p:sp>
        <p:nvSpPr>
          <p:cNvPr id="4" name="Tijdelijke aanduiding voor voettekst 3">
            <a:extLst>
              <a:ext uri="{FF2B5EF4-FFF2-40B4-BE49-F238E27FC236}">
                <a16:creationId xmlns:a16="http://schemas.microsoft.com/office/drawing/2014/main" id="{D469A972-784A-4696-AFBD-9A96DBA2D954}"/>
              </a:ext>
            </a:extLst>
          </p:cNvPr>
          <p:cNvSpPr>
            <a:spLocks noGrp="1"/>
          </p:cNvSpPr>
          <p:nvPr>
            <p:ph type="ftr" sz="quarter" idx="11"/>
          </p:nvPr>
        </p:nvSpPr>
        <p:spPr>
          <a:xfrm>
            <a:off x="2756059" y="6357547"/>
            <a:ext cx="5480713" cy="365125"/>
          </a:xfrm>
        </p:spPr>
        <p:txBody>
          <a:bodyPr/>
          <a:lstStyle/>
          <a:p>
            <a:pPr algn="l"/>
            <a:r>
              <a:rPr lang="nl-NL" dirty="0">
                <a:solidFill>
                  <a:schemeClr val="tx1">
                    <a:lumMod val="50000"/>
                    <a:lumOff val="50000"/>
                  </a:schemeClr>
                </a:solidFill>
              </a:rPr>
              <a:t>Instructie Rapportage Monitor </a:t>
            </a:r>
            <a:r>
              <a:rPr lang="nl-NL" dirty="0" err="1">
                <a:solidFill>
                  <a:schemeClr val="tx1">
                    <a:lumMod val="50000"/>
                    <a:lumOff val="50000"/>
                  </a:schemeClr>
                </a:solidFill>
              </a:rPr>
              <a:t>BoekStart</a:t>
            </a:r>
            <a:r>
              <a:rPr lang="nl-NL" dirty="0">
                <a:solidFill>
                  <a:schemeClr val="tx1">
                    <a:lumMod val="50000"/>
                    <a:lumOff val="50000"/>
                  </a:schemeClr>
                </a:solidFill>
              </a:rPr>
              <a:t> in de Kinderopvang 2022-2023</a:t>
            </a:r>
          </a:p>
        </p:txBody>
      </p:sp>
      <p:pic>
        <p:nvPicPr>
          <p:cNvPr id="6" name="Tijdelijke aanduiding voor inhoud 5">
            <a:extLst>
              <a:ext uri="{FF2B5EF4-FFF2-40B4-BE49-F238E27FC236}">
                <a16:creationId xmlns:a16="http://schemas.microsoft.com/office/drawing/2014/main" id="{1B604FC7-C76B-4698-8523-A1BDD34B6753}"/>
              </a:ext>
            </a:extLst>
          </p:cNvPr>
          <p:cNvPicPr>
            <a:picLocks noGrp="1"/>
          </p:cNvPicPr>
          <p:nvPr>
            <p:ph idx="1"/>
          </p:nvPr>
        </p:nvPicPr>
        <p:blipFill>
          <a:blip r:embed="rId2"/>
          <a:stretch>
            <a:fillRect/>
          </a:stretch>
        </p:blipFill>
        <p:spPr>
          <a:xfrm>
            <a:off x="641445" y="1659989"/>
            <a:ext cx="4960458" cy="3749410"/>
          </a:xfrm>
          <a:prstGeom prst="rect">
            <a:avLst/>
          </a:prstGeom>
        </p:spPr>
      </p:pic>
      <p:sp>
        <p:nvSpPr>
          <p:cNvPr id="3" name="Tekstvak 2">
            <a:extLst>
              <a:ext uri="{FF2B5EF4-FFF2-40B4-BE49-F238E27FC236}">
                <a16:creationId xmlns:a16="http://schemas.microsoft.com/office/drawing/2014/main" id="{7E050F93-D2CD-4566-B530-259250A93673}"/>
              </a:ext>
            </a:extLst>
          </p:cNvPr>
          <p:cNvSpPr txBox="1"/>
          <p:nvPr/>
        </p:nvSpPr>
        <p:spPr>
          <a:xfrm>
            <a:off x="641445" y="5602023"/>
            <a:ext cx="8380207" cy="800219"/>
          </a:xfrm>
          <a:prstGeom prst="rect">
            <a:avLst/>
          </a:prstGeom>
          <a:noFill/>
        </p:spPr>
        <p:txBody>
          <a:bodyPr wrap="square" rtlCol="0">
            <a:spAutoFit/>
          </a:bodyPr>
          <a:lstStyle/>
          <a:p>
            <a:pPr algn="l"/>
            <a:r>
              <a:rPr lang="nl-NL" sz="1400" dirty="0">
                <a:solidFill>
                  <a:schemeClr val="tx1"/>
                </a:solidFill>
              </a:rPr>
              <a:t>Dit is de interpretatie van de leescirkel van </a:t>
            </a:r>
            <a:r>
              <a:rPr lang="nl-NL" sz="1400" dirty="0" err="1">
                <a:solidFill>
                  <a:schemeClr val="tx1"/>
                </a:solidFill>
              </a:rPr>
              <a:t>Chambers</a:t>
            </a:r>
            <a:r>
              <a:rPr lang="nl-NL" sz="1400" dirty="0">
                <a:solidFill>
                  <a:schemeClr val="tx1"/>
                </a:solidFill>
              </a:rPr>
              <a:t> voor 0-4 jarigen.</a:t>
            </a:r>
          </a:p>
          <a:p>
            <a:pPr algn="l"/>
            <a:r>
              <a:rPr lang="nl-NL" sz="1400" dirty="0">
                <a:solidFill>
                  <a:schemeClr val="tx1"/>
                </a:solidFill>
              </a:rPr>
              <a:t>Tip: kies bij elk onderdeel 1 doel om mee aan de slag te gaan.</a:t>
            </a:r>
          </a:p>
          <a:p>
            <a:endParaRPr lang="nl-NL" dirty="0"/>
          </a:p>
        </p:txBody>
      </p:sp>
    </p:spTree>
    <p:extLst>
      <p:ext uri="{BB962C8B-B14F-4D97-AF65-F5344CB8AC3E}">
        <p14:creationId xmlns:p14="http://schemas.microsoft.com/office/powerpoint/2010/main" val="1550351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3200" dirty="0"/>
              <a:t>Aanmelden en inloggen</a:t>
            </a:r>
          </a:p>
        </p:txBody>
      </p:sp>
      <p:sp>
        <p:nvSpPr>
          <p:cNvPr id="3" name="Tijdelijke aanduiding voor inhoud 2">
            <a:extLst>
              <a:ext uri="{FF2B5EF4-FFF2-40B4-BE49-F238E27FC236}">
                <a16:creationId xmlns:a16="http://schemas.microsoft.com/office/drawing/2014/main" id="{3CC2C6FB-D119-4AE0-B60A-CD2B7309AE40}"/>
              </a:ext>
            </a:extLst>
          </p:cNvPr>
          <p:cNvSpPr>
            <a:spLocks noGrp="1"/>
          </p:cNvSpPr>
          <p:nvPr>
            <p:ph idx="1"/>
          </p:nvPr>
        </p:nvSpPr>
        <p:spPr/>
        <p:txBody>
          <a:bodyPr>
            <a:normAutofit/>
          </a:bodyPr>
          <a:lstStyle/>
          <a:p>
            <a:r>
              <a:rPr lang="nl-NL" sz="2000" dirty="0"/>
              <a:t>Ga naar </a:t>
            </a:r>
            <a:r>
              <a:rPr lang="nl-NL" sz="2000" dirty="0">
                <a:hlinkClick r:id="rId2"/>
              </a:rPr>
              <a:t>www.mdbos.nl</a:t>
            </a:r>
            <a:r>
              <a:rPr lang="nl-NL" sz="2000" dirty="0"/>
              <a:t> en kies bij </a:t>
            </a:r>
            <a:r>
              <a:rPr lang="nl-NL" sz="2000" dirty="0" err="1"/>
              <a:t>BoekStart</a:t>
            </a:r>
            <a:r>
              <a:rPr lang="nl-NL" sz="2000" dirty="0"/>
              <a:t> voor ‘Rapportage’</a:t>
            </a:r>
          </a:p>
          <a:p>
            <a:endParaRPr lang="nl-NL" sz="2000" dirty="0"/>
          </a:p>
          <a:p>
            <a:endParaRPr lang="nl-NL" sz="2000" dirty="0"/>
          </a:p>
          <a:p>
            <a:endParaRPr lang="nl-NL" sz="2000" dirty="0"/>
          </a:p>
          <a:p>
            <a:endParaRPr lang="nl-NL" sz="2000" dirty="0"/>
          </a:p>
          <a:p>
            <a:endParaRPr lang="nl-NL" sz="2000" dirty="0"/>
          </a:p>
          <a:p>
            <a:pPr marL="0" indent="0">
              <a:buNone/>
            </a:pPr>
            <a:endParaRPr lang="nl-NL" sz="2000" dirty="0"/>
          </a:p>
          <a:p>
            <a:pPr marL="0" indent="0">
              <a:buNone/>
            </a:pPr>
            <a:r>
              <a:rPr lang="nl-NL" sz="1700" dirty="0"/>
              <a:t>Educatiemanagers die de resultaten willen inzien maar nog geen toegang hebben tot de Monitor </a:t>
            </a:r>
            <a:r>
              <a:rPr lang="nl-NL" sz="1700" dirty="0" err="1"/>
              <a:t>BoekStart</a:t>
            </a:r>
            <a:r>
              <a:rPr lang="nl-NL" sz="1700" dirty="0"/>
              <a:t> kunnen een inlog krijgen door een mail te sturen naar </a:t>
            </a:r>
            <a:r>
              <a:rPr lang="nl-NL" sz="1700" dirty="0">
                <a:hlinkClick r:id="rId3"/>
              </a:rPr>
              <a:t>helpdesk@mboekstart.nl</a:t>
            </a:r>
            <a:r>
              <a:rPr lang="nl-NL" sz="1700" dirty="0"/>
              <a:t>,  met duidelijke vermelding van provincie, gemeente en bibliotheek.</a:t>
            </a:r>
          </a:p>
        </p:txBody>
      </p:sp>
      <p:pic>
        <p:nvPicPr>
          <p:cNvPr id="7" name="Afbeelding 6">
            <a:extLst>
              <a:ext uri="{FF2B5EF4-FFF2-40B4-BE49-F238E27FC236}">
                <a16:creationId xmlns:a16="http://schemas.microsoft.com/office/drawing/2014/main" id="{BB59DB3D-2890-4BBC-93FA-CB3C0421EA78}"/>
              </a:ext>
            </a:extLst>
          </p:cNvPr>
          <p:cNvPicPr>
            <a:picLocks noChangeAspect="1"/>
          </p:cNvPicPr>
          <p:nvPr/>
        </p:nvPicPr>
        <p:blipFill rotWithShape="1">
          <a:blip r:embed="rId4"/>
          <a:srcRect l="19557" t="29413" r="59892" b="49278"/>
          <a:stretch/>
        </p:blipFill>
        <p:spPr>
          <a:xfrm>
            <a:off x="838200" y="2483034"/>
            <a:ext cx="2505635" cy="1461437"/>
          </a:xfrm>
          <a:prstGeom prst="rect">
            <a:avLst/>
          </a:prstGeom>
        </p:spPr>
      </p:pic>
      <p:sp>
        <p:nvSpPr>
          <p:cNvPr id="8" name="Pijl: rechts 7">
            <a:extLst>
              <a:ext uri="{FF2B5EF4-FFF2-40B4-BE49-F238E27FC236}">
                <a16:creationId xmlns:a16="http://schemas.microsoft.com/office/drawing/2014/main" id="{67FAC23C-D76F-4F21-A5C5-D0C8E1B722A5}"/>
              </a:ext>
            </a:extLst>
          </p:cNvPr>
          <p:cNvSpPr/>
          <p:nvPr/>
        </p:nvSpPr>
        <p:spPr>
          <a:xfrm flipH="1">
            <a:off x="3523131" y="3361765"/>
            <a:ext cx="878540" cy="2868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voettekst 3">
            <a:extLst>
              <a:ext uri="{FF2B5EF4-FFF2-40B4-BE49-F238E27FC236}">
                <a16:creationId xmlns:a16="http://schemas.microsoft.com/office/drawing/2014/main" id="{0CDBF105-AE15-4902-9055-25A484D52D45}"/>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27900685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a:xfrm>
            <a:off x="641445" y="968991"/>
            <a:ext cx="10712355" cy="494049"/>
          </a:xfrm>
        </p:spPr>
        <p:txBody>
          <a:bodyPr>
            <a:noAutofit/>
          </a:bodyPr>
          <a:lstStyle/>
          <a:p>
            <a:r>
              <a:rPr lang="nl-NL" sz="3200" dirty="0"/>
              <a:t>Geschikte doelen om mee aan de slag te gaan</a:t>
            </a:r>
          </a:p>
        </p:txBody>
      </p:sp>
      <p:pic>
        <p:nvPicPr>
          <p:cNvPr id="4" name="Afbeelding 3">
            <a:extLst>
              <a:ext uri="{FF2B5EF4-FFF2-40B4-BE49-F238E27FC236}">
                <a16:creationId xmlns:a16="http://schemas.microsoft.com/office/drawing/2014/main" id="{15D09C53-1497-48C6-AC95-5787225A3A58}"/>
              </a:ext>
            </a:extLst>
          </p:cNvPr>
          <p:cNvPicPr>
            <a:picLocks noChangeAspect="1"/>
          </p:cNvPicPr>
          <p:nvPr/>
        </p:nvPicPr>
        <p:blipFill rotWithShape="1">
          <a:blip r:embed="rId2"/>
          <a:srcRect l="-1094" t="63920" r="31868" b="21815"/>
          <a:stretch/>
        </p:blipFill>
        <p:spPr>
          <a:xfrm>
            <a:off x="641445" y="4978553"/>
            <a:ext cx="3680298" cy="806230"/>
          </a:xfrm>
          <a:prstGeom prst="rect">
            <a:avLst/>
          </a:prstGeom>
        </p:spPr>
      </p:pic>
      <p:pic>
        <p:nvPicPr>
          <p:cNvPr id="8" name="Afbeelding 7">
            <a:extLst>
              <a:ext uri="{FF2B5EF4-FFF2-40B4-BE49-F238E27FC236}">
                <a16:creationId xmlns:a16="http://schemas.microsoft.com/office/drawing/2014/main" id="{26256FDC-CE7C-469E-A907-2715BE0A3C50}"/>
              </a:ext>
            </a:extLst>
          </p:cNvPr>
          <p:cNvPicPr>
            <a:picLocks noChangeAspect="1"/>
          </p:cNvPicPr>
          <p:nvPr/>
        </p:nvPicPr>
        <p:blipFill rotWithShape="1">
          <a:blip r:embed="rId2"/>
          <a:srcRect l="-1094" t="77459" r="32688" b="4457"/>
          <a:stretch/>
        </p:blipFill>
        <p:spPr>
          <a:xfrm>
            <a:off x="4698781" y="1682836"/>
            <a:ext cx="3636697" cy="1022178"/>
          </a:xfrm>
          <a:prstGeom prst="rect">
            <a:avLst/>
          </a:prstGeom>
        </p:spPr>
      </p:pic>
      <p:pic>
        <p:nvPicPr>
          <p:cNvPr id="9" name="Afbeelding 8">
            <a:extLst>
              <a:ext uri="{FF2B5EF4-FFF2-40B4-BE49-F238E27FC236}">
                <a16:creationId xmlns:a16="http://schemas.microsoft.com/office/drawing/2014/main" id="{A7E98485-D5CC-4534-BB99-AA5B10DDA8E1}"/>
              </a:ext>
            </a:extLst>
          </p:cNvPr>
          <p:cNvPicPr>
            <a:picLocks noChangeAspect="1"/>
          </p:cNvPicPr>
          <p:nvPr/>
        </p:nvPicPr>
        <p:blipFill rotWithShape="1">
          <a:blip r:embed="rId2"/>
          <a:srcRect l="-1094" t="28034" r="30541" b="36760"/>
          <a:stretch/>
        </p:blipFill>
        <p:spPr>
          <a:xfrm>
            <a:off x="641445" y="2990135"/>
            <a:ext cx="3750835" cy="1990023"/>
          </a:xfrm>
          <a:prstGeom prst="rect">
            <a:avLst/>
          </a:prstGeom>
        </p:spPr>
      </p:pic>
      <p:pic>
        <p:nvPicPr>
          <p:cNvPr id="10" name="Afbeelding 9">
            <a:extLst>
              <a:ext uri="{FF2B5EF4-FFF2-40B4-BE49-F238E27FC236}">
                <a16:creationId xmlns:a16="http://schemas.microsoft.com/office/drawing/2014/main" id="{76100D38-0557-4BE0-B378-E62D3114F7B7}"/>
              </a:ext>
            </a:extLst>
          </p:cNvPr>
          <p:cNvPicPr>
            <a:picLocks noChangeAspect="1"/>
          </p:cNvPicPr>
          <p:nvPr/>
        </p:nvPicPr>
        <p:blipFill rotWithShape="1">
          <a:blip r:embed="rId2"/>
          <a:srcRect l="-1095" t="-639" r="30542" b="71985"/>
          <a:stretch/>
        </p:blipFill>
        <p:spPr>
          <a:xfrm>
            <a:off x="641445" y="1489295"/>
            <a:ext cx="3750835" cy="1619665"/>
          </a:xfrm>
          <a:prstGeom prst="rect">
            <a:avLst/>
          </a:prstGeom>
        </p:spPr>
      </p:pic>
      <p:sp>
        <p:nvSpPr>
          <p:cNvPr id="3" name="Tijdelijke aanduiding voor voettekst 2">
            <a:extLst>
              <a:ext uri="{FF2B5EF4-FFF2-40B4-BE49-F238E27FC236}">
                <a16:creationId xmlns:a16="http://schemas.microsoft.com/office/drawing/2014/main" id="{0179C642-01A0-48B4-8896-F063DF85EC03}"/>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18250221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FB5481-81C4-4A07-9CBA-5E7160DC3F44}"/>
              </a:ext>
            </a:extLst>
          </p:cNvPr>
          <p:cNvSpPr>
            <a:spLocks noGrp="1"/>
          </p:cNvSpPr>
          <p:nvPr>
            <p:ph type="title"/>
          </p:nvPr>
        </p:nvSpPr>
        <p:spPr/>
        <p:txBody>
          <a:bodyPr>
            <a:normAutofit/>
          </a:bodyPr>
          <a:lstStyle/>
          <a:p>
            <a:r>
              <a:rPr lang="nl-NL" sz="3200" dirty="0"/>
              <a:t>Gemeenterapportage</a:t>
            </a:r>
          </a:p>
        </p:txBody>
      </p:sp>
      <p:pic>
        <p:nvPicPr>
          <p:cNvPr id="7" name="Tijdelijke aanduiding voor inhoud 6">
            <a:extLst>
              <a:ext uri="{FF2B5EF4-FFF2-40B4-BE49-F238E27FC236}">
                <a16:creationId xmlns:a16="http://schemas.microsoft.com/office/drawing/2014/main" id="{5DDC31B2-D3C5-4A50-970F-CC2E364CBB3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808328"/>
            <a:ext cx="1765395" cy="3808412"/>
          </a:xfrm>
        </p:spPr>
      </p:pic>
      <p:sp>
        <p:nvSpPr>
          <p:cNvPr id="8" name="Tekstvak 7">
            <a:extLst>
              <a:ext uri="{FF2B5EF4-FFF2-40B4-BE49-F238E27FC236}">
                <a16:creationId xmlns:a16="http://schemas.microsoft.com/office/drawing/2014/main" id="{477A5675-F420-48E9-9EA2-EDAC522C4E60}"/>
              </a:ext>
            </a:extLst>
          </p:cNvPr>
          <p:cNvSpPr txBox="1"/>
          <p:nvPr/>
        </p:nvSpPr>
        <p:spPr>
          <a:xfrm>
            <a:off x="3180474" y="4315268"/>
            <a:ext cx="7888579" cy="584775"/>
          </a:xfrm>
          <a:prstGeom prst="rect">
            <a:avLst/>
          </a:prstGeom>
          <a:noFill/>
        </p:spPr>
        <p:txBody>
          <a:bodyPr wrap="square" rtlCol="0">
            <a:spAutoFit/>
          </a:bodyPr>
          <a:lstStyle/>
          <a:p>
            <a:r>
              <a:rPr lang="nl-NL" sz="1600" dirty="0"/>
              <a:t>‘Gemeente rapportage’ geeft een voorselectie weer uit vragen van de Monitor, vergelijkbaar met de standaardrapportage uit voorgaande jaren.</a:t>
            </a:r>
          </a:p>
        </p:txBody>
      </p:sp>
      <p:sp>
        <p:nvSpPr>
          <p:cNvPr id="9" name="Pijl rechts 7">
            <a:extLst>
              <a:ext uri="{FF2B5EF4-FFF2-40B4-BE49-F238E27FC236}">
                <a16:creationId xmlns:a16="http://schemas.microsoft.com/office/drawing/2014/main" id="{834C99EE-9CC6-4DC0-8141-F15D1A909575}"/>
              </a:ext>
            </a:extLst>
          </p:cNvPr>
          <p:cNvSpPr/>
          <p:nvPr/>
        </p:nvSpPr>
        <p:spPr>
          <a:xfrm>
            <a:off x="2406840" y="4409943"/>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voettekst 2">
            <a:extLst>
              <a:ext uri="{FF2B5EF4-FFF2-40B4-BE49-F238E27FC236}">
                <a16:creationId xmlns:a16="http://schemas.microsoft.com/office/drawing/2014/main" id="{B7121A45-400F-4856-8C9B-BFBC86A12C58}"/>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36814633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BBF7-C53F-4D8F-8F13-67A08B9C4B53}"/>
              </a:ext>
            </a:extLst>
          </p:cNvPr>
          <p:cNvSpPr>
            <a:spLocks noGrp="1"/>
          </p:cNvSpPr>
          <p:nvPr>
            <p:ph type="title"/>
          </p:nvPr>
        </p:nvSpPr>
        <p:spPr/>
        <p:txBody>
          <a:bodyPr>
            <a:normAutofit/>
          </a:bodyPr>
          <a:lstStyle/>
          <a:p>
            <a:r>
              <a:rPr lang="nl-NL" sz="3200" dirty="0"/>
              <a:t>Bibliotheekrapportage</a:t>
            </a:r>
          </a:p>
        </p:txBody>
      </p:sp>
      <p:pic>
        <p:nvPicPr>
          <p:cNvPr id="10" name="Tijdelijke aanduiding voor inhoud 9">
            <a:extLst>
              <a:ext uri="{FF2B5EF4-FFF2-40B4-BE49-F238E27FC236}">
                <a16:creationId xmlns:a16="http://schemas.microsoft.com/office/drawing/2014/main" id="{DC942F39-C83E-4FCB-928C-2874139B09A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686577"/>
            <a:ext cx="1765395" cy="3808412"/>
          </a:xfrm>
        </p:spPr>
      </p:pic>
      <p:sp>
        <p:nvSpPr>
          <p:cNvPr id="11" name="Tekstvak 10">
            <a:extLst>
              <a:ext uri="{FF2B5EF4-FFF2-40B4-BE49-F238E27FC236}">
                <a16:creationId xmlns:a16="http://schemas.microsoft.com/office/drawing/2014/main" id="{A9E01A05-A163-4673-9411-DE61A2D0AF13}"/>
              </a:ext>
            </a:extLst>
          </p:cNvPr>
          <p:cNvSpPr txBox="1"/>
          <p:nvPr/>
        </p:nvSpPr>
        <p:spPr>
          <a:xfrm>
            <a:off x="3151410" y="4535951"/>
            <a:ext cx="7840641" cy="584775"/>
          </a:xfrm>
          <a:prstGeom prst="rect">
            <a:avLst/>
          </a:prstGeom>
          <a:noFill/>
        </p:spPr>
        <p:txBody>
          <a:bodyPr wrap="square" rtlCol="0">
            <a:spAutoFit/>
          </a:bodyPr>
          <a:lstStyle/>
          <a:p>
            <a:r>
              <a:rPr lang="nl-NL" sz="1600" dirty="0"/>
              <a:t>‘Bibliotheek rapportage’ geeft een voorselectie weer uit vragen van de Monitor, vergelijkbaar met de standaardrapportage uit voorgaande jaren.</a:t>
            </a:r>
          </a:p>
        </p:txBody>
      </p:sp>
      <p:sp>
        <p:nvSpPr>
          <p:cNvPr id="13" name="Pijl rechts 7">
            <a:extLst>
              <a:ext uri="{FF2B5EF4-FFF2-40B4-BE49-F238E27FC236}">
                <a16:creationId xmlns:a16="http://schemas.microsoft.com/office/drawing/2014/main" id="{B6E40019-CF00-45F2-B87E-104D3763F02E}"/>
              </a:ext>
            </a:extLst>
          </p:cNvPr>
          <p:cNvSpPr/>
          <p:nvPr/>
        </p:nvSpPr>
        <p:spPr>
          <a:xfrm>
            <a:off x="2370241" y="4672476"/>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voettekst 2">
            <a:extLst>
              <a:ext uri="{FF2B5EF4-FFF2-40B4-BE49-F238E27FC236}">
                <a16:creationId xmlns:a16="http://schemas.microsoft.com/office/drawing/2014/main" id="{B7CC860E-7A43-48EE-A8DD-37538870596F}"/>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3021380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IKC</a:t>
            </a:r>
          </a:p>
        </p:txBody>
      </p:sp>
      <p:sp>
        <p:nvSpPr>
          <p:cNvPr id="7" name="Tijdelijke aanduiding voor inhoud 6">
            <a:extLst>
              <a:ext uri="{FF2B5EF4-FFF2-40B4-BE49-F238E27FC236}">
                <a16:creationId xmlns:a16="http://schemas.microsoft.com/office/drawing/2014/main" id="{C39ECB78-CFAB-43B5-B7EA-CBCA24F0172F}"/>
              </a:ext>
            </a:extLst>
          </p:cNvPr>
          <p:cNvSpPr>
            <a:spLocks noGrp="1"/>
          </p:cNvSpPr>
          <p:nvPr>
            <p:ph sz="half" idx="1"/>
          </p:nvPr>
        </p:nvSpPr>
        <p:spPr/>
        <p:txBody>
          <a:bodyPr>
            <a:normAutofit fontScale="92500" lnSpcReduction="10000"/>
          </a:bodyPr>
          <a:lstStyle/>
          <a:p>
            <a:endParaRPr lang="nl-NL" dirty="0"/>
          </a:p>
          <a:p>
            <a:endParaRPr lang="nl-NL" dirty="0"/>
          </a:p>
          <a:p>
            <a:endParaRPr lang="nl-NL" dirty="0"/>
          </a:p>
          <a:p>
            <a:endParaRPr lang="nl-NL" dirty="0"/>
          </a:p>
          <a:p>
            <a:endParaRPr lang="nl-NL" dirty="0"/>
          </a:p>
          <a:p>
            <a:endParaRPr lang="nl-NL" dirty="0"/>
          </a:p>
          <a:p>
            <a:pPr marL="0" indent="0">
              <a:buNone/>
            </a:pPr>
            <a:r>
              <a:rPr lang="nl-NL" dirty="0"/>
              <a:t>                                           </a:t>
            </a:r>
            <a:endParaRPr lang="nl-NL" dirty="0">
              <a:highlight>
                <a:srgbClr val="FFFF00"/>
              </a:highlight>
            </a:endParaRPr>
          </a:p>
        </p:txBody>
      </p:sp>
      <p:sp>
        <p:nvSpPr>
          <p:cNvPr id="3" name="Tijdelijke aanduiding voor inhoud 2"/>
          <p:cNvSpPr>
            <a:spLocks noGrp="1"/>
          </p:cNvSpPr>
          <p:nvPr>
            <p:ph sz="half" idx="2"/>
          </p:nvPr>
        </p:nvSpPr>
        <p:spPr>
          <a:xfrm>
            <a:off x="5986130" y="1808327"/>
            <a:ext cx="4752754" cy="3778073"/>
          </a:xfrm>
        </p:spPr>
        <p:txBody>
          <a:bodyPr>
            <a:normAutofit fontScale="92500" lnSpcReduction="10000"/>
          </a:bodyPr>
          <a:lstStyle/>
          <a:p>
            <a:endParaRPr lang="nl-NL" dirty="0"/>
          </a:p>
          <a:p>
            <a:endParaRPr lang="nl-NL" dirty="0"/>
          </a:p>
          <a:p>
            <a:endParaRPr lang="nl-NL" dirty="0"/>
          </a:p>
          <a:p>
            <a:endParaRPr lang="nl-NL" dirty="0"/>
          </a:p>
          <a:p>
            <a:endParaRPr lang="nl-NL" dirty="0"/>
          </a:p>
          <a:p>
            <a:endParaRPr lang="nl-NL" dirty="0"/>
          </a:p>
          <a:p>
            <a:pPr marL="0" indent="0">
              <a:buNone/>
            </a:pPr>
            <a:r>
              <a:rPr lang="nl-NL" sz="1800" dirty="0"/>
              <a:t>N.B. voor de rapportage van de pedagogische medewerker BSO is geen vergelijking naar jaren mogelijk, omdat het aantal respondenten voor zowel 2021 als 2022 laag is (N&lt;10)</a:t>
            </a:r>
          </a:p>
          <a:p>
            <a:pPr marL="0" indent="0">
              <a:buNone/>
            </a:pPr>
            <a:endParaRPr lang="nl-NL" dirty="0"/>
          </a:p>
        </p:txBody>
      </p:sp>
      <p:pic>
        <p:nvPicPr>
          <p:cNvPr id="8" name="Tijdelijke aanduiding voor inhoud 3">
            <a:extLst>
              <a:ext uri="{FF2B5EF4-FFF2-40B4-BE49-F238E27FC236}">
                <a16:creationId xmlns:a16="http://schemas.microsoft.com/office/drawing/2014/main" id="{E05A25D8-41EE-4F5D-9937-FC79859ACBBB}"/>
              </a:ext>
            </a:extLst>
          </p:cNvPr>
          <p:cNvPicPr>
            <a:picLocks noChangeAspect="1"/>
          </p:cNvPicPr>
          <p:nvPr/>
        </p:nvPicPr>
        <p:blipFill>
          <a:blip r:embed="rId2"/>
          <a:stretch>
            <a:fillRect/>
          </a:stretch>
        </p:blipFill>
        <p:spPr>
          <a:xfrm>
            <a:off x="1132278" y="1808328"/>
            <a:ext cx="2511254" cy="3938354"/>
          </a:xfrm>
          <a:prstGeom prst="rect">
            <a:avLst/>
          </a:prstGeom>
        </p:spPr>
      </p:pic>
      <p:sp>
        <p:nvSpPr>
          <p:cNvPr id="10" name="Tijdelijke aanduiding voor voettekst 9">
            <a:extLst>
              <a:ext uri="{FF2B5EF4-FFF2-40B4-BE49-F238E27FC236}">
                <a16:creationId xmlns:a16="http://schemas.microsoft.com/office/drawing/2014/main" id="{C5AE9ECF-9035-4775-82C0-D26608F73DCC}"/>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30219699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DA36A-539C-4384-9478-D057F2840C60}"/>
              </a:ext>
            </a:extLst>
          </p:cNvPr>
          <p:cNvSpPr>
            <a:spLocks noGrp="1"/>
          </p:cNvSpPr>
          <p:nvPr>
            <p:ph type="title"/>
          </p:nvPr>
        </p:nvSpPr>
        <p:spPr/>
        <p:txBody>
          <a:bodyPr>
            <a:normAutofit/>
          </a:bodyPr>
          <a:lstStyle/>
          <a:p>
            <a:r>
              <a:rPr lang="nl-NL" sz="3200" dirty="0"/>
              <a:t>Landelijke analyse</a:t>
            </a:r>
          </a:p>
        </p:txBody>
      </p:sp>
      <p:pic>
        <p:nvPicPr>
          <p:cNvPr id="7" name="Afbeelding 6">
            <a:extLst>
              <a:ext uri="{FF2B5EF4-FFF2-40B4-BE49-F238E27FC236}">
                <a16:creationId xmlns:a16="http://schemas.microsoft.com/office/drawing/2014/main" id="{A16A044A-E2FC-4B3B-BB54-6612C57BD270}"/>
              </a:ext>
            </a:extLst>
          </p:cNvPr>
          <p:cNvPicPr>
            <a:picLocks noChangeAspect="1"/>
          </p:cNvPicPr>
          <p:nvPr/>
        </p:nvPicPr>
        <p:blipFill>
          <a:blip r:embed="rId2"/>
          <a:stretch>
            <a:fillRect/>
          </a:stretch>
        </p:blipFill>
        <p:spPr>
          <a:xfrm>
            <a:off x="2493012" y="5180302"/>
            <a:ext cx="755970" cy="347502"/>
          </a:xfrm>
          <a:prstGeom prst="rect">
            <a:avLst/>
          </a:prstGeom>
        </p:spPr>
      </p:pic>
      <p:sp>
        <p:nvSpPr>
          <p:cNvPr id="9" name="Tekstvak 8">
            <a:extLst>
              <a:ext uri="{FF2B5EF4-FFF2-40B4-BE49-F238E27FC236}">
                <a16:creationId xmlns:a16="http://schemas.microsoft.com/office/drawing/2014/main" id="{BC02D6CA-7048-4EA9-AA05-D7AEA9D7B6BB}"/>
              </a:ext>
            </a:extLst>
          </p:cNvPr>
          <p:cNvSpPr txBox="1"/>
          <p:nvPr/>
        </p:nvSpPr>
        <p:spPr>
          <a:xfrm>
            <a:off x="3580598" y="5180302"/>
            <a:ext cx="6983411" cy="830997"/>
          </a:xfrm>
          <a:prstGeom prst="rect">
            <a:avLst/>
          </a:prstGeom>
          <a:noFill/>
        </p:spPr>
        <p:txBody>
          <a:bodyPr wrap="square" rtlCol="0">
            <a:spAutoFit/>
          </a:bodyPr>
          <a:lstStyle/>
          <a:p>
            <a:r>
              <a:rPr lang="nl-NL" sz="1600" dirty="0"/>
              <a:t>Hier vind je de landelijke analyse van 2021.</a:t>
            </a:r>
          </a:p>
          <a:p>
            <a:r>
              <a:rPr lang="nl-NL" sz="1600" dirty="0"/>
              <a:t>De landelijk analyse van de Monitor 2022 verschijnt voor de zomer 2023.</a:t>
            </a:r>
          </a:p>
          <a:p>
            <a:endParaRPr lang="nl-NL" sz="1600" dirty="0"/>
          </a:p>
        </p:txBody>
      </p:sp>
      <p:pic>
        <p:nvPicPr>
          <p:cNvPr id="13" name="Tijdelijke aanduiding voor inhoud 12">
            <a:extLst>
              <a:ext uri="{FF2B5EF4-FFF2-40B4-BE49-F238E27FC236}">
                <a16:creationId xmlns:a16="http://schemas.microsoft.com/office/drawing/2014/main" id="{F42609B6-ACC3-4BE5-A907-157A6DF8E79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1445" y="1797071"/>
            <a:ext cx="1765395" cy="3808412"/>
          </a:xfrm>
        </p:spPr>
      </p:pic>
      <p:sp>
        <p:nvSpPr>
          <p:cNvPr id="3" name="Tijdelijke aanduiding voor voettekst 2">
            <a:extLst>
              <a:ext uri="{FF2B5EF4-FFF2-40B4-BE49-F238E27FC236}">
                <a16:creationId xmlns:a16="http://schemas.microsoft.com/office/drawing/2014/main" id="{C78068D1-6889-4472-9CF1-F36B8443EAEA}"/>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29045206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3200" dirty="0"/>
              <a:t>Helpdesk en vragen</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dirty="0"/>
              <a:t>Deze instructie is gemaakt door Felice Portier in opdracht van Stichting Lezen/SPN, </a:t>
            </a:r>
          </a:p>
          <a:p>
            <a:r>
              <a:rPr lang="nl-NL" dirty="0"/>
              <a:t>v1 03-2023</a:t>
            </a:r>
          </a:p>
        </p:txBody>
      </p:sp>
      <p:pic>
        <p:nvPicPr>
          <p:cNvPr id="8" name="Afbeelding 7">
            <a:extLst>
              <a:ext uri="{FF2B5EF4-FFF2-40B4-BE49-F238E27FC236}">
                <a16:creationId xmlns:a16="http://schemas.microsoft.com/office/drawing/2014/main" id="{521AD80C-245B-451C-8908-CBD12B739B90}"/>
              </a:ext>
            </a:extLst>
          </p:cNvPr>
          <p:cNvPicPr>
            <a:picLocks noChangeAspect="1"/>
          </p:cNvPicPr>
          <p:nvPr/>
        </p:nvPicPr>
        <p:blipFill>
          <a:blip r:embed="rId2"/>
          <a:stretch>
            <a:fillRect/>
          </a:stretch>
        </p:blipFill>
        <p:spPr>
          <a:xfrm>
            <a:off x="641445" y="1808328"/>
            <a:ext cx="10505707" cy="3773261"/>
          </a:xfrm>
          <a:prstGeom prst="rect">
            <a:avLst/>
          </a:prstGeom>
        </p:spPr>
      </p:pic>
    </p:spTree>
    <p:extLst>
      <p:ext uri="{BB962C8B-B14F-4D97-AF65-F5344CB8AC3E}">
        <p14:creationId xmlns:p14="http://schemas.microsoft.com/office/powerpoint/2010/main" val="3171861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6071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Schermafbeelding 2021-11-11 om 14.27.32.png" descr="Schermafbeelding 2021-11-11 om 14.27.32.png">
            <a:extLst>
              <a:ext uri="{FF2B5EF4-FFF2-40B4-BE49-F238E27FC236}">
                <a16:creationId xmlns:a16="http://schemas.microsoft.com/office/drawing/2014/main" id="{6E2EC20A-C2D5-4EFA-A46D-BC79F0C41848}"/>
              </a:ext>
            </a:extLst>
          </p:cNvPr>
          <p:cNvPicPr>
            <a:picLocks noChangeAspect="1"/>
          </p:cNvPicPr>
          <p:nvPr/>
        </p:nvPicPr>
        <p:blipFill rotWithShape="1">
          <a:blip r:embed="rId2"/>
          <a:srcRect r="3080" b="13223"/>
          <a:stretch/>
        </p:blipFill>
        <p:spPr>
          <a:xfrm>
            <a:off x="641446" y="1443202"/>
            <a:ext cx="6770574" cy="3569862"/>
          </a:xfrm>
          <a:prstGeom prst="rect">
            <a:avLst/>
          </a:prstGeom>
          <a:ln w="12700">
            <a:miter lim="400000"/>
          </a:ln>
        </p:spPr>
      </p:pic>
      <p:sp>
        <p:nvSpPr>
          <p:cNvPr id="125" name="Titel 1"/>
          <p:cNvSpPr txBox="1">
            <a:spLocks noGrp="1"/>
          </p:cNvSpPr>
          <p:nvPr>
            <p:ph type="title"/>
          </p:nvPr>
        </p:nvSpPr>
        <p:spPr>
          <a:xfrm>
            <a:off x="641445" y="968991"/>
            <a:ext cx="10712355" cy="474211"/>
          </a:xfrm>
          <a:prstGeom prst="rect">
            <a:avLst/>
          </a:prstGeom>
        </p:spPr>
        <p:txBody>
          <a:bodyPr>
            <a:noAutofit/>
          </a:bodyPr>
          <a:lstStyle/>
          <a:p>
            <a:r>
              <a:rPr lang="nl-NL" sz="2800" dirty="0"/>
              <a:t>Inloggen</a:t>
            </a:r>
            <a:endParaRPr sz="2800" dirty="0"/>
          </a:p>
        </p:txBody>
      </p:sp>
      <p:sp>
        <p:nvSpPr>
          <p:cNvPr id="2" name="Tijdelijke aanduiding voor voettekst 1">
            <a:extLst>
              <a:ext uri="{FF2B5EF4-FFF2-40B4-BE49-F238E27FC236}">
                <a16:creationId xmlns:a16="http://schemas.microsoft.com/office/drawing/2014/main" id="{40F314EF-2B60-4A92-BED3-BEDC3F2C9590}"/>
              </a:ext>
            </a:extLst>
          </p:cNvPr>
          <p:cNvSpPr>
            <a:spLocks noGrp="1"/>
          </p:cNvSpPr>
          <p:nvPr>
            <p:ph type="ftr" sz="quarter" idx="11"/>
          </p:nvPr>
        </p:nvSpPr>
        <p:spPr>
          <a:xfrm>
            <a:off x="888871" y="6255720"/>
            <a:ext cx="9789489" cy="365125"/>
          </a:xfrm>
        </p:spPr>
        <p:txBody>
          <a:bodyPr/>
          <a:lstStyle/>
          <a:p>
            <a:pPr algn="l"/>
            <a:r>
              <a:rPr lang="nl-NL" dirty="0">
                <a:solidFill>
                  <a:schemeClr val="tx1">
                    <a:lumMod val="50000"/>
                    <a:lumOff val="50000"/>
                  </a:schemeClr>
                </a:solidFill>
              </a:rPr>
              <a:t>Instructie Rapportage Monitor </a:t>
            </a:r>
            <a:r>
              <a:rPr lang="nl-NL" dirty="0" err="1">
                <a:solidFill>
                  <a:schemeClr val="tx1">
                    <a:lumMod val="50000"/>
                    <a:lumOff val="50000"/>
                  </a:schemeClr>
                </a:solidFill>
              </a:rPr>
              <a:t>BoekStart</a:t>
            </a:r>
            <a:r>
              <a:rPr lang="nl-NL" dirty="0">
                <a:solidFill>
                  <a:schemeClr val="tx1">
                    <a:lumMod val="50000"/>
                    <a:lumOff val="50000"/>
                  </a:schemeClr>
                </a:solidFill>
              </a:rPr>
              <a:t> in de Kinderopvang 2022-2023</a:t>
            </a:r>
          </a:p>
        </p:txBody>
      </p:sp>
      <p:sp>
        <p:nvSpPr>
          <p:cNvPr id="3" name="Tekstvak 2">
            <a:extLst>
              <a:ext uri="{FF2B5EF4-FFF2-40B4-BE49-F238E27FC236}">
                <a16:creationId xmlns:a16="http://schemas.microsoft.com/office/drawing/2014/main" id="{2E226F98-CD51-4F96-81E5-B2CE7E3447A0}"/>
              </a:ext>
            </a:extLst>
          </p:cNvPr>
          <p:cNvSpPr txBox="1"/>
          <p:nvPr/>
        </p:nvSpPr>
        <p:spPr>
          <a:xfrm>
            <a:off x="888872" y="5411097"/>
            <a:ext cx="9789488" cy="615553"/>
          </a:xfrm>
          <a:prstGeom prst="rect">
            <a:avLst/>
          </a:prstGeom>
          <a:noFill/>
        </p:spPr>
        <p:txBody>
          <a:bodyPr wrap="square" rtlCol="0">
            <a:spAutoFit/>
          </a:bodyPr>
          <a:lstStyle/>
          <a:p>
            <a:r>
              <a:rPr lang="nl-NL" sz="1600" dirty="0">
                <a:solidFill>
                  <a:schemeClr val="tx1"/>
                </a:solidFill>
              </a:rPr>
              <a:t>Log in met Microsoft Login Account óf met je gebruikersnaam, wachtwoord en de </a:t>
            </a:r>
            <a:r>
              <a:rPr lang="nl-NL" sz="1600" dirty="0" err="1">
                <a:solidFill>
                  <a:schemeClr val="tx1"/>
                </a:solidFill>
              </a:rPr>
              <a:t>authenticator</a:t>
            </a:r>
            <a:r>
              <a:rPr lang="nl-NL" sz="1600" dirty="0">
                <a:solidFill>
                  <a:schemeClr val="tx1"/>
                </a:solidFill>
              </a:rPr>
              <a:t>-app op je telefoon. </a:t>
            </a:r>
          </a:p>
          <a:p>
            <a:endParaRPr lang="nl-NL" dirty="0"/>
          </a:p>
        </p:txBody>
      </p:sp>
    </p:spTree>
    <p:extLst>
      <p:ext uri="{BB962C8B-B14F-4D97-AF65-F5344CB8AC3E}">
        <p14:creationId xmlns:p14="http://schemas.microsoft.com/office/powerpoint/2010/main" val="786055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4E709884-8544-447F-8C78-F68B65166A1B}"/>
              </a:ext>
            </a:extLst>
          </p:cNvPr>
          <p:cNvPicPr>
            <a:picLocks noChangeAspect="1"/>
          </p:cNvPicPr>
          <p:nvPr/>
        </p:nvPicPr>
        <p:blipFill rotWithShape="1">
          <a:blip r:embed="rId2"/>
          <a:srcRect l="4344" t="25115" r="76331" b="16667"/>
          <a:stretch/>
        </p:blipFill>
        <p:spPr>
          <a:xfrm>
            <a:off x="641445" y="2138082"/>
            <a:ext cx="1523517" cy="2581835"/>
          </a:xfrm>
          <a:prstGeom prst="rect">
            <a:avLst/>
          </a:prstGeom>
        </p:spPr>
      </p:pic>
      <p:sp>
        <p:nvSpPr>
          <p:cNvPr id="8" name="Titel 7">
            <a:extLst>
              <a:ext uri="{FF2B5EF4-FFF2-40B4-BE49-F238E27FC236}">
                <a16:creationId xmlns:a16="http://schemas.microsoft.com/office/drawing/2014/main" id="{02433015-845F-459D-B73A-EBD08410B0B9}"/>
              </a:ext>
            </a:extLst>
          </p:cNvPr>
          <p:cNvSpPr>
            <a:spLocks noGrp="1"/>
          </p:cNvSpPr>
          <p:nvPr>
            <p:ph type="title"/>
          </p:nvPr>
        </p:nvSpPr>
        <p:spPr>
          <a:xfrm>
            <a:off x="641445" y="968991"/>
            <a:ext cx="10712355" cy="504209"/>
          </a:xfrm>
        </p:spPr>
        <p:txBody>
          <a:bodyPr>
            <a:normAutofit fontScale="90000"/>
          </a:bodyPr>
          <a:lstStyle/>
          <a:p>
            <a:r>
              <a:rPr lang="nl-NL" sz="3200" dirty="0"/>
              <a:t>Rapportage startscherm</a:t>
            </a:r>
          </a:p>
        </p:txBody>
      </p:sp>
      <p:sp>
        <p:nvSpPr>
          <p:cNvPr id="9" name="Pijl: rechts 8">
            <a:extLst>
              <a:ext uri="{FF2B5EF4-FFF2-40B4-BE49-F238E27FC236}">
                <a16:creationId xmlns:a16="http://schemas.microsoft.com/office/drawing/2014/main" id="{C87D60BA-CD6B-4E5B-BEA1-39C759AD14D3}"/>
              </a:ext>
            </a:extLst>
          </p:cNvPr>
          <p:cNvSpPr/>
          <p:nvPr/>
        </p:nvSpPr>
        <p:spPr>
          <a:xfrm rot="10800000">
            <a:off x="2342617" y="2355696"/>
            <a:ext cx="944769" cy="241511"/>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Tekstvak 11">
            <a:extLst>
              <a:ext uri="{FF2B5EF4-FFF2-40B4-BE49-F238E27FC236}">
                <a16:creationId xmlns:a16="http://schemas.microsoft.com/office/drawing/2014/main" id="{B1ECD109-6ACF-4691-A2D9-12B8129E64D7}"/>
              </a:ext>
            </a:extLst>
          </p:cNvPr>
          <p:cNvSpPr txBox="1"/>
          <p:nvPr/>
        </p:nvSpPr>
        <p:spPr>
          <a:xfrm>
            <a:off x="3505200" y="2277035"/>
            <a:ext cx="4204447" cy="338554"/>
          </a:xfrm>
          <a:prstGeom prst="rect">
            <a:avLst/>
          </a:prstGeom>
          <a:noFill/>
        </p:spPr>
        <p:txBody>
          <a:bodyPr wrap="square" rtlCol="0">
            <a:spAutoFit/>
          </a:bodyPr>
          <a:lstStyle/>
          <a:p>
            <a:r>
              <a:rPr lang="nl-NL" sz="1600" dirty="0"/>
              <a:t>Selecteer in de navigatiekolom </a:t>
            </a:r>
            <a:r>
              <a:rPr lang="nl-NL" sz="1600" dirty="0" err="1"/>
              <a:t>BoekStart</a:t>
            </a:r>
            <a:endParaRPr lang="nl-NL" sz="1600" dirty="0"/>
          </a:p>
        </p:txBody>
      </p:sp>
      <p:sp>
        <p:nvSpPr>
          <p:cNvPr id="10" name="Pijl rechts 16">
            <a:extLst>
              <a:ext uri="{FF2B5EF4-FFF2-40B4-BE49-F238E27FC236}">
                <a16:creationId xmlns:a16="http://schemas.microsoft.com/office/drawing/2014/main" id="{9EA69A25-7F38-42EC-B082-D0658D1E3454}"/>
              </a:ext>
            </a:extLst>
          </p:cNvPr>
          <p:cNvSpPr/>
          <p:nvPr/>
        </p:nvSpPr>
        <p:spPr>
          <a:xfrm>
            <a:off x="2387268" y="3763983"/>
            <a:ext cx="944769" cy="241512"/>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a:extLst>
              <a:ext uri="{FF2B5EF4-FFF2-40B4-BE49-F238E27FC236}">
                <a16:creationId xmlns:a16="http://schemas.microsoft.com/office/drawing/2014/main" id="{1327E65F-6B6B-45B9-8F6E-1DDF44A0934F}"/>
              </a:ext>
            </a:extLst>
          </p:cNvPr>
          <p:cNvSpPr txBox="1"/>
          <p:nvPr/>
        </p:nvSpPr>
        <p:spPr>
          <a:xfrm>
            <a:off x="3554343" y="3713107"/>
            <a:ext cx="6654800" cy="1077218"/>
          </a:xfrm>
          <a:prstGeom prst="rect">
            <a:avLst/>
          </a:prstGeom>
          <a:noFill/>
        </p:spPr>
        <p:txBody>
          <a:bodyPr wrap="square" rtlCol="0">
            <a:spAutoFit/>
          </a:bodyPr>
          <a:lstStyle/>
          <a:p>
            <a:r>
              <a:rPr lang="nl-NL" sz="1600" dirty="0"/>
              <a:t>Is jouw locatie een IKC en wil je de resultaten bekijken van de Pedagogisch medewerker BSO of wil je de IKC rapportage bekijken? Kies dan IKC. De werkwijze is hetzelfde als die van </a:t>
            </a:r>
            <a:r>
              <a:rPr lang="nl-NL" sz="1600" dirty="0" err="1"/>
              <a:t>BoekStart</a:t>
            </a:r>
            <a:r>
              <a:rPr lang="nl-NL" sz="1600" dirty="0"/>
              <a:t>, zoals verder in deze instructie uitgelegd.</a:t>
            </a:r>
          </a:p>
        </p:txBody>
      </p:sp>
      <p:sp>
        <p:nvSpPr>
          <p:cNvPr id="2" name="Tijdelijke aanduiding voor voettekst 1">
            <a:extLst>
              <a:ext uri="{FF2B5EF4-FFF2-40B4-BE49-F238E27FC236}">
                <a16:creationId xmlns:a16="http://schemas.microsoft.com/office/drawing/2014/main" id="{3441E7DB-B0D4-4142-97C2-247A2A26ED3B}"/>
              </a:ext>
            </a:extLst>
          </p:cNvPr>
          <p:cNvSpPr>
            <a:spLocks noGrp="1"/>
          </p:cNvSpPr>
          <p:nvPr>
            <p:ph type="ftr" sz="quarter" idx="11"/>
          </p:nvPr>
        </p:nvSpPr>
        <p:spPr/>
        <p:txBody>
          <a:bodyPr/>
          <a:lstStyle/>
          <a:p>
            <a:r>
              <a:rPr lang="nl-NL" dirty="0"/>
              <a:t>Instructie Rapportage Monitor </a:t>
            </a:r>
            <a:r>
              <a:rPr lang="nl-NL" dirty="0" err="1"/>
              <a:t>BoekStart</a:t>
            </a:r>
            <a:r>
              <a:rPr lang="nl-NL" dirty="0"/>
              <a:t> in de Kinderopvang 2022-2023</a:t>
            </a:r>
          </a:p>
        </p:txBody>
      </p:sp>
    </p:spTree>
    <p:extLst>
      <p:ext uri="{BB962C8B-B14F-4D97-AF65-F5344CB8AC3E}">
        <p14:creationId xmlns:p14="http://schemas.microsoft.com/office/powerpoint/2010/main" val="1541460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2FB9DAD1-13C1-408C-A961-A6DB15734398}"/>
              </a:ext>
            </a:extLst>
          </p:cNvPr>
          <p:cNvPicPr>
            <a:picLocks noChangeAspect="1"/>
          </p:cNvPicPr>
          <p:nvPr/>
        </p:nvPicPr>
        <p:blipFill>
          <a:blip r:embed="rId2"/>
          <a:stretch>
            <a:fillRect/>
          </a:stretch>
        </p:blipFill>
        <p:spPr>
          <a:xfrm>
            <a:off x="926587" y="971019"/>
            <a:ext cx="2252066" cy="5578034"/>
          </a:xfrm>
          <a:prstGeom prst="rect">
            <a:avLst/>
          </a:prstGeom>
        </p:spPr>
      </p:pic>
      <p:sp>
        <p:nvSpPr>
          <p:cNvPr id="5" name="Titel 4">
            <a:extLst>
              <a:ext uri="{FF2B5EF4-FFF2-40B4-BE49-F238E27FC236}">
                <a16:creationId xmlns:a16="http://schemas.microsoft.com/office/drawing/2014/main" id="{DAF86110-D005-4C6D-A987-4F6FCF5AFB53}"/>
              </a:ext>
            </a:extLst>
          </p:cNvPr>
          <p:cNvSpPr>
            <a:spLocks noGrp="1"/>
          </p:cNvSpPr>
          <p:nvPr>
            <p:ph type="title"/>
          </p:nvPr>
        </p:nvSpPr>
        <p:spPr>
          <a:xfrm>
            <a:off x="641445" y="784401"/>
            <a:ext cx="10712355" cy="365125"/>
          </a:xfrm>
        </p:spPr>
        <p:txBody>
          <a:bodyPr>
            <a:noAutofit/>
          </a:bodyPr>
          <a:lstStyle/>
          <a:p>
            <a:r>
              <a:rPr lang="nl-NL" sz="3200" dirty="0"/>
              <a:t>Navigatiekolom</a:t>
            </a:r>
          </a:p>
        </p:txBody>
      </p:sp>
      <p:sp>
        <p:nvSpPr>
          <p:cNvPr id="6" name="Tekstvak 5">
            <a:extLst>
              <a:ext uri="{FF2B5EF4-FFF2-40B4-BE49-F238E27FC236}">
                <a16:creationId xmlns:a16="http://schemas.microsoft.com/office/drawing/2014/main" id="{D6D36EE1-2C4A-4451-9886-B7489A44B353}"/>
              </a:ext>
            </a:extLst>
          </p:cNvPr>
          <p:cNvSpPr txBox="1"/>
          <p:nvPr/>
        </p:nvSpPr>
        <p:spPr>
          <a:xfrm>
            <a:off x="4064653" y="1266551"/>
            <a:ext cx="7200000" cy="338554"/>
          </a:xfrm>
          <a:prstGeom prst="rect">
            <a:avLst/>
          </a:prstGeom>
          <a:noFill/>
        </p:spPr>
        <p:txBody>
          <a:bodyPr wrap="square" rtlCol="0">
            <a:spAutoFit/>
          </a:bodyPr>
          <a:lstStyle/>
          <a:p>
            <a:r>
              <a:rPr lang="nl-NL" sz="1600" dirty="0"/>
              <a:t>Onder </a:t>
            </a:r>
            <a:r>
              <a:rPr lang="nl-NL" sz="1600" dirty="0" err="1"/>
              <a:t>BoekStart</a:t>
            </a:r>
            <a:r>
              <a:rPr lang="nl-NL" sz="1600" dirty="0"/>
              <a:t> ontvouwt zich een menu</a:t>
            </a:r>
          </a:p>
        </p:txBody>
      </p:sp>
      <p:sp>
        <p:nvSpPr>
          <p:cNvPr id="7" name="Tekstvak 6">
            <a:extLst>
              <a:ext uri="{FF2B5EF4-FFF2-40B4-BE49-F238E27FC236}">
                <a16:creationId xmlns:a16="http://schemas.microsoft.com/office/drawing/2014/main" id="{053F2806-9C20-4980-AA8D-3A59F3F3879E}"/>
              </a:ext>
            </a:extLst>
          </p:cNvPr>
          <p:cNvSpPr txBox="1"/>
          <p:nvPr/>
        </p:nvSpPr>
        <p:spPr>
          <a:xfrm>
            <a:off x="4027055" y="1833557"/>
            <a:ext cx="7403540" cy="338554"/>
          </a:xfrm>
          <a:prstGeom prst="rect">
            <a:avLst/>
          </a:prstGeom>
          <a:noFill/>
        </p:spPr>
        <p:txBody>
          <a:bodyPr wrap="square" rtlCol="0">
            <a:spAutoFit/>
          </a:bodyPr>
          <a:lstStyle/>
          <a:p>
            <a:r>
              <a:rPr lang="nl-NL" sz="1600" dirty="0"/>
              <a:t>Landelijke respons van deelnemende KOV-locaties de afgelopen 3 jaar</a:t>
            </a:r>
          </a:p>
        </p:txBody>
      </p:sp>
      <p:sp>
        <p:nvSpPr>
          <p:cNvPr id="8" name="Tekstvak 7">
            <a:extLst>
              <a:ext uri="{FF2B5EF4-FFF2-40B4-BE49-F238E27FC236}">
                <a16:creationId xmlns:a16="http://schemas.microsoft.com/office/drawing/2014/main" id="{BB766669-E09B-4657-9F24-8EF8D1916649}"/>
              </a:ext>
            </a:extLst>
          </p:cNvPr>
          <p:cNvSpPr txBox="1"/>
          <p:nvPr/>
        </p:nvSpPr>
        <p:spPr>
          <a:xfrm>
            <a:off x="4041344" y="2410917"/>
            <a:ext cx="7921578" cy="338554"/>
          </a:xfrm>
          <a:prstGeom prst="rect">
            <a:avLst/>
          </a:prstGeom>
          <a:noFill/>
        </p:spPr>
        <p:txBody>
          <a:bodyPr wrap="square" rtlCol="0">
            <a:spAutoFit/>
          </a:bodyPr>
          <a:lstStyle/>
          <a:p>
            <a:r>
              <a:rPr lang="nl-NL" sz="1600" dirty="0"/>
              <a:t>Rapportage vragenlijsten ingevuld door bibliotheekmedewerkers</a:t>
            </a:r>
          </a:p>
        </p:txBody>
      </p:sp>
      <p:sp>
        <p:nvSpPr>
          <p:cNvPr id="10" name="Tekstvak 9">
            <a:extLst>
              <a:ext uri="{FF2B5EF4-FFF2-40B4-BE49-F238E27FC236}">
                <a16:creationId xmlns:a16="http://schemas.microsoft.com/office/drawing/2014/main" id="{7D7EEF0C-2FA5-47FA-957A-4A6483E79EDA}"/>
              </a:ext>
            </a:extLst>
          </p:cNvPr>
          <p:cNvSpPr txBox="1"/>
          <p:nvPr/>
        </p:nvSpPr>
        <p:spPr>
          <a:xfrm>
            <a:off x="4000759" y="3002201"/>
            <a:ext cx="7200000" cy="830997"/>
          </a:xfrm>
          <a:prstGeom prst="rect">
            <a:avLst/>
          </a:prstGeom>
          <a:noFill/>
        </p:spPr>
        <p:txBody>
          <a:bodyPr wrap="square" rtlCol="0">
            <a:spAutoFit/>
          </a:bodyPr>
          <a:lstStyle/>
          <a:p>
            <a:r>
              <a:rPr lang="nl-NL" sz="1600" dirty="0"/>
              <a:t>Rapportage vragenlijsten ingevuld door voorleescoördinatoren</a:t>
            </a:r>
            <a:br>
              <a:rPr lang="nl-NL" sz="1600" dirty="0"/>
            </a:br>
            <a:r>
              <a:rPr lang="nl-NL" sz="1600" dirty="0"/>
              <a:t>                                                                               </a:t>
            </a:r>
            <a:br>
              <a:rPr lang="nl-NL" sz="1600" dirty="0"/>
            </a:br>
            <a:endParaRPr lang="nl-NL" sz="1600" dirty="0"/>
          </a:p>
        </p:txBody>
      </p:sp>
      <p:sp>
        <p:nvSpPr>
          <p:cNvPr id="11" name="Tekstvak 10">
            <a:extLst>
              <a:ext uri="{FF2B5EF4-FFF2-40B4-BE49-F238E27FC236}">
                <a16:creationId xmlns:a16="http://schemas.microsoft.com/office/drawing/2014/main" id="{BA5DE993-9B1C-4973-8A04-E664A012F14D}"/>
              </a:ext>
            </a:extLst>
          </p:cNvPr>
          <p:cNvSpPr txBox="1"/>
          <p:nvPr/>
        </p:nvSpPr>
        <p:spPr>
          <a:xfrm>
            <a:off x="4000759" y="3613028"/>
            <a:ext cx="7200000" cy="338554"/>
          </a:xfrm>
          <a:prstGeom prst="rect">
            <a:avLst/>
          </a:prstGeom>
          <a:noFill/>
        </p:spPr>
        <p:txBody>
          <a:bodyPr wrap="square" rtlCol="0">
            <a:spAutoFit/>
          </a:bodyPr>
          <a:lstStyle/>
          <a:p>
            <a:r>
              <a:rPr lang="nl-NL" sz="1600" dirty="0"/>
              <a:t>Rapportage vragenlijsten ingevuld door pedagogisch medewerkers</a:t>
            </a:r>
          </a:p>
        </p:txBody>
      </p:sp>
      <p:sp>
        <p:nvSpPr>
          <p:cNvPr id="12" name="Tekstvak 11">
            <a:extLst>
              <a:ext uri="{FF2B5EF4-FFF2-40B4-BE49-F238E27FC236}">
                <a16:creationId xmlns:a16="http://schemas.microsoft.com/office/drawing/2014/main" id="{E331EA46-EC05-4F74-BB62-8B478973436F}"/>
              </a:ext>
            </a:extLst>
          </p:cNvPr>
          <p:cNvSpPr txBox="1"/>
          <p:nvPr/>
        </p:nvSpPr>
        <p:spPr>
          <a:xfrm>
            <a:off x="4000759" y="4183057"/>
            <a:ext cx="8568000" cy="338554"/>
          </a:xfrm>
          <a:prstGeom prst="rect">
            <a:avLst/>
          </a:prstGeom>
          <a:noFill/>
        </p:spPr>
        <p:txBody>
          <a:bodyPr wrap="square" rtlCol="0">
            <a:spAutoFit/>
          </a:bodyPr>
          <a:lstStyle/>
          <a:p>
            <a:r>
              <a:rPr lang="nl-NL" sz="1600" dirty="0"/>
              <a:t>Voorselectie Monitorvragen voor analyse o.b.v. </a:t>
            </a:r>
            <a:r>
              <a:rPr lang="nl-NL" sz="1600" dirty="0" err="1"/>
              <a:t>Chambers</a:t>
            </a:r>
            <a:r>
              <a:rPr lang="nl-NL" sz="1600" dirty="0"/>
              <a:t>’ leescirkel</a:t>
            </a:r>
          </a:p>
        </p:txBody>
      </p:sp>
      <p:sp>
        <p:nvSpPr>
          <p:cNvPr id="13" name="Tekstvak 12">
            <a:extLst>
              <a:ext uri="{FF2B5EF4-FFF2-40B4-BE49-F238E27FC236}">
                <a16:creationId xmlns:a16="http://schemas.microsoft.com/office/drawing/2014/main" id="{905A566D-07B1-48A2-8574-0930F06743BE}"/>
              </a:ext>
            </a:extLst>
          </p:cNvPr>
          <p:cNvSpPr txBox="1"/>
          <p:nvPr/>
        </p:nvSpPr>
        <p:spPr>
          <a:xfrm>
            <a:off x="4027055" y="4744705"/>
            <a:ext cx="7185891" cy="338554"/>
          </a:xfrm>
          <a:prstGeom prst="rect">
            <a:avLst/>
          </a:prstGeom>
          <a:noFill/>
        </p:spPr>
        <p:txBody>
          <a:bodyPr wrap="square" rtlCol="0">
            <a:spAutoFit/>
          </a:bodyPr>
          <a:lstStyle/>
          <a:p>
            <a:r>
              <a:rPr lang="nl-NL" sz="1600" dirty="0"/>
              <a:t>Voorselectie van Monitorvragen voor de gemeenterapportage</a:t>
            </a:r>
          </a:p>
        </p:txBody>
      </p:sp>
      <p:sp>
        <p:nvSpPr>
          <p:cNvPr id="14" name="Tekstvak 13">
            <a:extLst>
              <a:ext uri="{FF2B5EF4-FFF2-40B4-BE49-F238E27FC236}">
                <a16:creationId xmlns:a16="http://schemas.microsoft.com/office/drawing/2014/main" id="{A0AF012F-EAC5-4177-A034-C2F9BA387311}"/>
              </a:ext>
            </a:extLst>
          </p:cNvPr>
          <p:cNvSpPr txBox="1"/>
          <p:nvPr/>
        </p:nvSpPr>
        <p:spPr>
          <a:xfrm>
            <a:off x="4000759" y="5305704"/>
            <a:ext cx="7200000" cy="584775"/>
          </a:xfrm>
          <a:prstGeom prst="rect">
            <a:avLst/>
          </a:prstGeom>
          <a:noFill/>
        </p:spPr>
        <p:txBody>
          <a:bodyPr wrap="square" rtlCol="0">
            <a:spAutoFit/>
          </a:bodyPr>
          <a:lstStyle/>
          <a:p>
            <a:r>
              <a:rPr lang="nl-NL" sz="1600" dirty="0"/>
              <a:t>Voorselectie Monitorvragen voor bibliotheekrapportage</a:t>
            </a:r>
          </a:p>
          <a:p>
            <a:endParaRPr lang="nl-NL" sz="1600" dirty="0"/>
          </a:p>
        </p:txBody>
      </p:sp>
      <p:sp>
        <p:nvSpPr>
          <p:cNvPr id="15" name="Tekstvak 14">
            <a:extLst>
              <a:ext uri="{FF2B5EF4-FFF2-40B4-BE49-F238E27FC236}">
                <a16:creationId xmlns:a16="http://schemas.microsoft.com/office/drawing/2014/main" id="{EE2A37E8-1520-47E2-8C1D-F6514E33C4E5}"/>
              </a:ext>
            </a:extLst>
          </p:cNvPr>
          <p:cNvSpPr txBox="1"/>
          <p:nvPr/>
        </p:nvSpPr>
        <p:spPr>
          <a:xfrm>
            <a:off x="4027055" y="5841216"/>
            <a:ext cx="7389251" cy="338554"/>
          </a:xfrm>
          <a:prstGeom prst="rect">
            <a:avLst/>
          </a:prstGeom>
          <a:noFill/>
        </p:spPr>
        <p:txBody>
          <a:bodyPr wrap="square" rtlCol="0">
            <a:spAutoFit/>
          </a:bodyPr>
          <a:lstStyle/>
          <a:p>
            <a:r>
              <a:rPr lang="nl-NL" sz="1600" dirty="0"/>
              <a:t>Landelijke analyse 2022</a:t>
            </a:r>
          </a:p>
        </p:txBody>
      </p:sp>
      <p:sp>
        <p:nvSpPr>
          <p:cNvPr id="18" name="Pijl rechts 6">
            <a:extLst>
              <a:ext uri="{FF2B5EF4-FFF2-40B4-BE49-F238E27FC236}">
                <a16:creationId xmlns:a16="http://schemas.microsoft.com/office/drawing/2014/main" id="{CEBD29D2-B040-4991-A2FF-6417B1415C0C}"/>
              </a:ext>
            </a:extLst>
          </p:cNvPr>
          <p:cNvSpPr/>
          <p:nvPr/>
        </p:nvSpPr>
        <p:spPr>
          <a:xfrm rot="10800000">
            <a:off x="3300558" y="1946060"/>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Pijl rechts 6">
            <a:extLst>
              <a:ext uri="{FF2B5EF4-FFF2-40B4-BE49-F238E27FC236}">
                <a16:creationId xmlns:a16="http://schemas.microsoft.com/office/drawing/2014/main" id="{C89910D9-5134-48A9-9A20-5EF92B68C6A0}"/>
              </a:ext>
            </a:extLst>
          </p:cNvPr>
          <p:cNvSpPr/>
          <p:nvPr/>
        </p:nvSpPr>
        <p:spPr>
          <a:xfrm rot="10800000">
            <a:off x="3310186" y="2545760"/>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Pijl rechts 6">
            <a:extLst>
              <a:ext uri="{FF2B5EF4-FFF2-40B4-BE49-F238E27FC236}">
                <a16:creationId xmlns:a16="http://schemas.microsoft.com/office/drawing/2014/main" id="{C01FEC71-EE82-447F-B0F5-67A70BC75DA7}"/>
              </a:ext>
            </a:extLst>
          </p:cNvPr>
          <p:cNvSpPr/>
          <p:nvPr/>
        </p:nvSpPr>
        <p:spPr>
          <a:xfrm rot="10800000">
            <a:off x="3296211" y="3134531"/>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Pijl rechts 6">
            <a:extLst>
              <a:ext uri="{FF2B5EF4-FFF2-40B4-BE49-F238E27FC236}">
                <a16:creationId xmlns:a16="http://schemas.microsoft.com/office/drawing/2014/main" id="{960780E4-7B7E-4A41-984E-E20FC09A5487}"/>
              </a:ext>
            </a:extLst>
          </p:cNvPr>
          <p:cNvSpPr/>
          <p:nvPr/>
        </p:nvSpPr>
        <p:spPr>
          <a:xfrm rot="10800000">
            <a:off x="3296210" y="3662932"/>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 name="Pijl rechts 6">
            <a:extLst>
              <a:ext uri="{FF2B5EF4-FFF2-40B4-BE49-F238E27FC236}">
                <a16:creationId xmlns:a16="http://schemas.microsoft.com/office/drawing/2014/main" id="{4C7024CD-4610-4BE7-8C43-EE3032281454}"/>
              </a:ext>
            </a:extLst>
          </p:cNvPr>
          <p:cNvSpPr/>
          <p:nvPr/>
        </p:nvSpPr>
        <p:spPr>
          <a:xfrm rot="10800000">
            <a:off x="3291323" y="4273414"/>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Pijl rechts 6">
            <a:extLst>
              <a:ext uri="{FF2B5EF4-FFF2-40B4-BE49-F238E27FC236}">
                <a16:creationId xmlns:a16="http://schemas.microsoft.com/office/drawing/2014/main" id="{C1E9471F-4A6D-41CD-8EB3-37013416B094}"/>
              </a:ext>
            </a:extLst>
          </p:cNvPr>
          <p:cNvSpPr/>
          <p:nvPr/>
        </p:nvSpPr>
        <p:spPr>
          <a:xfrm rot="10800000">
            <a:off x="3314895" y="4832551"/>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Pijl rechts 6">
            <a:extLst>
              <a:ext uri="{FF2B5EF4-FFF2-40B4-BE49-F238E27FC236}">
                <a16:creationId xmlns:a16="http://schemas.microsoft.com/office/drawing/2014/main" id="{FA51824D-81BE-4DF1-8F51-661FA0D9A7AE}"/>
              </a:ext>
            </a:extLst>
          </p:cNvPr>
          <p:cNvSpPr/>
          <p:nvPr/>
        </p:nvSpPr>
        <p:spPr>
          <a:xfrm rot="10800000">
            <a:off x="3291322" y="5369558"/>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Pijl rechts 6">
            <a:extLst>
              <a:ext uri="{FF2B5EF4-FFF2-40B4-BE49-F238E27FC236}">
                <a16:creationId xmlns:a16="http://schemas.microsoft.com/office/drawing/2014/main" id="{98D75B33-F182-4E08-AACE-809176B75D97}"/>
              </a:ext>
            </a:extLst>
          </p:cNvPr>
          <p:cNvSpPr/>
          <p:nvPr/>
        </p:nvSpPr>
        <p:spPr>
          <a:xfrm rot="10800000" flipV="1">
            <a:off x="3288299" y="5942462"/>
            <a:ext cx="500345" cy="166840"/>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Pijl rechts 10">
            <a:extLst>
              <a:ext uri="{FF2B5EF4-FFF2-40B4-BE49-F238E27FC236}">
                <a16:creationId xmlns:a16="http://schemas.microsoft.com/office/drawing/2014/main" id="{0ECBF7FC-F74D-4E7C-8DE4-1DE95A981DBD}"/>
              </a:ext>
            </a:extLst>
          </p:cNvPr>
          <p:cNvSpPr/>
          <p:nvPr/>
        </p:nvSpPr>
        <p:spPr>
          <a:xfrm>
            <a:off x="3234719" y="1348743"/>
            <a:ext cx="736270" cy="166841"/>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jdelijke aanduiding voor voettekst 1">
            <a:extLst>
              <a:ext uri="{FF2B5EF4-FFF2-40B4-BE49-F238E27FC236}">
                <a16:creationId xmlns:a16="http://schemas.microsoft.com/office/drawing/2014/main" id="{FEDE2C56-90B4-4218-BD65-759D0C971843}"/>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3395243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ABF762-D6CD-464B-80C0-336AAE1EB6B6}"/>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6" name="Tijdelijke aanduiding voor inhoud 5">
            <a:extLst>
              <a:ext uri="{FF2B5EF4-FFF2-40B4-BE49-F238E27FC236}">
                <a16:creationId xmlns:a16="http://schemas.microsoft.com/office/drawing/2014/main" id="{1504DAE3-BA69-471A-B4F4-890380446E7E}"/>
              </a:ext>
            </a:extLst>
          </p:cNvPr>
          <p:cNvPicPr>
            <a:picLocks noGrp="1" noChangeAspect="1"/>
          </p:cNvPicPr>
          <p:nvPr>
            <p:ph idx="1"/>
          </p:nvPr>
        </p:nvPicPr>
        <p:blipFill>
          <a:blip r:embed="rId2"/>
          <a:stretch>
            <a:fillRect/>
          </a:stretch>
        </p:blipFill>
        <p:spPr>
          <a:xfrm>
            <a:off x="962449" y="2080597"/>
            <a:ext cx="1535851" cy="3808412"/>
          </a:xfrm>
          <a:prstGeom prst="rect">
            <a:avLst/>
          </a:prstGeom>
        </p:spPr>
      </p:pic>
      <p:sp>
        <p:nvSpPr>
          <p:cNvPr id="7" name="Tekstvak 6">
            <a:extLst>
              <a:ext uri="{FF2B5EF4-FFF2-40B4-BE49-F238E27FC236}">
                <a16:creationId xmlns:a16="http://schemas.microsoft.com/office/drawing/2014/main" id="{66BFC368-BECA-4576-AD69-D8177B64FFF9}"/>
              </a:ext>
            </a:extLst>
          </p:cNvPr>
          <p:cNvSpPr txBox="1"/>
          <p:nvPr/>
        </p:nvSpPr>
        <p:spPr>
          <a:xfrm>
            <a:off x="3214255" y="2517749"/>
            <a:ext cx="7813963" cy="3139321"/>
          </a:xfrm>
          <a:prstGeom prst="rect">
            <a:avLst/>
          </a:prstGeom>
          <a:noFill/>
        </p:spPr>
        <p:txBody>
          <a:bodyPr wrap="square" rtlCol="0">
            <a:spAutoFit/>
          </a:bodyPr>
          <a:lstStyle/>
          <a:p>
            <a:r>
              <a:rPr lang="nl-NL" dirty="0"/>
              <a:t>De wijze waarop je de rapportages kunt inzien van Bibliotheek, Voorleescoördinator en Pedagogisch medewerker is telkens hetzelfde.</a:t>
            </a:r>
          </a:p>
          <a:p>
            <a:endParaRPr lang="nl-NL" dirty="0"/>
          </a:p>
          <a:p>
            <a:r>
              <a:rPr lang="nl-NL" sz="1800" dirty="0"/>
              <a:t>Elke rapportage bestaat uit open en gesloten vragen.</a:t>
            </a:r>
            <a:br>
              <a:rPr lang="nl-NL" sz="1800" dirty="0"/>
            </a:br>
            <a:r>
              <a:rPr lang="nl-NL" sz="1800" dirty="0"/>
              <a:t>De respons op de </a:t>
            </a:r>
            <a:r>
              <a:rPr lang="nl-NL" sz="1800" u="sng" dirty="0"/>
              <a:t>open vragen</a:t>
            </a:r>
            <a:r>
              <a:rPr lang="nl-NL" sz="1800" dirty="0"/>
              <a:t> is te vinden via de PDF-button.</a:t>
            </a:r>
            <a:br>
              <a:rPr lang="nl-NL" sz="1800" dirty="0"/>
            </a:br>
            <a:r>
              <a:rPr lang="nl-NL" sz="1800" dirty="0"/>
              <a:t>De respons op de </a:t>
            </a:r>
            <a:r>
              <a:rPr lang="nl-NL" sz="1800" u="sng" dirty="0"/>
              <a:t>gesloten vragen </a:t>
            </a:r>
            <a:r>
              <a:rPr lang="nl-NL" sz="1800" dirty="0"/>
              <a:t>is te vinden via de selectiebalken.</a:t>
            </a:r>
          </a:p>
          <a:p>
            <a:endParaRPr lang="nl-NL" dirty="0"/>
          </a:p>
          <a:p>
            <a:r>
              <a:rPr lang="nl-NL" sz="1800" dirty="0"/>
              <a:t>Op de dia’s hierna lees je hoe dit werkt aan de hand van de rapportage Voorleescoördinator.</a:t>
            </a:r>
          </a:p>
          <a:p>
            <a:br>
              <a:rPr lang="nl-NL" sz="1800" dirty="0"/>
            </a:br>
            <a:endParaRPr lang="nl-NL" dirty="0"/>
          </a:p>
        </p:txBody>
      </p:sp>
      <p:sp>
        <p:nvSpPr>
          <p:cNvPr id="3" name="Tijdelijke aanduiding voor voettekst 2">
            <a:extLst>
              <a:ext uri="{FF2B5EF4-FFF2-40B4-BE49-F238E27FC236}">
                <a16:creationId xmlns:a16="http://schemas.microsoft.com/office/drawing/2014/main" id="{5DB0DD2A-7411-4262-B1FB-8DBE3AB777D3}"/>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3694059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el 1"/>
          <p:cNvSpPr txBox="1">
            <a:spLocks noGrp="1"/>
          </p:cNvSpPr>
          <p:nvPr>
            <p:ph type="title"/>
          </p:nvPr>
        </p:nvSpPr>
        <p:spPr>
          <a:prstGeom prst="rect">
            <a:avLst/>
          </a:prstGeom>
        </p:spPr>
        <p:txBody>
          <a:bodyPr>
            <a:normAutofit/>
          </a:bodyPr>
          <a:lstStyle/>
          <a:p>
            <a:r>
              <a:rPr lang="nl-NL" sz="2800" dirty="0"/>
              <a:t>Rapportage Bibliotheek, Voorleescoördinator, Pedagogisch medewerker</a:t>
            </a:r>
            <a:endParaRPr sz="2800" dirty="0"/>
          </a:p>
        </p:txBody>
      </p:sp>
      <p:sp>
        <p:nvSpPr>
          <p:cNvPr id="2" name="Tijdelijke aanduiding voor voettekst 1">
            <a:extLst>
              <a:ext uri="{FF2B5EF4-FFF2-40B4-BE49-F238E27FC236}">
                <a16:creationId xmlns:a16="http://schemas.microsoft.com/office/drawing/2014/main" id="{86D4E0A4-269C-485A-9EEC-05C0DB44F31A}"/>
              </a:ext>
            </a:extLst>
          </p:cNvPr>
          <p:cNvSpPr>
            <a:spLocks noGrp="1"/>
          </p:cNvSpPr>
          <p:nvPr>
            <p:ph type="ftr" sz="quarter" idx="11"/>
          </p:nvPr>
        </p:nvSpPr>
        <p:spPr>
          <a:xfrm>
            <a:off x="2190546" y="6014997"/>
            <a:ext cx="6437087" cy="311142"/>
          </a:xfrm>
        </p:spPr>
        <p:txBody>
          <a:bodyPr/>
          <a:lstStyle/>
          <a:p>
            <a:pPr algn="l"/>
            <a:r>
              <a:rPr lang="nl-NL" dirty="0">
                <a:solidFill>
                  <a:schemeClr val="tx1">
                    <a:lumMod val="50000"/>
                    <a:lumOff val="50000"/>
                  </a:schemeClr>
                </a:solidFill>
              </a:rPr>
              <a:t>Instructie Rapportage Monitor </a:t>
            </a:r>
            <a:r>
              <a:rPr lang="nl-NL" dirty="0" err="1">
                <a:solidFill>
                  <a:schemeClr val="tx1">
                    <a:lumMod val="50000"/>
                    <a:lumOff val="50000"/>
                  </a:schemeClr>
                </a:solidFill>
              </a:rPr>
              <a:t>BoekStart</a:t>
            </a:r>
            <a:r>
              <a:rPr lang="nl-NL" dirty="0">
                <a:solidFill>
                  <a:schemeClr val="tx1">
                    <a:lumMod val="50000"/>
                    <a:lumOff val="50000"/>
                  </a:schemeClr>
                </a:solidFill>
              </a:rPr>
              <a:t> in de Kinderopvang 2022-2023</a:t>
            </a:r>
          </a:p>
        </p:txBody>
      </p:sp>
      <p:pic>
        <p:nvPicPr>
          <p:cNvPr id="3" name="Afbeelding 2">
            <a:extLst>
              <a:ext uri="{FF2B5EF4-FFF2-40B4-BE49-F238E27FC236}">
                <a16:creationId xmlns:a16="http://schemas.microsoft.com/office/drawing/2014/main" id="{2337AADD-9CDD-4493-94A1-EFDAC98D42CE}"/>
              </a:ext>
            </a:extLst>
          </p:cNvPr>
          <p:cNvPicPr>
            <a:picLocks noChangeAspect="1"/>
          </p:cNvPicPr>
          <p:nvPr/>
        </p:nvPicPr>
        <p:blipFill>
          <a:blip r:embed="rId2"/>
          <a:stretch>
            <a:fillRect/>
          </a:stretch>
        </p:blipFill>
        <p:spPr>
          <a:xfrm>
            <a:off x="7528006" y="1863160"/>
            <a:ext cx="755970" cy="207318"/>
          </a:xfrm>
          <a:prstGeom prst="rect">
            <a:avLst/>
          </a:prstGeom>
        </p:spPr>
      </p:pic>
      <p:pic>
        <p:nvPicPr>
          <p:cNvPr id="4" name="Afbeelding 3">
            <a:extLst>
              <a:ext uri="{FF2B5EF4-FFF2-40B4-BE49-F238E27FC236}">
                <a16:creationId xmlns:a16="http://schemas.microsoft.com/office/drawing/2014/main" id="{AC8C1E91-5244-4E4D-9188-C18DB2582478}"/>
              </a:ext>
            </a:extLst>
          </p:cNvPr>
          <p:cNvPicPr>
            <a:picLocks noChangeAspect="1"/>
          </p:cNvPicPr>
          <p:nvPr/>
        </p:nvPicPr>
        <p:blipFill>
          <a:blip r:embed="rId2"/>
          <a:stretch>
            <a:fillRect/>
          </a:stretch>
        </p:blipFill>
        <p:spPr>
          <a:xfrm>
            <a:off x="7640865" y="3479450"/>
            <a:ext cx="755970" cy="207318"/>
          </a:xfrm>
          <a:prstGeom prst="rect">
            <a:avLst/>
          </a:prstGeom>
        </p:spPr>
      </p:pic>
      <p:sp>
        <p:nvSpPr>
          <p:cNvPr id="6" name="Tekstvak 5">
            <a:extLst>
              <a:ext uri="{FF2B5EF4-FFF2-40B4-BE49-F238E27FC236}">
                <a16:creationId xmlns:a16="http://schemas.microsoft.com/office/drawing/2014/main" id="{1473CA74-C476-4FB7-A52B-72E10EF9D358}"/>
              </a:ext>
            </a:extLst>
          </p:cNvPr>
          <p:cNvSpPr txBox="1"/>
          <p:nvPr/>
        </p:nvSpPr>
        <p:spPr>
          <a:xfrm>
            <a:off x="8341753" y="1786920"/>
            <a:ext cx="3502891" cy="954107"/>
          </a:xfrm>
          <a:prstGeom prst="rect">
            <a:avLst/>
          </a:prstGeom>
          <a:noFill/>
        </p:spPr>
        <p:txBody>
          <a:bodyPr wrap="square" rtlCol="0">
            <a:spAutoFit/>
          </a:bodyPr>
          <a:lstStyle/>
          <a:p>
            <a:r>
              <a:rPr lang="nl-NL" sz="1400" dirty="0"/>
              <a:t>Rechts boven in het scherm zie je een informatieknop. Hier vind je extra informatie over het gebruik van filters, case-selecties, open vragen en vergelijkingen.</a:t>
            </a:r>
          </a:p>
        </p:txBody>
      </p:sp>
      <p:pic>
        <p:nvPicPr>
          <p:cNvPr id="8" name="Afbeelding 7">
            <a:extLst>
              <a:ext uri="{FF2B5EF4-FFF2-40B4-BE49-F238E27FC236}">
                <a16:creationId xmlns:a16="http://schemas.microsoft.com/office/drawing/2014/main" id="{D5D3D1E7-64BE-422D-9074-4434FF239E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154" y="1711639"/>
            <a:ext cx="6878852" cy="2944836"/>
          </a:xfrm>
          <a:prstGeom prst="rect">
            <a:avLst/>
          </a:prstGeom>
        </p:spPr>
      </p:pic>
      <p:sp>
        <p:nvSpPr>
          <p:cNvPr id="10" name="Ovaal 9">
            <a:extLst>
              <a:ext uri="{FF2B5EF4-FFF2-40B4-BE49-F238E27FC236}">
                <a16:creationId xmlns:a16="http://schemas.microsoft.com/office/drawing/2014/main" id="{B6841847-03EE-48CA-91B5-3B45930A8336}"/>
              </a:ext>
            </a:extLst>
          </p:cNvPr>
          <p:cNvSpPr/>
          <p:nvPr/>
        </p:nvSpPr>
        <p:spPr>
          <a:xfrm>
            <a:off x="6937329" y="3429000"/>
            <a:ext cx="669910" cy="31114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Rechthoek 10">
            <a:extLst>
              <a:ext uri="{FF2B5EF4-FFF2-40B4-BE49-F238E27FC236}">
                <a16:creationId xmlns:a16="http://schemas.microsoft.com/office/drawing/2014/main" id="{1A1797B2-814E-45F2-B492-ED2646875313}"/>
              </a:ext>
            </a:extLst>
          </p:cNvPr>
          <p:cNvSpPr/>
          <p:nvPr/>
        </p:nvSpPr>
        <p:spPr>
          <a:xfrm>
            <a:off x="8509694" y="3230679"/>
            <a:ext cx="3055172" cy="7048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dirty="0">
                <a:solidFill>
                  <a:schemeClr val="tx1"/>
                </a:solidFill>
              </a:rPr>
              <a:t>Door op het pijltje te klikken kun je zien welke vragen geselecteerd zijn</a:t>
            </a:r>
          </a:p>
        </p:txBody>
      </p:sp>
      <p:sp>
        <p:nvSpPr>
          <p:cNvPr id="5" name="Tekstvak 4">
            <a:extLst>
              <a:ext uri="{FF2B5EF4-FFF2-40B4-BE49-F238E27FC236}">
                <a16:creationId xmlns:a16="http://schemas.microsoft.com/office/drawing/2014/main" id="{5C9603DE-34DF-44B2-A04E-7FA6295BEE10}"/>
              </a:ext>
            </a:extLst>
          </p:cNvPr>
          <p:cNvSpPr txBox="1"/>
          <p:nvPr/>
        </p:nvSpPr>
        <p:spPr>
          <a:xfrm>
            <a:off x="649153" y="4937458"/>
            <a:ext cx="10097735" cy="923330"/>
          </a:xfrm>
          <a:prstGeom prst="rect">
            <a:avLst/>
          </a:prstGeom>
          <a:noFill/>
        </p:spPr>
        <p:txBody>
          <a:bodyPr wrap="square" rtlCol="0">
            <a:spAutoFit/>
          </a:bodyPr>
          <a:lstStyle/>
          <a:p>
            <a:r>
              <a:rPr lang="nl-NL" sz="1800" dirty="0">
                <a:solidFill>
                  <a:schemeClr val="tx1"/>
                </a:solidFill>
              </a:rPr>
              <a:t>Hier zie je het startscherm voor de rapportage. Wil je de open vragen bekijken, klik dan op de pdf button. Zie volgende dia voor meer uitleg.</a:t>
            </a:r>
          </a:p>
          <a:p>
            <a:endParaRPr lang="nl-NL" dirty="0"/>
          </a:p>
        </p:txBody>
      </p:sp>
    </p:spTree>
    <p:extLst>
      <p:ext uri="{BB962C8B-B14F-4D97-AF65-F5344CB8AC3E}">
        <p14:creationId xmlns:p14="http://schemas.microsoft.com/office/powerpoint/2010/main" val="3603802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31ADF1-D1FC-4F89-A098-BA71854701BF}"/>
              </a:ext>
            </a:extLst>
          </p:cNvPr>
          <p:cNvSpPr>
            <a:spLocks noGrp="1"/>
          </p:cNvSpPr>
          <p:nvPr>
            <p:ph type="title"/>
          </p:nvPr>
        </p:nvSpPr>
        <p:spPr/>
        <p:txBody>
          <a:bodyPr>
            <a:normAutofit/>
          </a:bodyPr>
          <a:lstStyle/>
          <a:p>
            <a:r>
              <a:rPr lang="nl-NL" sz="3200" dirty="0"/>
              <a:t>Rapportage voorleescoördinator, pedagogisch medewerker</a:t>
            </a:r>
          </a:p>
        </p:txBody>
      </p:sp>
      <p:pic>
        <p:nvPicPr>
          <p:cNvPr id="7" name="Tijdelijke aanduiding voor inhoud 6">
            <a:extLst>
              <a:ext uri="{FF2B5EF4-FFF2-40B4-BE49-F238E27FC236}">
                <a16:creationId xmlns:a16="http://schemas.microsoft.com/office/drawing/2014/main" id="{2183A8E1-E74D-4E92-8B56-D34DF258903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808328"/>
            <a:ext cx="7140559" cy="2270957"/>
          </a:xfrm>
        </p:spPr>
      </p:pic>
      <p:sp>
        <p:nvSpPr>
          <p:cNvPr id="10" name="Tekstvak 9">
            <a:extLst>
              <a:ext uri="{FF2B5EF4-FFF2-40B4-BE49-F238E27FC236}">
                <a16:creationId xmlns:a16="http://schemas.microsoft.com/office/drawing/2014/main" id="{F9059BC6-117E-4B7B-9ACD-7DD60942DE86}"/>
              </a:ext>
            </a:extLst>
          </p:cNvPr>
          <p:cNvSpPr txBox="1"/>
          <p:nvPr/>
        </p:nvSpPr>
        <p:spPr>
          <a:xfrm>
            <a:off x="641445" y="4068726"/>
            <a:ext cx="9121697" cy="2308324"/>
          </a:xfrm>
          <a:prstGeom prst="rect">
            <a:avLst/>
          </a:prstGeom>
          <a:noFill/>
        </p:spPr>
        <p:txBody>
          <a:bodyPr wrap="square">
            <a:spAutoFit/>
          </a:bodyPr>
          <a:lstStyle/>
          <a:p>
            <a:r>
              <a:rPr lang="nl-NL" sz="1600" dirty="0"/>
              <a:t>Verfijn je zoekopdracht met bovenstaande filters. Hoe meer je invult, hoe specifieker de resultaten. </a:t>
            </a:r>
          </a:p>
          <a:p>
            <a:endParaRPr lang="nl-NL" sz="1600" dirty="0"/>
          </a:p>
          <a:p>
            <a:r>
              <a:rPr lang="nl-NL" sz="1600" dirty="0"/>
              <a:t>Het filter van de provincie, bibliotheekorganisatie en gemeente invloed hebben op de specifiekere filters. Dus als je bijv. een bibliotheekorganisatie selecteert, zie je vervolgens alleen de gemeenten en locaties die onder die bibliotheekorganisatie vallen.</a:t>
            </a:r>
          </a:p>
          <a:p>
            <a:endParaRPr lang="nl-NL" sz="1600" dirty="0"/>
          </a:p>
          <a:p>
            <a:r>
              <a:rPr lang="nl-NL" sz="1600" dirty="0"/>
              <a:t>Je kunt ook in het zoekveld de eerste paar letters van de gewenste uitkomst typen, voor een snel resultaat.</a:t>
            </a:r>
          </a:p>
          <a:p>
            <a:endParaRPr lang="nl-NL" sz="1600" dirty="0"/>
          </a:p>
          <a:p>
            <a:r>
              <a:rPr lang="nl-NL" sz="1600" dirty="0"/>
              <a:t>Als je geen filter selecteert, krijg je de resultaten van de bibliotheek te zien.</a:t>
            </a:r>
          </a:p>
        </p:txBody>
      </p:sp>
      <p:sp>
        <p:nvSpPr>
          <p:cNvPr id="3" name="Tijdelijke aanduiding voor voettekst 2">
            <a:extLst>
              <a:ext uri="{FF2B5EF4-FFF2-40B4-BE49-F238E27FC236}">
                <a16:creationId xmlns:a16="http://schemas.microsoft.com/office/drawing/2014/main" id="{3F447210-5934-4297-AA1C-4C9D5FB6015E}"/>
              </a:ext>
            </a:extLst>
          </p:cNvPr>
          <p:cNvSpPr>
            <a:spLocks noGrp="1"/>
          </p:cNvSpPr>
          <p:nvPr>
            <p:ph type="ftr" sz="quarter" idx="11"/>
          </p:nvPr>
        </p:nvSpPr>
        <p:spPr/>
        <p:txBody>
          <a:bodyPr/>
          <a:lstStyle/>
          <a:p>
            <a:r>
              <a:rPr lang="nl-NL"/>
              <a:t>Instructie Rapportage Monitor BoekStart in de Kinderopvang 2022-2023</a:t>
            </a:r>
            <a:endParaRPr lang="nl-NL" dirty="0"/>
          </a:p>
        </p:txBody>
      </p:sp>
    </p:spTree>
    <p:extLst>
      <p:ext uri="{BB962C8B-B14F-4D97-AF65-F5344CB8AC3E}">
        <p14:creationId xmlns:p14="http://schemas.microsoft.com/office/powerpoint/2010/main" val="1929483386"/>
      </p:ext>
    </p:extLst>
  </p:cSld>
  <p:clrMapOvr>
    <a:masterClrMapping/>
  </p:clrMapOvr>
</p:sld>
</file>

<file path=ppt/theme/theme1.xml><?xml version="1.0" encoding="utf-8"?>
<a:theme xmlns:a="http://schemas.openxmlformats.org/drawingml/2006/main" name="1_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thema">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Kantoorthema">
      <a:majorFont>
        <a:latin typeface="Helvetica"/>
        <a:ea typeface="Helvetica"/>
        <a:cs typeface="Helvetica"/>
      </a:majorFont>
      <a:minorFont>
        <a:latin typeface="Calibri"/>
        <a:ea typeface="Calibri"/>
        <a:cs typeface="Calibri"/>
      </a:minorFont>
    </a:fontScheme>
    <a:fmtScheme name="Kantoorthem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3132</TotalTime>
  <Words>2035</Words>
  <Application>Microsoft Office PowerPoint</Application>
  <PresentationFormat>Breedbeeld</PresentationFormat>
  <Paragraphs>191</Paragraphs>
  <Slides>36</Slides>
  <Notes>4</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36</vt:i4>
      </vt:variant>
    </vt:vector>
  </HeadingPairs>
  <TitlesOfParts>
    <vt:vector size="40" baseType="lpstr">
      <vt:lpstr>Arial</vt:lpstr>
      <vt:lpstr>Calibri</vt:lpstr>
      <vt:lpstr>Open Sans</vt:lpstr>
      <vt:lpstr>1_Kantoorthema</vt:lpstr>
      <vt:lpstr>           Instructie rapportage Monitor BoekStart in de Kinderopvang 2022-2023 </vt:lpstr>
      <vt:lpstr>Extra tip voor je aan de slag gaat</vt:lpstr>
      <vt:lpstr>Aanmelden en inloggen</vt:lpstr>
      <vt:lpstr>Inloggen</vt:lpstr>
      <vt:lpstr>Rapportage startscherm</vt:lpstr>
      <vt:lpstr>Navigatiekolom</vt:lpstr>
      <vt:lpstr>Rapportage Bibliotheek, Voorleescoördinator, Pedagogisch medewerker</vt:lpstr>
      <vt:lpstr>Rapportage Bibliotheek, Voorleescoördinator, Pedagogisch medewerker</vt:lpstr>
      <vt:lpstr>Rapportage voorleescoördinator, pedagogisch medewerker</vt:lpstr>
      <vt:lpstr>Rapportage startscherm Voorleescoördinator, open vragen</vt:lpstr>
      <vt:lpstr>Rapportage Voorleescoördinator, resultaat open vragen</vt:lpstr>
      <vt:lpstr>Rapportage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zonder case-selectie</vt:lpstr>
      <vt:lpstr>Rapportage met case-selectie én vergelijking vragenlijst pedagogische medewerker</vt:lpstr>
      <vt:lpstr>Grafiek met case-selectie én vergelijking vragenlijst pedagogische medewerker</vt:lpstr>
      <vt:lpstr>Rapportage voorleescoördinator, pedagogisch medewerker</vt:lpstr>
      <vt:lpstr> Profiel leesbevorderende pedagogisch medewerker </vt:lpstr>
      <vt:lpstr>Profiel leesbevorderende pedagogisch medewerker provinciaal t.o.v. landelijk beeld</vt:lpstr>
      <vt:lpstr>Leescirkel Rapportage</vt:lpstr>
      <vt:lpstr>De leescirkel van Chambers</vt:lpstr>
      <vt:lpstr>Geschikte doelen om mee aan de slag te gaan</vt:lpstr>
      <vt:lpstr>Gemeenterapportage</vt:lpstr>
      <vt:lpstr>Bibliotheekrapportage</vt:lpstr>
      <vt:lpstr>IKC</vt:lpstr>
      <vt:lpstr>Landelijke analyse</vt:lpstr>
      <vt:lpstr>Helpdesk en vragen</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Handleiding vernieuwde Monitor BoekStart -2021</dc:title>
  <dc:creator>Gonny Apol</dc:creator>
  <cp:lastModifiedBy>Felice Portier</cp:lastModifiedBy>
  <cp:revision>259</cp:revision>
  <dcterms:modified xsi:type="dcterms:W3CDTF">2023-04-19T10:23:39Z</dcterms:modified>
</cp:coreProperties>
</file>