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7"/>
  </p:notesMasterIdLst>
  <p:sldIdLst>
    <p:sldId id="280" r:id="rId2"/>
    <p:sldId id="378" r:id="rId3"/>
    <p:sldId id="284" r:id="rId4"/>
    <p:sldId id="382" r:id="rId5"/>
    <p:sldId id="372" r:id="rId6"/>
    <p:sldId id="383" r:id="rId7"/>
    <p:sldId id="260" r:id="rId8"/>
    <p:sldId id="373" r:id="rId9"/>
    <p:sldId id="370" r:id="rId10"/>
    <p:sldId id="295" r:id="rId11"/>
    <p:sldId id="288" r:id="rId12"/>
    <p:sldId id="286" r:id="rId13"/>
    <p:sldId id="292" r:id="rId14"/>
    <p:sldId id="309" r:id="rId15"/>
    <p:sldId id="304" r:id="rId16"/>
    <p:sldId id="305" r:id="rId17"/>
    <p:sldId id="386" r:id="rId18"/>
    <p:sldId id="387" r:id="rId19"/>
    <p:sldId id="296" r:id="rId20"/>
    <p:sldId id="269" r:id="rId21"/>
    <p:sldId id="271" r:id="rId22"/>
    <p:sldId id="272" r:id="rId23"/>
    <p:sldId id="391" r:id="rId24"/>
    <p:sldId id="390" r:id="rId25"/>
    <p:sldId id="385"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Standaardsectie" id="{40CD711D-390B-4464-9F06-63FA28B6D00B}">
          <p14:sldIdLst>
            <p14:sldId id="280"/>
            <p14:sldId id="378"/>
            <p14:sldId id="284"/>
            <p14:sldId id="382"/>
            <p14:sldId id="372"/>
            <p14:sldId id="383"/>
            <p14:sldId id="260"/>
            <p14:sldId id="373"/>
            <p14:sldId id="370"/>
            <p14:sldId id="295"/>
            <p14:sldId id="288"/>
            <p14:sldId id="286"/>
            <p14:sldId id="292"/>
            <p14:sldId id="309"/>
            <p14:sldId id="304"/>
            <p14:sldId id="305"/>
            <p14:sldId id="386"/>
            <p14:sldId id="387"/>
            <p14:sldId id="296"/>
            <p14:sldId id="269"/>
            <p14:sldId id="271"/>
            <p14:sldId id="272"/>
            <p14:sldId id="391"/>
            <p14:sldId id="390"/>
            <p14:sldId id="385"/>
          </p14:sldIdLst>
        </p14:section>
        <p14:section name="Naamloze sectie" id="{5468D08D-FB37-4EB5-B00F-6FA201E067D3}">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ny Apol" initials="G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088A5-AA3E-47BF-A9AA-87F26B9AB0DC}" v="11" dt="2021-11-17T08:31:04.35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37" autoAdjust="0"/>
  </p:normalViewPr>
  <p:slideViewPr>
    <p:cSldViewPr snapToGrid="0">
      <p:cViewPr>
        <p:scale>
          <a:sx n="72" d="100"/>
          <a:sy n="72" d="100"/>
        </p:scale>
        <p:origin x="-404" y="-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4" d="100"/>
          <a:sy n="94" d="100"/>
        </p:scale>
        <p:origin x="4080"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6423940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73922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2765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a:t>n</a:t>
            </a:r>
          </a:p>
          <a:p>
            <a:endParaRPr lang="nl-NL" dirty="0"/>
          </a:p>
        </p:txBody>
      </p:sp>
    </p:spTree>
    <p:extLst>
      <p:ext uri="{BB962C8B-B14F-4D97-AF65-F5344CB8AC3E}">
        <p14:creationId xmlns:p14="http://schemas.microsoft.com/office/powerpoint/2010/main" val="72897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8731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228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68639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456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7883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311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06112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12121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a:t>n</a:t>
            </a:r>
          </a:p>
          <a:p>
            <a:endParaRPr lang="nl-NL" dirty="0"/>
          </a:p>
        </p:txBody>
      </p:sp>
    </p:spTree>
    <p:extLst>
      <p:ext uri="{BB962C8B-B14F-4D97-AF65-F5344CB8AC3E}">
        <p14:creationId xmlns:p14="http://schemas.microsoft.com/office/powerpoint/2010/main" val="157138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66955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273E6A-2473-4412-B8F0-C86C8006E5C7}"/>
              </a:ext>
            </a:extLst>
          </p:cNvPr>
          <p:cNvSpPr>
            <a:spLocks noGrp="1"/>
          </p:cNvSpPr>
          <p:nvPr>
            <p:ph type="ctrTitle"/>
          </p:nvPr>
        </p:nvSpPr>
        <p:spPr>
          <a:xfrm>
            <a:off x="798394" y="348019"/>
            <a:ext cx="5152030" cy="1726441"/>
          </a:xfrm>
        </p:spPr>
        <p:txBody>
          <a:bodyPr anchor="b">
            <a:normAutofit/>
          </a:bodyPr>
          <a:lstStyle>
            <a:lvl1pPr algn="l">
              <a:defRPr sz="3200" b="1">
                <a:solidFill>
                  <a:schemeClr val="bg1"/>
                </a:solidFill>
              </a:defRPr>
            </a:lvl1pPr>
          </a:lstStyle>
          <a:p>
            <a:r>
              <a:rPr lang="nl-NL" dirty="0"/>
              <a:t>Klik om stijl te bewerken</a:t>
            </a:r>
          </a:p>
        </p:txBody>
      </p:sp>
    </p:spTree>
    <p:extLst>
      <p:ext uri="{BB962C8B-B14F-4D97-AF65-F5344CB8AC3E}">
        <p14:creationId xmlns:p14="http://schemas.microsoft.com/office/powerpoint/2010/main" val="65432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80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55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993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74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E70EC3A-3133-4294-BCB8-B4610FB69329}"/>
              </a:ext>
            </a:extLst>
          </p:cNvPr>
          <p:cNvSpPr>
            <a:spLocks noGrp="1"/>
          </p:cNvSpPr>
          <p:nvPr>
            <p:ph type="title"/>
          </p:nvPr>
        </p:nvSpPr>
        <p:spPr/>
        <p:txBody>
          <a:bodyPr/>
          <a:lstStyle>
            <a:lvl1pPr>
              <a:defRPr b="0"/>
            </a:lvl1pPr>
          </a:lstStyle>
          <a:p>
            <a:r>
              <a:rPr lang="nl-NL" dirty="0"/>
              <a:t>Klik om stijl te bewerken</a:t>
            </a:r>
          </a:p>
        </p:txBody>
      </p:sp>
      <p:sp>
        <p:nvSpPr>
          <p:cNvPr id="3" name="Tijdelijke aanduiding voor inhoud 2">
            <a:extLst>
              <a:ext uri="{FF2B5EF4-FFF2-40B4-BE49-F238E27FC236}">
                <a16:creationId xmlns:a16="http://schemas.microsoft.com/office/drawing/2014/main" xmlns="" id="{16911DF6-08F3-4A47-AAE1-154B419BC4F5}"/>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xmlns="" id="{EC61AFEC-933A-4F42-8EE7-4FAF2F248107}"/>
              </a:ext>
            </a:extLst>
          </p:cNvPr>
          <p:cNvSpPr>
            <a:spLocks noGrp="1"/>
          </p:cNvSpPr>
          <p:nvPr>
            <p:ph type="dt" sz="half" idx="10"/>
          </p:nvPr>
        </p:nvSpPr>
        <p:spPr/>
        <p:txBody>
          <a:bodyPr/>
          <a:lstStyle/>
          <a:p>
            <a:fld id="{86BDAD0E-AAB3-4EE5-BBE1-F13909A74E14}" type="datetimeFigureOut">
              <a:rPr lang="nl-NL" smtClean="0"/>
              <a:t>30-11-2021</a:t>
            </a:fld>
            <a:endParaRPr lang="nl-NL" dirty="0"/>
          </a:p>
        </p:txBody>
      </p:sp>
      <p:sp>
        <p:nvSpPr>
          <p:cNvPr id="5" name="Tijdelijke aanduiding voor voettekst 4">
            <a:extLst>
              <a:ext uri="{FF2B5EF4-FFF2-40B4-BE49-F238E27FC236}">
                <a16:creationId xmlns:a16="http://schemas.microsoft.com/office/drawing/2014/main" xmlns="" id="{155D000C-C2E8-47A8-B4CA-E27231149DD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715F5C8A-238F-4F88-B21D-9AE9120FA5C2}"/>
              </a:ext>
            </a:extLst>
          </p:cNvPr>
          <p:cNvSpPr>
            <a:spLocks noGrp="1"/>
          </p:cNvSpPr>
          <p:nvPr>
            <p:ph type="sldNum" sz="quarter" idx="12"/>
          </p:nvPr>
        </p:nvSpPr>
        <p:spPr>
          <a:xfrm>
            <a:off x="9896992" y="6366491"/>
            <a:ext cx="918950" cy="365125"/>
          </a:xfrm>
        </p:spPr>
        <p:txBody>
          <a:bodyPr/>
          <a:lstStyle/>
          <a:p>
            <a:fld id="{C7441D57-DC9D-4931-8D2E-C583585A4257}" type="slidenum">
              <a:rPr lang="nl-NL" smtClean="0"/>
              <a:t>‹nr.›</a:t>
            </a:fld>
            <a:endParaRPr lang="nl-NL" dirty="0"/>
          </a:p>
        </p:txBody>
      </p:sp>
    </p:spTree>
    <p:extLst>
      <p:ext uri="{BB962C8B-B14F-4D97-AF65-F5344CB8AC3E}">
        <p14:creationId xmlns:p14="http://schemas.microsoft.com/office/powerpoint/2010/main" val="373301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DABD246-44F8-4B73-8349-B20AE1E90A7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347164EC-A74B-4F14-9767-18DD5EDC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4DF13367-7820-4CC0-AB23-023C76E104B3}"/>
              </a:ext>
            </a:extLst>
          </p:cNvPr>
          <p:cNvSpPr>
            <a:spLocks noGrp="1"/>
          </p:cNvSpPr>
          <p:nvPr>
            <p:ph type="dt" sz="half" idx="10"/>
          </p:nvPr>
        </p:nvSpPr>
        <p:spPr/>
        <p:txBody>
          <a:bodyPr/>
          <a:lstStyle/>
          <a:p>
            <a:fld id="{86BDAD0E-AAB3-4EE5-BBE1-F13909A74E14}" type="datetimeFigureOut">
              <a:rPr lang="nl-NL" smtClean="0"/>
              <a:t>30-11-2021</a:t>
            </a:fld>
            <a:endParaRPr lang="nl-NL" dirty="0"/>
          </a:p>
        </p:txBody>
      </p:sp>
      <p:sp>
        <p:nvSpPr>
          <p:cNvPr id="5" name="Tijdelijke aanduiding voor voettekst 4">
            <a:extLst>
              <a:ext uri="{FF2B5EF4-FFF2-40B4-BE49-F238E27FC236}">
                <a16:creationId xmlns:a16="http://schemas.microsoft.com/office/drawing/2014/main" xmlns="" id="{DA34955E-959E-4D38-ADF7-BE94DCBE42C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837E5943-06AD-434B-B8FF-64229EE315D1}"/>
              </a:ext>
            </a:extLst>
          </p:cNvPr>
          <p:cNvSpPr>
            <a:spLocks noGrp="1"/>
          </p:cNvSpPr>
          <p:nvPr>
            <p:ph type="sldNum" sz="quarter" idx="12"/>
          </p:nvPr>
        </p:nvSpPr>
        <p:spPr/>
        <p:txBody>
          <a:bodyPr/>
          <a:lstStyle/>
          <a:p>
            <a:fld id="{C7441D57-DC9D-4931-8D2E-C583585A4257}" type="slidenum">
              <a:rPr lang="nl-NL" smtClean="0"/>
              <a:t>‹nr.›</a:t>
            </a:fld>
            <a:endParaRPr lang="nl-NL" dirty="0"/>
          </a:p>
        </p:txBody>
      </p:sp>
    </p:spTree>
    <p:extLst>
      <p:ext uri="{BB962C8B-B14F-4D97-AF65-F5344CB8AC3E}">
        <p14:creationId xmlns:p14="http://schemas.microsoft.com/office/powerpoint/2010/main" val="222633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BE6F949-5E46-48E1-800A-651C719E10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FD0E08DC-9223-4941-9961-6CC9ACA6842C}"/>
              </a:ext>
            </a:extLst>
          </p:cNvPr>
          <p:cNvSpPr>
            <a:spLocks noGrp="1"/>
          </p:cNvSpPr>
          <p:nvPr>
            <p:ph sz="half" idx="1"/>
          </p:nvPr>
        </p:nvSpPr>
        <p:spPr>
          <a:xfrm>
            <a:off x="641446" y="1985749"/>
            <a:ext cx="5261212" cy="390326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xmlns="" id="{5610C32C-6E8E-4E7F-ADF9-4163F370A2FD}"/>
              </a:ext>
            </a:extLst>
          </p:cNvPr>
          <p:cNvSpPr>
            <a:spLocks noGrp="1"/>
          </p:cNvSpPr>
          <p:nvPr>
            <p:ph sz="half" idx="2"/>
          </p:nvPr>
        </p:nvSpPr>
        <p:spPr>
          <a:xfrm>
            <a:off x="6092588" y="1985749"/>
            <a:ext cx="5261212" cy="390326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xmlns="" id="{FCBDC94A-CFC6-4E32-8D39-EF476FF4A22F}"/>
              </a:ext>
            </a:extLst>
          </p:cNvPr>
          <p:cNvSpPr>
            <a:spLocks noGrp="1"/>
          </p:cNvSpPr>
          <p:nvPr>
            <p:ph type="dt" sz="half" idx="10"/>
          </p:nvPr>
        </p:nvSpPr>
        <p:spPr/>
        <p:txBody>
          <a:bodyPr/>
          <a:lstStyle/>
          <a:p>
            <a:fld id="{86BDAD0E-AAB3-4EE5-BBE1-F13909A74E14}" type="datetimeFigureOut">
              <a:rPr lang="nl-NL" smtClean="0"/>
              <a:t>30-11-2021</a:t>
            </a:fld>
            <a:endParaRPr lang="nl-NL" dirty="0"/>
          </a:p>
        </p:txBody>
      </p:sp>
      <p:sp>
        <p:nvSpPr>
          <p:cNvPr id="6" name="Tijdelijke aanduiding voor voettekst 5">
            <a:extLst>
              <a:ext uri="{FF2B5EF4-FFF2-40B4-BE49-F238E27FC236}">
                <a16:creationId xmlns:a16="http://schemas.microsoft.com/office/drawing/2014/main" xmlns="" id="{36FC193C-5350-4200-B1A5-ECB9A3D4EC0D}"/>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xmlns="" id="{D4C897CB-46BD-4432-84DE-A1B06EC8CA6A}"/>
              </a:ext>
            </a:extLst>
          </p:cNvPr>
          <p:cNvSpPr>
            <a:spLocks noGrp="1"/>
          </p:cNvSpPr>
          <p:nvPr>
            <p:ph type="sldNum" sz="quarter" idx="12"/>
          </p:nvPr>
        </p:nvSpPr>
        <p:spPr/>
        <p:txBody>
          <a:bodyPr/>
          <a:lstStyle/>
          <a:p>
            <a:fld id="{C7441D57-DC9D-4931-8D2E-C583585A4257}" type="slidenum">
              <a:rPr lang="nl-NL" smtClean="0"/>
              <a:t>‹nr.›</a:t>
            </a:fld>
            <a:endParaRPr lang="nl-NL" dirty="0"/>
          </a:p>
        </p:txBody>
      </p:sp>
    </p:spTree>
    <p:extLst>
      <p:ext uri="{BB962C8B-B14F-4D97-AF65-F5344CB8AC3E}">
        <p14:creationId xmlns:p14="http://schemas.microsoft.com/office/powerpoint/2010/main" val="247708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A274D5-D146-4107-81AD-F4C8D8C96B0E}"/>
              </a:ext>
            </a:extLst>
          </p:cNvPr>
          <p:cNvSpPr>
            <a:spLocks noGrp="1"/>
          </p:cNvSpPr>
          <p:nvPr>
            <p:ph type="title"/>
          </p:nvPr>
        </p:nvSpPr>
        <p:spPr/>
        <p:txBody>
          <a:bodyPr/>
          <a:lstStyle/>
          <a:p>
            <a:r>
              <a:rPr lang="nl-NL" dirty="0"/>
              <a:t>Klik om stijl te bewerken</a:t>
            </a:r>
          </a:p>
        </p:txBody>
      </p:sp>
      <p:sp>
        <p:nvSpPr>
          <p:cNvPr id="5" name="Tijdelijke aanduiding voor dianummer 4">
            <a:extLst>
              <a:ext uri="{FF2B5EF4-FFF2-40B4-BE49-F238E27FC236}">
                <a16:creationId xmlns:a16="http://schemas.microsoft.com/office/drawing/2014/main" xmlns="" id="{33648D17-C789-4CCE-B19D-84A156A615FE}"/>
              </a:ext>
            </a:extLst>
          </p:cNvPr>
          <p:cNvSpPr>
            <a:spLocks noGrp="1"/>
          </p:cNvSpPr>
          <p:nvPr>
            <p:ph type="sldNum" sz="quarter" idx="12"/>
          </p:nvPr>
        </p:nvSpPr>
        <p:spPr/>
        <p:txBody>
          <a:bodyPr/>
          <a:lstStyle/>
          <a:p>
            <a:fld id="{C7441D57-DC9D-4931-8D2E-C583585A4257}" type="slidenum">
              <a:rPr lang="nl-NL" smtClean="0"/>
              <a:t>‹nr.›</a:t>
            </a:fld>
            <a:endParaRPr lang="nl-NL" dirty="0"/>
          </a:p>
        </p:txBody>
      </p:sp>
    </p:spTree>
    <p:extLst>
      <p:ext uri="{BB962C8B-B14F-4D97-AF65-F5344CB8AC3E}">
        <p14:creationId xmlns:p14="http://schemas.microsoft.com/office/powerpoint/2010/main" val="310417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77938657-5BCE-4961-A061-248F6D6C2197}"/>
              </a:ext>
            </a:extLst>
          </p:cNvPr>
          <p:cNvSpPr>
            <a:spLocks noGrp="1"/>
          </p:cNvSpPr>
          <p:nvPr>
            <p:ph type="dt" sz="half" idx="10"/>
          </p:nvPr>
        </p:nvSpPr>
        <p:spPr/>
        <p:txBody>
          <a:bodyPr/>
          <a:lstStyle/>
          <a:p>
            <a:fld id="{86BDAD0E-AAB3-4EE5-BBE1-F13909A74E14}" type="datetimeFigureOut">
              <a:rPr lang="nl-NL" smtClean="0"/>
              <a:t>30-11-2021</a:t>
            </a:fld>
            <a:endParaRPr lang="nl-NL" dirty="0"/>
          </a:p>
        </p:txBody>
      </p:sp>
      <p:sp>
        <p:nvSpPr>
          <p:cNvPr id="3" name="Tijdelijke aanduiding voor voettekst 2">
            <a:extLst>
              <a:ext uri="{FF2B5EF4-FFF2-40B4-BE49-F238E27FC236}">
                <a16:creationId xmlns:a16="http://schemas.microsoft.com/office/drawing/2014/main" xmlns="" id="{02A843F7-BE4B-4F75-A3E9-A86069C87241}"/>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xmlns="" id="{7C5923DD-A81D-4E67-842E-D37A75C95110}"/>
              </a:ext>
            </a:extLst>
          </p:cNvPr>
          <p:cNvSpPr>
            <a:spLocks noGrp="1"/>
          </p:cNvSpPr>
          <p:nvPr>
            <p:ph type="sldNum" sz="quarter" idx="12"/>
          </p:nvPr>
        </p:nvSpPr>
        <p:spPr/>
        <p:txBody>
          <a:bodyPr/>
          <a:lstStyle/>
          <a:p>
            <a:fld id="{C7441D57-DC9D-4931-8D2E-C583585A4257}" type="slidenum">
              <a:rPr lang="nl-NL" smtClean="0"/>
              <a:t>‹nr.›</a:t>
            </a:fld>
            <a:endParaRPr lang="nl-NL" dirty="0"/>
          </a:p>
        </p:txBody>
      </p:sp>
    </p:spTree>
    <p:extLst>
      <p:ext uri="{BB962C8B-B14F-4D97-AF65-F5344CB8AC3E}">
        <p14:creationId xmlns:p14="http://schemas.microsoft.com/office/powerpoint/2010/main" val="37245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7C204D-0D2C-43AA-84B8-5B41BFA85A49}"/>
              </a:ext>
            </a:extLst>
          </p:cNvPr>
          <p:cNvSpPr>
            <a:spLocks noGrp="1"/>
          </p:cNvSpPr>
          <p:nvPr>
            <p:ph type="title"/>
          </p:nvPr>
        </p:nvSpPr>
        <p:spPr>
          <a:xfrm>
            <a:off x="641446" y="987424"/>
            <a:ext cx="4130580" cy="1069975"/>
          </a:xfrm>
        </p:spPr>
        <p:txBody>
          <a:bodyPr anchor="b"/>
          <a:lstStyle>
            <a:lvl1pPr>
              <a:defRPr sz="3200"/>
            </a:lvl1pPr>
          </a:lstStyle>
          <a:p>
            <a:r>
              <a:rPr lang="nl-NL" dirty="0"/>
              <a:t>Klik om stijl te bewerken</a:t>
            </a:r>
          </a:p>
        </p:txBody>
      </p:sp>
      <p:sp>
        <p:nvSpPr>
          <p:cNvPr id="3" name="Tijdelijke aanduiding voor inhoud 2">
            <a:extLst>
              <a:ext uri="{FF2B5EF4-FFF2-40B4-BE49-F238E27FC236}">
                <a16:creationId xmlns:a16="http://schemas.microsoft.com/office/drawing/2014/main" xmlns="" id="{D60F95E2-1CA2-4AB5-AD15-354893F98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49F5EA14-2A8B-4B99-AC42-56F36DB04C50}"/>
              </a:ext>
            </a:extLst>
          </p:cNvPr>
          <p:cNvSpPr>
            <a:spLocks noGrp="1"/>
          </p:cNvSpPr>
          <p:nvPr>
            <p:ph type="body" sz="half" idx="2"/>
          </p:nvPr>
        </p:nvSpPr>
        <p:spPr>
          <a:xfrm>
            <a:off x="641446" y="2057400"/>
            <a:ext cx="4130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D1589486-FB39-4B12-BE24-FC3F48B947E0}"/>
              </a:ext>
            </a:extLst>
          </p:cNvPr>
          <p:cNvSpPr>
            <a:spLocks noGrp="1"/>
          </p:cNvSpPr>
          <p:nvPr>
            <p:ph type="dt" sz="half" idx="10"/>
          </p:nvPr>
        </p:nvSpPr>
        <p:spPr/>
        <p:txBody>
          <a:bodyPr/>
          <a:lstStyle/>
          <a:p>
            <a:fld id="{86BDAD0E-AAB3-4EE5-BBE1-F13909A74E14}" type="datetimeFigureOut">
              <a:rPr lang="nl-NL" smtClean="0"/>
              <a:t>30-11-2021</a:t>
            </a:fld>
            <a:endParaRPr lang="nl-NL" dirty="0"/>
          </a:p>
        </p:txBody>
      </p:sp>
      <p:sp>
        <p:nvSpPr>
          <p:cNvPr id="6" name="Tijdelijke aanduiding voor voettekst 5">
            <a:extLst>
              <a:ext uri="{FF2B5EF4-FFF2-40B4-BE49-F238E27FC236}">
                <a16:creationId xmlns:a16="http://schemas.microsoft.com/office/drawing/2014/main" xmlns="" id="{C457A051-AD09-4C47-AA3F-D71CE5DBC2C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xmlns="" id="{6EA9668A-0F5C-485E-AA28-8A2CD2A055BF}"/>
              </a:ext>
            </a:extLst>
          </p:cNvPr>
          <p:cNvSpPr>
            <a:spLocks noGrp="1"/>
          </p:cNvSpPr>
          <p:nvPr>
            <p:ph type="sldNum" sz="quarter" idx="12"/>
          </p:nvPr>
        </p:nvSpPr>
        <p:spPr/>
        <p:txBody>
          <a:bodyPr/>
          <a:lstStyle/>
          <a:p>
            <a:fld id="{C7441D57-DC9D-4931-8D2E-C583585A4257}" type="slidenum">
              <a:rPr lang="nl-NL" smtClean="0"/>
              <a:t>‹nr.›</a:t>
            </a:fld>
            <a:endParaRPr lang="nl-NL" dirty="0"/>
          </a:p>
        </p:txBody>
      </p:sp>
    </p:spTree>
    <p:extLst>
      <p:ext uri="{BB962C8B-B14F-4D97-AF65-F5344CB8AC3E}">
        <p14:creationId xmlns:p14="http://schemas.microsoft.com/office/powerpoint/2010/main" val="179094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8CF987-9BA0-4C83-B16B-E62CBC525D42}"/>
              </a:ext>
            </a:extLst>
          </p:cNvPr>
          <p:cNvSpPr>
            <a:spLocks noGrp="1"/>
          </p:cNvSpPr>
          <p:nvPr>
            <p:ph type="title"/>
          </p:nvPr>
        </p:nvSpPr>
        <p:spPr>
          <a:xfrm>
            <a:off x="641446" y="987424"/>
            <a:ext cx="4130580" cy="1069975"/>
          </a:xfrm>
        </p:spPr>
        <p:txBody>
          <a:bodyPr anchor="b"/>
          <a:lstStyle>
            <a:lvl1pPr>
              <a:defRPr sz="3200"/>
            </a:lvl1pPr>
          </a:lstStyle>
          <a:p>
            <a:r>
              <a:rPr lang="nl-NL" dirty="0"/>
              <a:t>Klik om stijl te bewerken</a:t>
            </a:r>
          </a:p>
        </p:txBody>
      </p:sp>
      <p:sp>
        <p:nvSpPr>
          <p:cNvPr id="3" name="Tijdelijke aanduiding voor afbeelding 2">
            <a:extLst>
              <a:ext uri="{FF2B5EF4-FFF2-40B4-BE49-F238E27FC236}">
                <a16:creationId xmlns:a16="http://schemas.microsoft.com/office/drawing/2014/main" xmlns="" id="{83DA0012-BCC5-4267-816C-2A79AC445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xmlns="" id="{B4B78955-50C7-4247-9BB4-894C0EB418BB}"/>
              </a:ext>
            </a:extLst>
          </p:cNvPr>
          <p:cNvSpPr>
            <a:spLocks noGrp="1"/>
          </p:cNvSpPr>
          <p:nvPr>
            <p:ph type="body" sz="half" idx="2"/>
          </p:nvPr>
        </p:nvSpPr>
        <p:spPr>
          <a:xfrm>
            <a:off x="641446" y="2057400"/>
            <a:ext cx="4130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xmlns="" id="{B4F6FD2C-3B7F-4087-B132-4834412B3CC0}"/>
              </a:ext>
            </a:extLst>
          </p:cNvPr>
          <p:cNvSpPr>
            <a:spLocks noGrp="1"/>
          </p:cNvSpPr>
          <p:nvPr>
            <p:ph type="dt" sz="half" idx="10"/>
          </p:nvPr>
        </p:nvSpPr>
        <p:spPr/>
        <p:txBody>
          <a:bodyPr/>
          <a:lstStyle/>
          <a:p>
            <a:fld id="{86BDAD0E-AAB3-4EE5-BBE1-F13909A74E14}" type="datetimeFigureOut">
              <a:rPr lang="nl-NL" smtClean="0"/>
              <a:t>30-11-2021</a:t>
            </a:fld>
            <a:endParaRPr lang="nl-NL" dirty="0"/>
          </a:p>
        </p:txBody>
      </p:sp>
      <p:sp>
        <p:nvSpPr>
          <p:cNvPr id="6" name="Tijdelijke aanduiding voor voettekst 5">
            <a:extLst>
              <a:ext uri="{FF2B5EF4-FFF2-40B4-BE49-F238E27FC236}">
                <a16:creationId xmlns:a16="http://schemas.microsoft.com/office/drawing/2014/main" xmlns="" id="{EB7D27EA-1F70-4998-915A-2D5A7B61EA7D}"/>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xmlns="" id="{88DE4E89-BDAB-4696-9B35-D8E8095A0E26}"/>
              </a:ext>
            </a:extLst>
          </p:cNvPr>
          <p:cNvSpPr>
            <a:spLocks noGrp="1"/>
          </p:cNvSpPr>
          <p:nvPr>
            <p:ph type="sldNum" sz="quarter" idx="12"/>
          </p:nvPr>
        </p:nvSpPr>
        <p:spPr/>
        <p:txBody>
          <a:bodyPr/>
          <a:lstStyle/>
          <a:p>
            <a:fld id="{C7441D57-DC9D-4931-8D2E-C583585A4257}" type="slidenum">
              <a:rPr lang="nl-NL" smtClean="0"/>
              <a:t>‹nr.›</a:t>
            </a:fld>
            <a:endParaRPr lang="nl-NL" dirty="0"/>
          </a:p>
        </p:txBody>
      </p:sp>
    </p:spTree>
    <p:extLst>
      <p:ext uri="{BB962C8B-B14F-4D97-AF65-F5344CB8AC3E}">
        <p14:creationId xmlns:p14="http://schemas.microsoft.com/office/powerpoint/2010/main" val="110661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27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08BDB4CD-B7D8-411A-BE63-113FF9622F0E}"/>
              </a:ext>
            </a:extLst>
          </p:cNvPr>
          <p:cNvSpPr>
            <a:spLocks noGrp="1"/>
          </p:cNvSpPr>
          <p:nvPr>
            <p:ph type="title"/>
          </p:nvPr>
        </p:nvSpPr>
        <p:spPr>
          <a:xfrm>
            <a:off x="641445" y="968991"/>
            <a:ext cx="10712355" cy="839337"/>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xmlns="" id="{984CFF21-B674-4F6A-9F7A-B63163E3F5BA}"/>
              </a:ext>
            </a:extLst>
          </p:cNvPr>
          <p:cNvSpPr>
            <a:spLocks noGrp="1"/>
          </p:cNvSpPr>
          <p:nvPr>
            <p:ph type="body" idx="1"/>
          </p:nvPr>
        </p:nvSpPr>
        <p:spPr>
          <a:xfrm>
            <a:off x="641445" y="2081285"/>
            <a:ext cx="10712355" cy="380772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xmlns="" id="{81C96B5E-F6DF-47DE-9C52-646C07BD4035}"/>
              </a:ext>
            </a:extLst>
          </p:cNvPr>
          <p:cNvSpPr>
            <a:spLocks noGrp="1"/>
          </p:cNvSpPr>
          <p:nvPr>
            <p:ph type="dt" sz="half" idx="2"/>
          </p:nvPr>
        </p:nvSpPr>
        <p:spPr>
          <a:xfrm>
            <a:off x="641445" y="6356350"/>
            <a:ext cx="210857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DAD0E-AAB3-4EE5-BBE1-F13909A74E14}" type="datetimeFigureOut">
              <a:rPr lang="nl-NL" smtClean="0"/>
              <a:t>30-11-2021</a:t>
            </a:fld>
            <a:endParaRPr lang="nl-NL" dirty="0"/>
          </a:p>
        </p:txBody>
      </p:sp>
      <p:sp>
        <p:nvSpPr>
          <p:cNvPr id="5" name="Tijdelijke aanduiding voor voettekst 4">
            <a:extLst>
              <a:ext uri="{FF2B5EF4-FFF2-40B4-BE49-F238E27FC236}">
                <a16:creationId xmlns:a16="http://schemas.microsoft.com/office/drawing/2014/main" xmlns="" id="{A118A691-BBF8-43CC-908C-DAA4FCF2970A}"/>
              </a:ext>
            </a:extLst>
          </p:cNvPr>
          <p:cNvSpPr>
            <a:spLocks noGrp="1"/>
          </p:cNvSpPr>
          <p:nvPr>
            <p:ph type="ftr" sz="quarter" idx="3"/>
          </p:nvPr>
        </p:nvSpPr>
        <p:spPr>
          <a:xfrm>
            <a:off x="2967250" y="6366491"/>
            <a:ext cx="54807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xmlns="" id="{AE636B8B-C7E4-4849-96E4-9ABDCD3502EA}"/>
              </a:ext>
            </a:extLst>
          </p:cNvPr>
          <p:cNvSpPr>
            <a:spLocks noGrp="1"/>
          </p:cNvSpPr>
          <p:nvPr>
            <p:ph type="sldNum" sz="quarter" idx="4"/>
          </p:nvPr>
        </p:nvSpPr>
        <p:spPr>
          <a:xfrm>
            <a:off x="9744592" y="6356349"/>
            <a:ext cx="9189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7441D57-DC9D-4931-8D2E-C583585A4257}" type="slidenum">
              <a:rPr lang="nl-NL" smtClean="0"/>
              <a:pPr/>
              <a:t>‹nr.›</a:t>
            </a:fld>
            <a:endParaRPr lang="nl-NL" dirty="0"/>
          </a:p>
        </p:txBody>
      </p:sp>
    </p:spTree>
    <p:extLst>
      <p:ext uri="{BB962C8B-B14F-4D97-AF65-F5344CB8AC3E}">
        <p14:creationId xmlns:p14="http://schemas.microsoft.com/office/powerpoint/2010/main" val="1608012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E72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E72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72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E72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E72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elpdesk@mboekstart.n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oekstartpro.nl/toolkit/monitor.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E7C209C-2545-40C7-A8C0-6960125F75C6}"/>
              </a:ext>
            </a:extLst>
          </p:cNvPr>
          <p:cNvSpPr>
            <a:spLocks noGrp="1"/>
          </p:cNvSpPr>
          <p:nvPr>
            <p:ph type="ctrTitle"/>
          </p:nvPr>
        </p:nvSpPr>
        <p:spPr>
          <a:xfrm>
            <a:off x="798394" y="348019"/>
            <a:ext cx="5152030" cy="1125939"/>
          </a:xfrm>
        </p:spPr>
        <p:txBody>
          <a:bodyPr>
            <a:normAutofit fontScale="90000"/>
          </a:bodyPr>
          <a:lstStyle/>
          <a:p>
            <a:r>
              <a:rPr lang="nl-NL" sz="2400" dirty="0"/>
              <a:t>Instructie vernieuwde </a:t>
            </a:r>
            <a:br>
              <a:rPr lang="nl-NL" sz="2400" dirty="0"/>
            </a:br>
            <a:r>
              <a:rPr lang="nl-NL" sz="2400" dirty="0"/>
              <a:t>Monitor BoekStart 2021-2022</a:t>
            </a:r>
            <a:br>
              <a:rPr lang="nl-NL" sz="2400" dirty="0"/>
            </a:br>
            <a:r>
              <a:rPr lang="nl-NL" sz="2400" dirty="0"/>
              <a:t>d.d. 29 november 2021</a:t>
            </a:r>
            <a:br>
              <a:rPr lang="nl-NL" sz="2400" dirty="0"/>
            </a:br>
            <a:r>
              <a:rPr lang="nl-NL" sz="2400" dirty="0"/>
              <a:t>Beheerportal en stappenplan</a:t>
            </a:r>
          </a:p>
        </p:txBody>
      </p:sp>
    </p:spTree>
    <p:extLst>
      <p:ext uri="{BB962C8B-B14F-4D97-AF65-F5344CB8AC3E}">
        <p14:creationId xmlns:p14="http://schemas.microsoft.com/office/powerpoint/2010/main" val="299328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lstStyle/>
          <a:p>
            <a:r>
              <a:rPr lang="nl-NL" dirty="0"/>
              <a:t>Monitor coördinator</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xmlns="" id="{3CC2C6FB-D119-4AE0-B60A-CD2B7309AE40}"/>
              </a:ext>
            </a:extLst>
          </p:cNvPr>
          <p:cNvSpPr>
            <a:spLocks noGrp="1"/>
          </p:cNvSpPr>
          <p:nvPr>
            <p:ph idx="1"/>
          </p:nvPr>
        </p:nvSpPr>
        <p:spPr/>
        <p:txBody>
          <a:bodyPr>
            <a:normAutofit/>
          </a:bodyPr>
          <a:lstStyle/>
          <a:p>
            <a:r>
              <a:rPr lang="nl-NL" sz="1800" dirty="0"/>
              <a:t>De volgende slides zijn bedoeld voor de Monitor coördinator.</a:t>
            </a:r>
            <a:br>
              <a:rPr lang="nl-NL" sz="1800" dirty="0"/>
            </a:br>
            <a:r>
              <a:rPr lang="nl-NL" sz="1800" dirty="0"/>
              <a:t>Hierin wordt de werkwijze getoond voor het klaarzetten van de Monitor BoekStart voor jouw bibliotheek.</a:t>
            </a:r>
            <a:br>
              <a:rPr lang="nl-NL" sz="1800" dirty="0"/>
            </a:br>
            <a:endParaRPr lang="nl-NL" sz="1800" dirty="0"/>
          </a:p>
          <a:p>
            <a:pPr marL="0" indent="0">
              <a:buNone/>
            </a:pPr>
            <a:r>
              <a:rPr lang="nl-NL" sz="1800" dirty="0"/>
              <a:t>Let op!</a:t>
            </a:r>
          </a:p>
          <a:p>
            <a:r>
              <a:rPr lang="nl-NL" sz="1800" dirty="0"/>
              <a:t>Bij Monitor BoekStart is </a:t>
            </a:r>
            <a:r>
              <a:rPr lang="nl-NL" sz="1800" b="1" i="1" dirty="0"/>
              <a:t>geen</a:t>
            </a:r>
            <a:r>
              <a:rPr lang="nl-NL" sz="1800" dirty="0"/>
              <a:t> autorisatie proces nodig</a:t>
            </a:r>
          </a:p>
          <a:p>
            <a:r>
              <a:rPr lang="nl-NL" sz="1800" dirty="0"/>
              <a:t>Inloggen altijd via startscherm met url: www.mdbos.nl, ook voor Monitor BoekStart</a:t>
            </a:r>
          </a:p>
          <a:p>
            <a:r>
              <a:rPr lang="nl-NL" sz="1800" dirty="0"/>
              <a:t>Per Bibliotheek kunnen meerdere Monitorcoördinatoren aan de slag. Elke Monitorcoördinator meldt zichzelf aan en voegt eigen kinderopvanglocaties toe.</a:t>
            </a:r>
          </a:p>
        </p:txBody>
      </p:sp>
    </p:spTree>
    <p:extLst>
      <p:ext uri="{BB962C8B-B14F-4D97-AF65-F5344CB8AC3E}">
        <p14:creationId xmlns:p14="http://schemas.microsoft.com/office/powerpoint/2010/main" val="358888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normAutofit/>
          </a:bodyPr>
          <a:lstStyle/>
          <a:p>
            <a:r>
              <a:rPr lang="nl-NL" dirty="0"/>
              <a:t>Navigatiekolom | Bibliotheek</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Pijl: rechts 2">
            <a:extLst>
              <a:ext uri="{FF2B5EF4-FFF2-40B4-BE49-F238E27FC236}">
                <a16:creationId xmlns:a16="http://schemas.microsoft.com/office/drawing/2014/main" xmlns="" id="{8A61D0D7-83F4-4772-8C4C-05782360928C}"/>
              </a:ext>
            </a:extLst>
          </p:cNvPr>
          <p:cNvSpPr/>
          <p:nvPr/>
        </p:nvSpPr>
        <p:spPr>
          <a:xfrm>
            <a:off x="92804" y="2964765"/>
            <a:ext cx="1041010" cy="225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xmlns="" id="{0EE9BB88-7248-4E7A-B504-C7FF5197DDAE}"/>
              </a:ext>
            </a:extLst>
          </p:cNvPr>
          <p:cNvSpPr txBox="1"/>
          <p:nvPr/>
        </p:nvSpPr>
        <p:spPr>
          <a:xfrm>
            <a:off x="2083607" y="5842038"/>
            <a:ext cx="8024786" cy="769441"/>
          </a:xfrm>
          <a:prstGeom prst="rect">
            <a:avLst/>
          </a:prstGeom>
          <a:noFill/>
        </p:spPr>
        <p:txBody>
          <a:bodyPr wrap="square" rtlCol="0">
            <a:spAutoFit/>
          </a:bodyPr>
          <a:lstStyle/>
          <a:p>
            <a:pPr algn="ctr" hangingPunct="1"/>
            <a:r>
              <a:rPr lang="nl-NL" sz="1400" dirty="0">
                <a:solidFill>
                  <a:schemeClr val="tx1"/>
                </a:solidFill>
              </a:rPr>
              <a:t>Links is de navigatiekolom te zien met de verschillende tabbladen. Bij het tabblad ’Bibliotheek’ zijn de gegevens van jouw bibliotheek te zien. Er staat een mededeling over informatievaardigheden, die moet je </a:t>
            </a:r>
            <a:r>
              <a:rPr lang="nl-NL" sz="1600" b="1" dirty="0">
                <a:solidFill>
                  <a:schemeClr val="tx1"/>
                </a:solidFill>
              </a:rPr>
              <a:t>negeren</a:t>
            </a:r>
            <a:r>
              <a:rPr lang="nl-NL" sz="1400" dirty="0">
                <a:solidFill>
                  <a:schemeClr val="tx1"/>
                </a:solidFill>
              </a:rPr>
              <a:t> voor Monitor BoekStart.</a:t>
            </a:r>
            <a:endParaRPr kumimoji="0" lang="nl-NL"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Tijdelijke aanduiding voor inhoud 8">
            <a:extLst>
              <a:ext uri="{FF2B5EF4-FFF2-40B4-BE49-F238E27FC236}">
                <a16:creationId xmlns:a16="http://schemas.microsoft.com/office/drawing/2014/main" xmlns="" id="{69B0FA31-3FE5-4D89-8FDE-F8F44C5AAD2F}"/>
              </a:ext>
            </a:extLst>
          </p:cNvPr>
          <p:cNvPicPr>
            <a:picLocks noGrp="1" noChangeAspect="1"/>
          </p:cNvPicPr>
          <p:nvPr>
            <p:ph idx="1"/>
          </p:nvPr>
        </p:nvPicPr>
        <p:blipFill>
          <a:blip r:embed="rId3"/>
          <a:stretch>
            <a:fillRect/>
          </a:stretch>
        </p:blipFill>
        <p:spPr>
          <a:xfrm>
            <a:off x="1181687" y="2025748"/>
            <a:ext cx="9777046" cy="3448999"/>
          </a:xfrm>
          <a:prstGeom prst="rect">
            <a:avLst/>
          </a:prstGeom>
        </p:spPr>
      </p:pic>
    </p:spTree>
    <p:extLst>
      <p:ext uri="{BB962C8B-B14F-4D97-AF65-F5344CB8AC3E}">
        <p14:creationId xmlns:p14="http://schemas.microsoft.com/office/powerpoint/2010/main" val="109928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noAutofit/>
          </a:bodyPr>
          <a:lstStyle/>
          <a:p>
            <a:r>
              <a:rPr lang="nl-NL" sz="2800" dirty="0"/>
              <a:t>Navigatiekolom | consulenten: </a:t>
            </a:r>
            <a:br>
              <a:rPr lang="nl-NL" sz="2800" dirty="0"/>
            </a:br>
            <a:r>
              <a:rPr lang="nl-NL" sz="2800" dirty="0"/>
              <a:t>gebruiken we </a:t>
            </a:r>
            <a:r>
              <a:rPr lang="nl-NL" sz="2800" b="1" dirty="0"/>
              <a:t>niet</a:t>
            </a:r>
            <a:r>
              <a:rPr lang="nl-NL" sz="2800" dirty="0"/>
              <a:t> bij Monitor BoekStart, deze is voor PO en VO</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Pijl: rechts 2">
            <a:extLst>
              <a:ext uri="{FF2B5EF4-FFF2-40B4-BE49-F238E27FC236}">
                <a16:creationId xmlns:a16="http://schemas.microsoft.com/office/drawing/2014/main" xmlns="" id="{B7EA5072-9767-4406-B521-62984DA81A36}"/>
              </a:ext>
            </a:extLst>
          </p:cNvPr>
          <p:cNvSpPr/>
          <p:nvPr/>
        </p:nvSpPr>
        <p:spPr>
          <a:xfrm>
            <a:off x="247621" y="3249637"/>
            <a:ext cx="1088810" cy="408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Tijdelijke aanduiding voor inhoud 6">
            <a:extLst>
              <a:ext uri="{FF2B5EF4-FFF2-40B4-BE49-F238E27FC236}">
                <a16:creationId xmlns:a16="http://schemas.microsoft.com/office/drawing/2014/main" xmlns="" id="{C8D734BA-AF71-4152-AA12-5D5F0A23D760}"/>
              </a:ext>
            </a:extLst>
          </p:cNvPr>
          <p:cNvPicPr>
            <a:picLocks noGrp="1" noChangeAspect="1"/>
          </p:cNvPicPr>
          <p:nvPr>
            <p:ph idx="1"/>
          </p:nvPr>
        </p:nvPicPr>
        <p:blipFill>
          <a:blip r:embed="rId3"/>
          <a:stretch>
            <a:fillRect/>
          </a:stretch>
        </p:blipFill>
        <p:spPr>
          <a:xfrm>
            <a:off x="1622587" y="2081213"/>
            <a:ext cx="8749975" cy="3808412"/>
          </a:xfrm>
          <a:prstGeom prst="rect">
            <a:avLst/>
          </a:prstGeom>
        </p:spPr>
      </p:pic>
    </p:spTree>
    <p:extLst>
      <p:ext uri="{BB962C8B-B14F-4D97-AF65-F5344CB8AC3E}">
        <p14:creationId xmlns:p14="http://schemas.microsoft.com/office/powerpoint/2010/main" val="123306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normAutofit/>
          </a:bodyPr>
          <a:lstStyle/>
          <a:p>
            <a:r>
              <a:rPr lang="nl-NL" dirty="0"/>
              <a:t>Navigatiekolom | BS | Registratie kov locaties</a:t>
            </a:r>
          </a:p>
        </p:txBody>
      </p:sp>
      <p:pic>
        <p:nvPicPr>
          <p:cNvPr id="7" name="Tijdelijke aanduiding voor inhoud 6">
            <a:extLst>
              <a:ext uri="{FF2B5EF4-FFF2-40B4-BE49-F238E27FC236}">
                <a16:creationId xmlns:a16="http://schemas.microsoft.com/office/drawing/2014/main" xmlns="" id="{49A83E72-CA05-40F0-BC40-B56F59C89837}"/>
              </a:ext>
            </a:extLst>
          </p:cNvPr>
          <p:cNvPicPr>
            <a:picLocks noGrp="1" noChangeAspect="1"/>
          </p:cNvPicPr>
          <p:nvPr>
            <p:ph idx="1"/>
          </p:nvPr>
        </p:nvPicPr>
        <p:blipFill>
          <a:blip r:embed="rId3"/>
          <a:stretch>
            <a:fillRect/>
          </a:stretch>
        </p:blipFill>
        <p:spPr>
          <a:xfrm>
            <a:off x="641445" y="1899422"/>
            <a:ext cx="10230105" cy="3680389"/>
          </a:xfrm>
          <a:prstGeom prst="rect">
            <a:avLst/>
          </a:prstGeom>
        </p:spPr>
      </p:pic>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xmlns="" id="{87020005-27CD-4B53-8F9B-91F571016B67}"/>
              </a:ext>
            </a:extLst>
          </p:cNvPr>
          <p:cNvSpPr txBox="1"/>
          <p:nvPr/>
        </p:nvSpPr>
        <p:spPr>
          <a:xfrm>
            <a:off x="2083607" y="5842038"/>
            <a:ext cx="8024786" cy="692497"/>
          </a:xfrm>
          <a:prstGeom prst="rect">
            <a:avLst/>
          </a:prstGeom>
          <a:noFill/>
        </p:spPr>
        <p:txBody>
          <a:bodyPr wrap="square" rtlCol="0">
            <a:spAutoFit/>
          </a:bodyPr>
          <a:lstStyle/>
          <a:p>
            <a:pPr algn="ctr" hangingPunct="1"/>
            <a:r>
              <a:rPr lang="nl-NL" sz="1400" dirty="0">
                <a:solidFill>
                  <a:schemeClr val="tx1"/>
                </a:solidFill>
              </a:rPr>
              <a:t>Bij ‘Registratie BoekStart’ zie je een overzicht van alle locaties die de Monitor gaan invullen.</a:t>
            </a:r>
            <a:br>
              <a:rPr lang="nl-NL" sz="1400" dirty="0">
                <a:solidFill>
                  <a:schemeClr val="tx1"/>
                </a:solidFill>
              </a:rPr>
            </a:br>
            <a:r>
              <a:rPr lang="nl-NL" sz="1400" dirty="0">
                <a:solidFill>
                  <a:schemeClr val="tx1"/>
                </a:solidFill>
              </a:rPr>
              <a:t>Nieuwe locaties toevoegen kan steeds met de </a:t>
            </a:r>
            <a:r>
              <a:rPr lang="nl-NL" sz="1400" b="1" dirty="0">
                <a:solidFill>
                  <a:schemeClr val="tx1"/>
                </a:solidFill>
              </a:rPr>
              <a:t>oranje button </a:t>
            </a:r>
            <a:r>
              <a:rPr lang="nl-NL" sz="1400" dirty="0">
                <a:solidFill>
                  <a:schemeClr val="tx1"/>
                </a:solidFill>
              </a:rPr>
              <a:t>‘</a:t>
            </a:r>
            <a:r>
              <a:rPr lang="nl-NL" sz="1400" b="1" dirty="0">
                <a:solidFill>
                  <a:schemeClr val="tx1"/>
                </a:solidFill>
              </a:rPr>
              <a:t>Kinderopvang/bso</a:t>
            </a:r>
            <a:r>
              <a:rPr lang="nl-NL" sz="1400" dirty="0">
                <a:solidFill>
                  <a:schemeClr val="tx1"/>
                </a:solidFill>
              </a:rPr>
              <a:t> toevoegen’.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Pijl: links 2">
            <a:extLst>
              <a:ext uri="{FF2B5EF4-FFF2-40B4-BE49-F238E27FC236}">
                <a16:creationId xmlns:a16="http://schemas.microsoft.com/office/drawing/2014/main" xmlns="" id="{B7C43D86-3A4B-4484-B896-27A253AFBADF}"/>
              </a:ext>
            </a:extLst>
          </p:cNvPr>
          <p:cNvSpPr/>
          <p:nvPr/>
        </p:nvSpPr>
        <p:spPr>
          <a:xfrm>
            <a:off x="5117591" y="4669845"/>
            <a:ext cx="131134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57095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xmlns="" id="{A93EBDDB-951D-48BC-AC28-9E0991F23F7E}"/>
              </a:ext>
            </a:extLst>
          </p:cNvPr>
          <p:cNvSpPr txBox="1"/>
          <p:nvPr/>
        </p:nvSpPr>
        <p:spPr>
          <a:xfrm>
            <a:off x="2083607" y="5842038"/>
            <a:ext cx="802478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Calibri" panose="020F0502020204030204"/>
              </a:rPr>
              <a:t>Kies voor de naam, plaats of voor de LRK (landelijke register kinderopvang) code.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Calibri" panose="020F0502020204030204"/>
              </a:rPr>
              <a:t>Zit de locatie (nog) niet in de database,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Calibri" panose="020F0502020204030204"/>
              </a:rPr>
              <a:t>Dan kun je dit melden bij de technische helpdesk (</a:t>
            </a:r>
            <a:r>
              <a:rPr lang="nl-NL" sz="1400" kern="1200" dirty="0">
                <a:solidFill>
                  <a:schemeClr val="tx1"/>
                </a:solidFill>
                <a:latin typeface="Calibri" panose="020F0502020204030204"/>
                <a:hlinkClick r:id="rId3"/>
              </a:rPr>
              <a:t>helpdesk@mboekstart.nl</a:t>
            </a:r>
            <a:r>
              <a:rPr lang="nl-NL" sz="1400" kern="1200" dirty="0">
                <a:solidFill>
                  <a:schemeClr val="tx1"/>
                </a:solidFill>
                <a:latin typeface="Calibri" panose="020F050202020403020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Calibri" panose="020F0502020204030204"/>
              </a:rPr>
              <a:t>in je mail zet je zo veel mogelijk relevante gegevens.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Calibri" panose="020F0502020204030204"/>
              </a:rPr>
              <a:t> </a:t>
            </a:r>
            <a:endParaRPr kumimoji="0" lang="nl-NL" sz="1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normAutofit/>
          </a:bodyPr>
          <a:lstStyle/>
          <a:p>
            <a:r>
              <a:rPr lang="nl-NL" dirty="0"/>
              <a:t>Nieuwe locatie toevoegen</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Tijdelijke aanduiding voor inhoud 7">
            <a:extLst>
              <a:ext uri="{FF2B5EF4-FFF2-40B4-BE49-F238E27FC236}">
                <a16:creationId xmlns:a16="http://schemas.microsoft.com/office/drawing/2014/main" xmlns="" id="{482A3AAB-1F69-43E2-846B-68317AA4A05C}"/>
              </a:ext>
            </a:extLst>
          </p:cNvPr>
          <p:cNvPicPr>
            <a:picLocks noGrp="1" noChangeAspect="1"/>
          </p:cNvPicPr>
          <p:nvPr>
            <p:ph idx="1"/>
          </p:nvPr>
        </p:nvPicPr>
        <p:blipFill>
          <a:blip r:embed="rId4"/>
          <a:stretch>
            <a:fillRect/>
          </a:stretch>
        </p:blipFill>
        <p:spPr>
          <a:xfrm>
            <a:off x="1278657" y="2081213"/>
            <a:ext cx="9437836" cy="3808412"/>
          </a:xfrm>
          <a:prstGeom prst="rect">
            <a:avLst/>
          </a:prstGeom>
        </p:spPr>
      </p:pic>
    </p:spTree>
    <p:extLst>
      <p:ext uri="{BB962C8B-B14F-4D97-AF65-F5344CB8AC3E}">
        <p14:creationId xmlns:p14="http://schemas.microsoft.com/office/powerpoint/2010/main" val="259409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lstStyle/>
          <a:p>
            <a:r>
              <a:rPr lang="nl-NL" dirty="0"/>
              <a:t>Navigatiekolom | BS | Registratie BoekStart</a:t>
            </a:r>
          </a:p>
        </p:txBody>
      </p:sp>
      <p:pic>
        <p:nvPicPr>
          <p:cNvPr id="7" name="Tijdelijke aanduiding voor inhoud 6">
            <a:extLst>
              <a:ext uri="{FF2B5EF4-FFF2-40B4-BE49-F238E27FC236}">
                <a16:creationId xmlns:a16="http://schemas.microsoft.com/office/drawing/2014/main" xmlns="" id="{49A83E72-CA05-40F0-BC40-B56F59C89837}"/>
              </a:ext>
            </a:extLst>
          </p:cNvPr>
          <p:cNvPicPr>
            <a:picLocks noGrp="1" noChangeAspect="1"/>
          </p:cNvPicPr>
          <p:nvPr>
            <p:ph idx="1"/>
          </p:nvPr>
        </p:nvPicPr>
        <p:blipFill>
          <a:blip r:embed="rId3"/>
          <a:stretch>
            <a:fillRect/>
          </a:stretch>
        </p:blipFill>
        <p:spPr>
          <a:xfrm>
            <a:off x="704595" y="1890713"/>
            <a:ext cx="10111347" cy="3637665"/>
          </a:xfrm>
          <a:prstGeom prst="rect">
            <a:avLst/>
          </a:prstGeom>
        </p:spPr>
      </p:pic>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Pijl: links 2">
            <a:extLst>
              <a:ext uri="{FF2B5EF4-FFF2-40B4-BE49-F238E27FC236}">
                <a16:creationId xmlns:a16="http://schemas.microsoft.com/office/drawing/2014/main" xmlns="" id="{E4CC1082-0FDB-40FE-AF9B-FC77D8F47A1F}"/>
              </a:ext>
            </a:extLst>
          </p:cNvPr>
          <p:cNvSpPr/>
          <p:nvPr/>
        </p:nvSpPr>
        <p:spPr>
          <a:xfrm>
            <a:off x="10195560" y="3391070"/>
            <a:ext cx="1061522" cy="2956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xmlns="" id="{55F68BB8-BF2E-4342-B673-1E5772B53AE5}"/>
              </a:ext>
            </a:extLst>
          </p:cNvPr>
          <p:cNvSpPr txBox="1"/>
          <p:nvPr/>
        </p:nvSpPr>
        <p:spPr>
          <a:xfrm>
            <a:off x="2083607" y="5842038"/>
            <a:ext cx="8024786" cy="954107"/>
          </a:xfrm>
          <a:prstGeom prst="rect">
            <a:avLst/>
          </a:prstGeom>
          <a:noFill/>
        </p:spPr>
        <p:txBody>
          <a:bodyPr wrap="square" rtlCol="0">
            <a:spAutoFit/>
          </a:bodyPr>
          <a:lstStyle/>
          <a:p>
            <a:pPr algn="ctr"/>
            <a:r>
              <a:rPr lang="nl-NL" sz="1400" dirty="0">
                <a:solidFill>
                  <a:schemeClr val="tx1"/>
                </a:solidFill>
              </a:rPr>
              <a:t>Met het pennetje rechts kun je een voorleescoördinator toewijzen en ook gegevens wijzigen. </a:t>
            </a:r>
            <a:br>
              <a:rPr lang="nl-NL" sz="1400" dirty="0">
                <a:solidFill>
                  <a:schemeClr val="tx1"/>
                </a:solidFill>
              </a:rPr>
            </a:br>
            <a:r>
              <a:rPr lang="nl-NL" sz="1400" dirty="0">
                <a:solidFill>
                  <a:schemeClr val="tx1"/>
                </a:solidFill>
              </a:rPr>
              <a:t>Met het envelopje verstuur je een uitnodiging en evt. nog een herinnering. </a:t>
            </a:r>
          </a:p>
          <a:p>
            <a:pPr algn="ctr"/>
            <a:r>
              <a:rPr lang="nl-NL" sz="1400" dirty="0">
                <a:solidFill>
                  <a:schemeClr val="tx1"/>
                </a:solidFill>
              </a:rPr>
              <a:t>De mail gaat naar de voorleescoördinator. (of locatiemanager).</a:t>
            </a:r>
          </a:p>
          <a:p>
            <a:pPr algn="ctr"/>
            <a:r>
              <a:rPr lang="nl-NL" sz="1400" dirty="0">
                <a:solidFill>
                  <a:schemeClr val="tx1"/>
                </a:solidFill>
              </a:rPr>
              <a:t>Dit is afhankelijk van welke afspraken je hebt gemaakt.</a:t>
            </a:r>
            <a:endParaRPr kumimoji="0" lang="nl-NL"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38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xmlns="" id="{95190DE7-8A59-4C5E-9AB1-39D0C373E450}"/>
              </a:ext>
            </a:extLst>
          </p:cNvPr>
          <p:cNvSpPr txBox="1"/>
          <p:nvPr/>
        </p:nvSpPr>
        <p:spPr>
          <a:xfrm>
            <a:off x="2083607" y="5842038"/>
            <a:ext cx="802478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tx1"/>
                </a:solidFill>
                <a:effectLst/>
                <a:uLnTx/>
                <a:uFillTx/>
                <a:latin typeface="Calibri" panose="020F0502020204030204"/>
                <a:ea typeface="+mn-ea"/>
                <a:cs typeface="+mn-cs"/>
              </a:rPr>
              <a:t>Vaak heeft een locatie meerdere groepen, je kunt hier een groep aanmaken en die koppelen aan een pedagogisch medewerker. In dit voorbeeld zijn 2 groepen per locatie aangemaakt. Met daaraan gekoppeld de juiste pedagogisch medewerker. (naam en e-mail)</a:t>
            </a:r>
          </a:p>
        </p:txBody>
      </p:sp>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a:xfrm>
            <a:off x="641445" y="968991"/>
            <a:ext cx="10712355" cy="1113027"/>
          </a:xfrm>
        </p:spPr>
        <p:txBody>
          <a:bodyPr>
            <a:normAutofit/>
          </a:bodyPr>
          <a:lstStyle/>
          <a:p>
            <a:r>
              <a:rPr lang="nl-NL" sz="2800" dirty="0"/>
              <a:t>Groepen aanmaken en pedagogisch medewerker toevoegen, daarna uitnodigen voor vragenlijst of kiezen voor QR code, daarna invullen</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xmlns="" id="{534178EC-E5F6-4848-92B5-425094B5E4FD}"/>
              </a:ext>
            </a:extLst>
          </p:cNvPr>
          <p:cNvPicPr>
            <a:picLocks noChangeAspect="1"/>
          </p:cNvPicPr>
          <p:nvPr/>
        </p:nvPicPr>
        <p:blipFill>
          <a:blip r:embed="rId3"/>
          <a:stretch>
            <a:fillRect/>
          </a:stretch>
        </p:blipFill>
        <p:spPr>
          <a:xfrm>
            <a:off x="641445" y="2082018"/>
            <a:ext cx="10572750" cy="3511453"/>
          </a:xfrm>
          <a:prstGeom prst="rect">
            <a:avLst/>
          </a:prstGeom>
        </p:spPr>
      </p:pic>
    </p:spTree>
    <p:extLst>
      <p:ext uri="{BB962C8B-B14F-4D97-AF65-F5344CB8AC3E}">
        <p14:creationId xmlns:p14="http://schemas.microsoft.com/office/powerpoint/2010/main" val="105502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lstStyle/>
          <a:p>
            <a:r>
              <a:rPr lang="nl-NL" dirty="0"/>
              <a:t>Pedagogisch medewerkers toevoegen</a:t>
            </a:r>
          </a:p>
        </p:txBody>
      </p:sp>
      <p:sp>
        <p:nvSpPr>
          <p:cNvPr id="4" name="Tijdelijke aanduiding voor datum 3">
            <a:extLst>
              <a:ext uri="{FF2B5EF4-FFF2-40B4-BE49-F238E27FC236}">
                <a16:creationId xmlns:a16="http://schemas.microsoft.com/office/drawing/2014/main" xmlns="" id="{86ED5699-6CC7-4D75-8F6D-522741639C9B}"/>
              </a:ext>
            </a:extLst>
          </p:cNvPr>
          <p:cNvSpPr>
            <a:spLocks noGrp="1"/>
          </p:cNvSpPr>
          <p:nvPr>
            <p:ph type="dt" sz="half" idx="10"/>
          </p:nvPr>
        </p:nvSpPr>
        <p:spPr/>
        <p:txBody>
          <a:bodyPr/>
          <a:lstStyle/>
          <a:p>
            <a:fld id="{519CC0AE-B313-468A-A7FD-E7F0CA465CEB}" type="datetime1">
              <a:rPr lang="nl-NL" smtClean="0"/>
              <a:t>30-11-2021</a:t>
            </a:fld>
            <a:endParaRPr lang="nl-NL" dirty="0"/>
          </a:p>
        </p:txBody>
      </p:sp>
      <p:sp>
        <p:nvSpPr>
          <p:cNvPr id="5" name="Tijdelijke aanduiding voor voettekst 4">
            <a:extLst>
              <a:ext uri="{FF2B5EF4-FFF2-40B4-BE49-F238E27FC236}">
                <a16:creationId xmlns:a16="http://schemas.microsoft.com/office/drawing/2014/main" xmlns="" id="{0A47053F-A558-4C7C-8E9A-BC72D1D6071F}"/>
              </a:ext>
            </a:extLst>
          </p:cNvPr>
          <p:cNvSpPr>
            <a:spLocks noGrp="1"/>
          </p:cNvSpPr>
          <p:nvPr>
            <p:ph type="ftr" sz="quarter" idx="11"/>
          </p:nvPr>
        </p:nvSpPr>
        <p:spPr>
          <a:xfrm>
            <a:off x="2011680" y="6217545"/>
            <a:ext cx="7715264" cy="514071"/>
          </a:xfrm>
        </p:spPr>
        <p:txBody>
          <a:bodyPr/>
          <a:lstStyle/>
          <a:p>
            <a:r>
              <a:rPr lang="nl-NL" dirty="0"/>
              <a:t>Dezelfde pedagogisch medewerker kan voor meerdere groepen ingevoerd worden, jij geeft de juiste benaming zodat het herleidbaar is. Als er 1 groep is waar meerdere pedagogisch medewerkers aan zijn verbonden zonder werk e-mail adres? Geen probleem.  Dan is het advies om de QR code te gaan gebruiken.</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fld id="{C7441D57-DC9D-4931-8D2E-C583585A4257}" type="slidenum">
              <a:rPr lang="nl-NL" smtClean="0"/>
              <a:t>17</a:t>
            </a:fld>
            <a:endParaRPr lang="nl-NL" dirty="0"/>
          </a:p>
        </p:txBody>
      </p:sp>
      <p:pic>
        <p:nvPicPr>
          <p:cNvPr id="7" name="Tijdelijke aanduiding voor inhoud 6">
            <a:extLst>
              <a:ext uri="{FF2B5EF4-FFF2-40B4-BE49-F238E27FC236}">
                <a16:creationId xmlns:a16="http://schemas.microsoft.com/office/drawing/2014/main" xmlns="" id="{65164CC5-81F2-4582-A6B2-AD3375340A94}"/>
              </a:ext>
            </a:extLst>
          </p:cNvPr>
          <p:cNvPicPr>
            <a:picLocks noGrp="1" noChangeAspect="1"/>
          </p:cNvPicPr>
          <p:nvPr>
            <p:ph idx="1"/>
          </p:nvPr>
        </p:nvPicPr>
        <p:blipFill>
          <a:blip r:embed="rId2"/>
          <a:stretch>
            <a:fillRect/>
          </a:stretch>
        </p:blipFill>
        <p:spPr>
          <a:xfrm>
            <a:off x="1237957" y="1731494"/>
            <a:ext cx="8081024" cy="4157515"/>
          </a:xfrm>
          <a:prstGeom prst="rect">
            <a:avLst/>
          </a:prstGeom>
        </p:spPr>
      </p:pic>
    </p:spTree>
    <p:extLst>
      <p:ext uri="{BB962C8B-B14F-4D97-AF65-F5344CB8AC3E}">
        <p14:creationId xmlns:p14="http://schemas.microsoft.com/office/powerpoint/2010/main" val="340794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noAutofit/>
          </a:bodyPr>
          <a:lstStyle/>
          <a:p>
            <a:r>
              <a:rPr lang="nl-NL" sz="2400" b="1" dirty="0"/>
              <a:t>Keuze voor QR code: </a:t>
            </a:r>
            <a:r>
              <a:rPr lang="nl-NL" sz="2000" dirty="0"/>
              <a:t>te gebruiken voor invullen van zoveel mogelijk vragenlijsten door meerdere pedagogisch medewerkers verbonden aan dezelfde groep. Let op: per groep is 1 QR code te gebruiken door iedereen die op deze groep werkt. </a:t>
            </a:r>
          </a:p>
        </p:txBody>
      </p:sp>
      <p:sp>
        <p:nvSpPr>
          <p:cNvPr id="4" name="Tijdelijke aanduiding voor datum 3">
            <a:extLst>
              <a:ext uri="{FF2B5EF4-FFF2-40B4-BE49-F238E27FC236}">
                <a16:creationId xmlns:a16="http://schemas.microsoft.com/office/drawing/2014/main" xmlns="" id="{86ED5699-6CC7-4D75-8F6D-522741639C9B}"/>
              </a:ext>
            </a:extLst>
          </p:cNvPr>
          <p:cNvSpPr>
            <a:spLocks noGrp="1"/>
          </p:cNvSpPr>
          <p:nvPr>
            <p:ph type="dt" sz="half" idx="10"/>
          </p:nvPr>
        </p:nvSpPr>
        <p:spPr/>
        <p:txBody>
          <a:bodyPr/>
          <a:lstStyle/>
          <a:p>
            <a:fld id="{519CC0AE-B313-468A-A7FD-E7F0CA465CEB}" type="datetime1">
              <a:rPr lang="nl-NL" smtClean="0"/>
              <a:t>30-11-2021</a:t>
            </a:fld>
            <a:endParaRPr lang="nl-NL" dirty="0"/>
          </a:p>
        </p:txBody>
      </p:sp>
      <p:sp>
        <p:nvSpPr>
          <p:cNvPr id="5" name="Tijdelijke aanduiding voor voettekst 4">
            <a:extLst>
              <a:ext uri="{FF2B5EF4-FFF2-40B4-BE49-F238E27FC236}">
                <a16:creationId xmlns:a16="http://schemas.microsoft.com/office/drawing/2014/main" xmlns="" id="{0A47053F-A558-4C7C-8E9A-BC72D1D6071F}"/>
              </a:ext>
            </a:extLst>
          </p:cNvPr>
          <p:cNvSpPr>
            <a:spLocks noGrp="1"/>
          </p:cNvSpPr>
          <p:nvPr>
            <p:ph type="ftr" sz="quarter" idx="11"/>
          </p:nvPr>
        </p:nvSpPr>
        <p:spPr>
          <a:xfrm>
            <a:off x="1913206" y="5889009"/>
            <a:ext cx="7680960" cy="842607"/>
          </a:xfrm>
        </p:spPr>
        <p:txBody>
          <a:bodyPr/>
          <a:lstStyle/>
          <a:p>
            <a:r>
              <a:rPr lang="nl-NL" sz="1600" dirty="0">
                <a:solidFill>
                  <a:schemeClr val="tx1"/>
                </a:solidFill>
              </a:rPr>
              <a:t>Deze kun je printen, opslaan of versturen, delen met die specifieke groep medewerkers. Dit </a:t>
            </a:r>
            <a:r>
              <a:rPr lang="nl-NL" sz="1600" b="1" dirty="0">
                <a:solidFill>
                  <a:schemeClr val="tx1"/>
                </a:solidFill>
              </a:rPr>
              <a:t>vervangt de werkwijze met de open link </a:t>
            </a:r>
            <a:r>
              <a:rPr lang="nl-NL" sz="1600" dirty="0">
                <a:solidFill>
                  <a:schemeClr val="tx1"/>
                </a:solidFill>
              </a:rPr>
              <a:t>van voorgaande jaren. En dan kan de vragenlijst ook makkelijk worden ingevuld. Deze QR code kan o.a.. met een gewone QR scanner worden geopend.</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fld id="{C7441D57-DC9D-4931-8D2E-C583585A4257}" type="slidenum">
              <a:rPr lang="nl-NL" smtClean="0"/>
              <a:t>18</a:t>
            </a:fld>
            <a:endParaRPr lang="nl-NL" dirty="0"/>
          </a:p>
        </p:txBody>
      </p:sp>
      <p:pic>
        <p:nvPicPr>
          <p:cNvPr id="7" name="Tijdelijke aanduiding voor inhoud 6">
            <a:extLst>
              <a:ext uri="{FF2B5EF4-FFF2-40B4-BE49-F238E27FC236}">
                <a16:creationId xmlns:a16="http://schemas.microsoft.com/office/drawing/2014/main" xmlns="" id="{CC5DE785-C790-420A-B2D8-9EFE3D0BB197}"/>
              </a:ext>
            </a:extLst>
          </p:cNvPr>
          <p:cNvPicPr>
            <a:picLocks noGrp="1" noChangeAspect="1"/>
          </p:cNvPicPr>
          <p:nvPr>
            <p:ph idx="1"/>
          </p:nvPr>
        </p:nvPicPr>
        <p:blipFill>
          <a:blip r:embed="rId2"/>
          <a:stretch>
            <a:fillRect/>
          </a:stretch>
        </p:blipFill>
        <p:spPr>
          <a:xfrm>
            <a:off x="3108960" y="1992000"/>
            <a:ext cx="4658549" cy="3713337"/>
          </a:xfrm>
          <a:prstGeom prst="rect">
            <a:avLst/>
          </a:prstGeom>
        </p:spPr>
      </p:pic>
    </p:spTree>
    <p:extLst>
      <p:ext uri="{BB962C8B-B14F-4D97-AF65-F5344CB8AC3E}">
        <p14:creationId xmlns:p14="http://schemas.microsoft.com/office/powerpoint/2010/main" val="1966687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lstStyle/>
          <a:p>
            <a:r>
              <a:rPr lang="nl-NL" dirty="0"/>
              <a:t>Monitor volgers</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xmlns="" id="{576B680F-AEEE-4A7A-A3C4-1F8E1637CF10}"/>
              </a:ext>
            </a:extLst>
          </p:cNvPr>
          <p:cNvPicPr>
            <a:picLocks noChangeAspect="1"/>
          </p:cNvPicPr>
          <p:nvPr/>
        </p:nvPicPr>
        <p:blipFill>
          <a:blip r:embed="rId3"/>
          <a:stretch>
            <a:fillRect/>
          </a:stretch>
        </p:blipFill>
        <p:spPr>
          <a:xfrm>
            <a:off x="1096620" y="1808328"/>
            <a:ext cx="9998759" cy="3426338"/>
          </a:xfrm>
          <a:prstGeom prst="rect">
            <a:avLst/>
          </a:prstGeom>
        </p:spPr>
      </p:pic>
      <p:sp>
        <p:nvSpPr>
          <p:cNvPr id="8" name="Pijl: omlaag 7">
            <a:extLst>
              <a:ext uri="{FF2B5EF4-FFF2-40B4-BE49-F238E27FC236}">
                <a16:creationId xmlns:a16="http://schemas.microsoft.com/office/drawing/2014/main" xmlns="" id="{E197104A-FFD3-4D64-9C54-F22EA1917DD5}"/>
              </a:ext>
            </a:extLst>
          </p:cNvPr>
          <p:cNvSpPr/>
          <p:nvPr/>
        </p:nvSpPr>
        <p:spPr>
          <a:xfrm>
            <a:off x="8904848" y="1209822"/>
            <a:ext cx="393897" cy="1631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a:extLst>
              <a:ext uri="{FF2B5EF4-FFF2-40B4-BE49-F238E27FC236}">
                <a16:creationId xmlns:a16="http://schemas.microsoft.com/office/drawing/2014/main" xmlns="" id="{5846EFD4-3E29-4989-A2C2-E587530489F0}"/>
              </a:ext>
            </a:extLst>
          </p:cNvPr>
          <p:cNvSpPr txBox="1"/>
          <p:nvPr/>
        </p:nvSpPr>
        <p:spPr>
          <a:xfrm>
            <a:off x="2083606" y="5842038"/>
            <a:ext cx="8157673" cy="830997"/>
          </a:xfrm>
          <a:prstGeom prst="rect">
            <a:avLst/>
          </a:prstGeom>
          <a:noFill/>
        </p:spPr>
        <p:txBody>
          <a:bodyPr wrap="square" rtlCol="0">
            <a:spAutoFit/>
          </a:bodyPr>
          <a:lstStyle/>
          <a:p>
            <a:pPr lvl="0" algn="ctr" hangingPunct="1">
              <a:defRPr/>
            </a:pPr>
            <a:r>
              <a:rPr kumimoji="0" lang="nl-NL" sz="1600" b="0" i="0" u="none" strike="noStrike" kern="1200" cap="none" spc="0" normalizeH="0" baseline="0" noProof="0" dirty="0">
                <a:ln>
                  <a:noFill/>
                </a:ln>
                <a:solidFill>
                  <a:schemeClr val="tx1"/>
                </a:solidFill>
                <a:effectLst/>
                <a:uLnTx/>
                <a:uFillTx/>
                <a:latin typeface="Calibri" panose="020F0502020204030204"/>
                <a:ea typeface="+mn-ea"/>
                <a:cs typeface="+mn-cs"/>
              </a:rPr>
              <a:t>Per locatie kunnen 1 of meerdere monitorvolgers worden ingesteld, hier zie je dat er per locatie</a:t>
            </a:r>
            <a:endParaRPr kumimoji="0" lang="nl-NL" sz="1600" b="0" i="0" u="none" strike="noStrike" kern="1200" cap="none" spc="0" normalizeH="0" baseline="0" noProof="0" dirty="0">
              <a:ln>
                <a:noFill/>
              </a:ln>
              <a:solidFill>
                <a:schemeClr val="tx1"/>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chemeClr val="tx1"/>
                </a:solidFill>
                <a:effectLst/>
                <a:uLnTx/>
                <a:uFillTx/>
                <a:latin typeface="Calibri" panose="020F0502020204030204"/>
                <a:ea typeface="+mn-ea"/>
                <a:cs typeface="+mn-cs"/>
              </a:rPr>
              <a:t>1 monitorvolger extra is ingevoerd. Dat kan ook de contactpersoon van de kinderopvang zijn.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chemeClr val="tx1"/>
                </a:solidFill>
                <a:effectLst/>
                <a:uLnTx/>
                <a:uFillTx/>
                <a:latin typeface="Calibri" panose="020F0502020204030204"/>
                <a:ea typeface="+mn-ea"/>
                <a:cs typeface="+mn-cs"/>
              </a:rPr>
              <a:t>Zij zijn immers ook verantwoordelijk voor het invullen van de vragenlijst.</a:t>
            </a:r>
          </a:p>
        </p:txBody>
      </p:sp>
    </p:spTree>
    <p:extLst>
      <p:ext uri="{BB962C8B-B14F-4D97-AF65-F5344CB8AC3E}">
        <p14:creationId xmlns:p14="http://schemas.microsoft.com/office/powerpoint/2010/main" val="142039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normAutofit/>
          </a:bodyPr>
          <a:lstStyle/>
          <a:p>
            <a:r>
              <a:rPr lang="nl-NL" dirty="0"/>
              <a:t>Aanmelden en inloggen</a:t>
            </a:r>
          </a:p>
        </p:txBody>
      </p:sp>
      <p:sp>
        <p:nvSpPr>
          <p:cNvPr id="3" name="Tijdelijke aanduiding voor inhoud 2">
            <a:extLst>
              <a:ext uri="{FF2B5EF4-FFF2-40B4-BE49-F238E27FC236}">
                <a16:creationId xmlns:a16="http://schemas.microsoft.com/office/drawing/2014/main" xmlns="" id="{3CC2C6FB-D119-4AE0-B60A-CD2B7309AE40}"/>
              </a:ext>
            </a:extLst>
          </p:cNvPr>
          <p:cNvSpPr>
            <a:spLocks noGrp="1"/>
          </p:cNvSpPr>
          <p:nvPr>
            <p:ph idx="1"/>
          </p:nvPr>
        </p:nvSpPr>
        <p:spPr/>
        <p:txBody>
          <a:bodyPr>
            <a:normAutofit/>
          </a:bodyPr>
          <a:lstStyle/>
          <a:p>
            <a:r>
              <a:rPr lang="nl-NL" sz="2000" dirty="0"/>
              <a:t>We leggen de procedure uit hoe je een account kunt maken en gaat inloggen</a:t>
            </a:r>
          </a:p>
          <a:p>
            <a:r>
              <a:rPr lang="nl-NL" sz="2000" dirty="0"/>
              <a:t>Dit jaar log je weer in als </a:t>
            </a:r>
            <a:r>
              <a:rPr lang="nl-NL" sz="2000" b="1" dirty="0">
                <a:solidFill>
                  <a:schemeClr val="accent2"/>
                </a:solidFill>
              </a:rPr>
              <a:t>Monitor coördinator (BoekStart coördinator)</a:t>
            </a:r>
            <a:r>
              <a:rPr lang="nl-NL" sz="2000" dirty="0"/>
              <a:t>, ook als je de leesconsulent bent. </a:t>
            </a:r>
          </a:p>
          <a:p>
            <a:r>
              <a:rPr lang="nl-NL" sz="2000" dirty="0"/>
              <a:t>De optie in de portal voor Leesconsulent is alleen voor PO en VO. Dit staat nu ook expliciet aangegeven. </a:t>
            </a:r>
          </a:p>
          <a:p>
            <a:r>
              <a:rPr lang="nl-NL" sz="2000" dirty="0"/>
              <a:t> Per bibliotheek is het mogelijk om meerdere Monitorcoördinatoren aan te maken. Dit kan nodig zijn om de hoeveelheid kinderopvanglocaties aangesloten bij jouw bibliotheek te verdelen*. </a:t>
            </a:r>
          </a:p>
          <a:p>
            <a:endParaRPr lang="nl-NL" sz="2000" dirty="0"/>
          </a:p>
        </p:txBody>
      </p:sp>
      <p:sp>
        <p:nvSpPr>
          <p:cNvPr id="4" name="Tijdelijke aanduiding voor datum 3">
            <a:extLst>
              <a:ext uri="{FF2B5EF4-FFF2-40B4-BE49-F238E27FC236}">
                <a16:creationId xmlns:a16="http://schemas.microsoft.com/office/drawing/2014/main" xmlns="" id="{86ED5699-6CC7-4D75-8F6D-522741639C9B}"/>
              </a:ext>
            </a:extLst>
          </p:cNvPr>
          <p:cNvSpPr>
            <a:spLocks noGrp="1"/>
          </p:cNvSpPr>
          <p:nvPr>
            <p:ph type="dt" sz="half" idx="10"/>
          </p:nvPr>
        </p:nvSpPr>
        <p:spPr/>
        <p:txBody>
          <a:bodyPr/>
          <a:lstStyle/>
          <a:p>
            <a:fld id="{519CC0AE-B313-468A-A7FD-E7F0CA465CEB}" type="datetime1">
              <a:rPr lang="nl-NL" smtClean="0"/>
              <a:t>30-11-2021</a:t>
            </a:fld>
            <a:endParaRPr lang="nl-NL" dirty="0"/>
          </a:p>
        </p:txBody>
      </p:sp>
      <p:sp>
        <p:nvSpPr>
          <p:cNvPr id="5" name="Tijdelijke aanduiding voor voettekst 4">
            <a:extLst>
              <a:ext uri="{FF2B5EF4-FFF2-40B4-BE49-F238E27FC236}">
                <a16:creationId xmlns:a16="http://schemas.microsoft.com/office/drawing/2014/main" xmlns="" id="{0A47053F-A558-4C7C-8E9A-BC72D1D6071F}"/>
              </a:ext>
            </a:extLst>
          </p:cNvPr>
          <p:cNvSpPr>
            <a:spLocks noGrp="1"/>
          </p:cNvSpPr>
          <p:nvPr>
            <p:ph type="ftr" sz="quarter" idx="11"/>
          </p:nvPr>
        </p:nvSpPr>
        <p:spPr>
          <a:xfrm>
            <a:off x="2278966" y="6161967"/>
            <a:ext cx="7315200" cy="569650"/>
          </a:xfrm>
        </p:spPr>
        <p:txBody>
          <a:bodyPr/>
          <a:lstStyle/>
          <a:p>
            <a:r>
              <a:rPr lang="nl-NL" dirty="0">
                <a:solidFill>
                  <a:schemeClr val="tx1"/>
                </a:solidFill>
              </a:rPr>
              <a:t>* </a:t>
            </a:r>
            <a:r>
              <a:rPr lang="nl-NL" sz="1400" dirty="0">
                <a:solidFill>
                  <a:schemeClr val="tx1"/>
                </a:solidFill>
              </a:rPr>
              <a:t>Maak binnen de Bibliotheek goede werkafspraken wie de Monitor coördinator per kinderopvanglocatie is en dus verantwoordelijk voor toevoegen van locaties, uitnodigen van voorleescoördinator en pedagogisch medewerkers én invullen van de vragenlijsten.</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fld id="{C7441D57-DC9D-4931-8D2E-C583585A4257}" type="slidenum">
              <a:rPr lang="nl-NL" smtClean="0"/>
              <a:t>2</a:t>
            </a:fld>
            <a:endParaRPr lang="nl-NL" dirty="0"/>
          </a:p>
        </p:txBody>
      </p:sp>
    </p:spTree>
    <p:extLst>
      <p:ext uri="{BB962C8B-B14F-4D97-AF65-F5344CB8AC3E}">
        <p14:creationId xmlns:p14="http://schemas.microsoft.com/office/powerpoint/2010/main" val="2790068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el 1"/>
          <p:cNvSpPr txBox="1">
            <a:spLocks noGrp="1"/>
          </p:cNvSpPr>
          <p:nvPr>
            <p:ph type="title"/>
          </p:nvPr>
        </p:nvSpPr>
        <p:spPr>
          <a:prstGeom prst="rect">
            <a:avLst/>
          </a:prstGeom>
        </p:spPr>
        <p:txBody>
          <a:bodyPr/>
          <a:lstStyle/>
          <a:p>
            <a:r>
              <a:rPr dirty="0"/>
              <a:t>Navigatiekolom | </a:t>
            </a:r>
            <a:r>
              <a:rPr lang="nl-NL" dirty="0"/>
              <a:t>IKC</a:t>
            </a:r>
            <a:endParaRPr dirty="0"/>
          </a:p>
        </p:txBody>
      </p:sp>
      <p:sp>
        <p:nvSpPr>
          <p:cNvPr id="3" name="Tijdelijke aanduiding voor inhoud 2">
            <a:extLst>
              <a:ext uri="{FF2B5EF4-FFF2-40B4-BE49-F238E27FC236}">
                <a16:creationId xmlns:a16="http://schemas.microsoft.com/office/drawing/2014/main" xmlns="" id="{4376C9B4-2CBD-48D3-9180-EE7390E8D363}"/>
              </a:ext>
            </a:extLst>
          </p:cNvPr>
          <p:cNvSpPr>
            <a:spLocks noGrp="1"/>
          </p:cNvSpPr>
          <p:nvPr>
            <p:ph idx="1"/>
          </p:nvPr>
        </p:nvSpPr>
        <p:spPr/>
        <p:txBody>
          <a:bodyPr/>
          <a:lstStyle/>
          <a:p>
            <a:endParaRPr lang="nl-NL" dirty="0"/>
          </a:p>
        </p:txBody>
      </p:sp>
      <p:sp>
        <p:nvSpPr>
          <p:cNvPr id="180" name="Tijdelijke aanduiding voor dianummer 5"/>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dirty="0"/>
          </a:p>
        </p:txBody>
      </p:sp>
      <p:pic>
        <p:nvPicPr>
          <p:cNvPr id="2" name="Afbeelding 1">
            <a:extLst>
              <a:ext uri="{FF2B5EF4-FFF2-40B4-BE49-F238E27FC236}">
                <a16:creationId xmlns:a16="http://schemas.microsoft.com/office/drawing/2014/main" xmlns="" id="{971D8973-79ED-4245-992D-C6A24A3BF08A}"/>
              </a:ext>
            </a:extLst>
          </p:cNvPr>
          <p:cNvPicPr>
            <a:picLocks noChangeAspect="1"/>
          </p:cNvPicPr>
          <p:nvPr/>
        </p:nvPicPr>
        <p:blipFill>
          <a:blip r:embed="rId2"/>
          <a:stretch>
            <a:fillRect/>
          </a:stretch>
        </p:blipFill>
        <p:spPr>
          <a:xfrm>
            <a:off x="641445" y="1808328"/>
            <a:ext cx="9229293" cy="4488919"/>
          </a:xfrm>
          <a:prstGeom prst="rect">
            <a:avLst/>
          </a:prstGeom>
        </p:spPr>
      </p:pic>
      <p:sp>
        <p:nvSpPr>
          <p:cNvPr id="182" name="Tekstvak 15"/>
          <p:cNvSpPr txBox="1"/>
          <p:nvPr/>
        </p:nvSpPr>
        <p:spPr>
          <a:xfrm>
            <a:off x="2733722" y="4223948"/>
            <a:ext cx="784926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endParaRPr dirty="0"/>
          </a:p>
          <a:p>
            <a:pPr algn="ctr"/>
            <a:endParaRPr dirty="0"/>
          </a:p>
          <a:p>
            <a:pPr algn="ctr"/>
            <a:r>
              <a:rPr lang="nl-NL" dirty="0"/>
              <a:t> </a:t>
            </a:r>
          </a:p>
          <a:p>
            <a:pPr algn="ctr"/>
            <a:r>
              <a:rPr lang="nl-NL" dirty="0"/>
              <a:t>De monitorcoördinator maakt een IKC handmatig aan met de knop ‘IKC toevoegen’</a:t>
            </a:r>
          </a:p>
        </p:txBody>
      </p:sp>
      <p:sp>
        <p:nvSpPr>
          <p:cNvPr id="4" name="Pijl: links 3">
            <a:extLst>
              <a:ext uri="{FF2B5EF4-FFF2-40B4-BE49-F238E27FC236}">
                <a16:creationId xmlns:a16="http://schemas.microsoft.com/office/drawing/2014/main" xmlns="" id="{6004C60F-B68A-4AB2-BEEC-CBD0451052E4}"/>
              </a:ext>
            </a:extLst>
          </p:cNvPr>
          <p:cNvSpPr/>
          <p:nvPr/>
        </p:nvSpPr>
        <p:spPr>
          <a:xfrm>
            <a:off x="1588168" y="5718314"/>
            <a:ext cx="1466188" cy="272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el 1"/>
          <p:cNvSpPr txBox="1">
            <a:spLocks noGrp="1"/>
          </p:cNvSpPr>
          <p:nvPr>
            <p:ph type="title"/>
          </p:nvPr>
        </p:nvSpPr>
        <p:spPr>
          <a:prstGeom prst="rect">
            <a:avLst/>
          </a:prstGeom>
        </p:spPr>
        <p:txBody>
          <a:bodyPr/>
          <a:lstStyle/>
          <a:p>
            <a:r>
              <a:rPr dirty="0"/>
              <a:t>Navigatiekolom | </a:t>
            </a:r>
            <a:r>
              <a:rPr lang="nl-NL" dirty="0"/>
              <a:t>IKC | Selecteer instellingen</a:t>
            </a:r>
            <a:endParaRPr dirty="0"/>
          </a:p>
        </p:txBody>
      </p:sp>
      <p:sp>
        <p:nvSpPr>
          <p:cNvPr id="180" name="Tijdelijke aanduiding voor dianummer 5"/>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dirty="0"/>
          </a:p>
        </p:txBody>
      </p:sp>
      <p:sp>
        <p:nvSpPr>
          <p:cNvPr id="9" name="Tekstvak 15">
            <a:extLst>
              <a:ext uri="{FF2B5EF4-FFF2-40B4-BE49-F238E27FC236}">
                <a16:creationId xmlns:a16="http://schemas.microsoft.com/office/drawing/2014/main" xmlns="" id="{CBE992CD-F3EC-46F2-8584-7F35733EE044}"/>
              </a:ext>
            </a:extLst>
          </p:cNvPr>
          <p:cNvSpPr txBox="1"/>
          <p:nvPr/>
        </p:nvSpPr>
        <p:spPr>
          <a:xfrm>
            <a:off x="5758955" y="5049672"/>
            <a:ext cx="9239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endParaRPr dirty="0"/>
          </a:p>
        </p:txBody>
      </p:sp>
      <p:pic>
        <p:nvPicPr>
          <p:cNvPr id="12" name="Afbeelding 11">
            <a:extLst>
              <a:ext uri="{FF2B5EF4-FFF2-40B4-BE49-F238E27FC236}">
                <a16:creationId xmlns:a16="http://schemas.microsoft.com/office/drawing/2014/main" xmlns="" id="{2995ECC7-BEB4-4BFF-917A-2F7859794368}"/>
              </a:ext>
            </a:extLst>
          </p:cNvPr>
          <p:cNvPicPr>
            <a:picLocks noChangeAspect="1"/>
          </p:cNvPicPr>
          <p:nvPr/>
        </p:nvPicPr>
        <p:blipFill rotWithShape="1">
          <a:blip r:embed="rId3"/>
          <a:srcRect t="8618" r="16494" b="11545"/>
          <a:stretch/>
        </p:blipFill>
        <p:spPr>
          <a:xfrm>
            <a:off x="2582511" y="1808328"/>
            <a:ext cx="7026977" cy="3779021"/>
          </a:xfrm>
          <a:prstGeom prst="rect">
            <a:avLst/>
          </a:prstGeom>
        </p:spPr>
      </p:pic>
      <p:sp>
        <p:nvSpPr>
          <p:cNvPr id="7" name="Pijl: rechts 6">
            <a:extLst>
              <a:ext uri="{FF2B5EF4-FFF2-40B4-BE49-F238E27FC236}">
                <a16:creationId xmlns:a16="http://schemas.microsoft.com/office/drawing/2014/main" xmlns="" id="{F96193AD-00F4-4D4C-8595-EFF5A353A64B}"/>
              </a:ext>
            </a:extLst>
          </p:cNvPr>
          <p:cNvSpPr/>
          <p:nvPr/>
        </p:nvSpPr>
        <p:spPr>
          <a:xfrm>
            <a:off x="2870676" y="5234338"/>
            <a:ext cx="1041010" cy="225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xmlns="" id="{D8212921-8072-4909-BB7F-06BDECA57C1B}"/>
              </a:ext>
            </a:extLst>
          </p:cNvPr>
          <p:cNvSpPr txBox="1"/>
          <p:nvPr/>
        </p:nvSpPr>
        <p:spPr>
          <a:xfrm>
            <a:off x="2083607" y="5842038"/>
            <a:ext cx="8024786" cy="1169551"/>
          </a:xfrm>
          <a:prstGeom prst="rect">
            <a:avLst/>
          </a:prstGeom>
          <a:noFill/>
        </p:spPr>
        <p:txBody>
          <a:bodyPr wrap="square" rtlCol="0">
            <a:spAutoFit/>
          </a:bodyPr>
          <a:lstStyle/>
          <a:p>
            <a:pPr algn="ctr"/>
            <a:r>
              <a:rPr lang="nl-NL" sz="1400" dirty="0"/>
              <a:t>Vink de kinderopvang/school aan die samen 1 IKC vormen. </a:t>
            </a:r>
          </a:p>
          <a:p>
            <a:pPr algn="ctr"/>
            <a:r>
              <a:rPr lang="nl-NL" sz="1400" dirty="0"/>
              <a:t>Ze moeten al zijn ingevoerd bij Registratie (resp. bij ’Boekstart’ of ‘PO’). </a:t>
            </a:r>
            <a:br>
              <a:rPr lang="nl-NL" sz="1400" dirty="0"/>
            </a:br>
            <a:r>
              <a:rPr lang="nl-NL" sz="1400" dirty="0"/>
              <a:t>Bovenaan zit een zoekfunctie van alle ingevoerde instellingen. </a:t>
            </a:r>
          </a:p>
          <a:p>
            <a:pPr algn="ctr"/>
            <a:r>
              <a:rPr lang="nl-NL" sz="1400" dirty="0"/>
              <a:t>Klik op de knop ‘aanmaken’. </a:t>
            </a:r>
            <a:br>
              <a:rPr lang="nl-NL" sz="1400" dirty="0"/>
            </a:br>
            <a:endParaRPr lang="nl-NL" sz="1400" dirty="0"/>
          </a:p>
        </p:txBody>
      </p:sp>
    </p:spTree>
    <p:extLst>
      <p:ext uri="{BB962C8B-B14F-4D97-AF65-F5344CB8AC3E}">
        <p14:creationId xmlns:p14="http://schemas.microsoft.com/office/powerpoint/2010/main" val="316770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xmlns="" id="{6F93DE84-3385-40A5-B34B-C6403743E581}"/>
              </a:ext>
            </a:extLst>
          </p:cNvPr>
          <p:cNvPicPr>
            <a:picLocks noChangeAspect="1"/>
          </p:cNvPicPr>
          <p:nvPr/>
        </p:nvPicPr>
        <p:blipFill rotWithShape="1">
          <a:blip r:embed="rId3"/>
          <a:srcRect l="-555" t="8292" r="17774" b="11057"/>
          <a:stretch/>
        </p:blipFill>
        <p:spPr>
          <a:xfrm>
            <a:off x="2832487" y="1937037"/>
            <a:ext cx="6527026" cy="3576967"/>
          </a:xfrm>
          <a:prstGeom prst="rect">
            <a:avLst/>
          </a:prstGeom>
        </p:spPr>
      </p:pic>
      <p:sp>
        <p:nvSpPr>
          <p:cNvPr id="181" name="Titel 1"/>
          <p:cNvSpPr txBox="1">
            <a:spLocks noGrp="1"/>
          </p:cNvSpPr>
          <p:nvPr>
            <p:ph type="title"/>
          </p:nvPr>
        </p:nvSpPr>
        <p:spPr>
          <a:prstGeom prst="rect">
            <a:avLst/>
          </a:prstGeom>
        </p:spPr>
        <p:txBody>
          <a:bodyPr/>
          <a:lstStyle/>
          <a:p>
            <a:r>
              <a:rPr dirty="0"/>
              <a:t>Navigatiekolom | </a:t>
            </a:r>
            <a:r>
              <a:rPr lang="nl-NL" dirty="0"/>
              <a:t>IKC </a:t>
            </a:r>
            <a:endParaRPr dirty="0"/>
          </a:p>
        </p:txBody>
      </p:sp>
      <p:sp>
        <p:nvSpPr>
          <p:cNvPr id="180" name="Tijdelijke aanduiding voor dianummer 5"/>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dirty="0"/>
          </a:p>
        </p:txBody>
      </p:sp>
      <p:sp>
        <p:nvSpPr>
          <p:cNvPr id="8" name="Tekstvak 7">
            <a:extLst>
              <a:ext uri="{FF2B5EF4-FFF2-40B4-BE49-F238E27FC236}">
                <a16:creationId xmlns:a16="http://schemas.microsoft.com/office/drawing/2014/main" xmlns="" id="{1B849472-D354-47E7-9322-74E872092CE5}"/>
              </a:ext>
            </a:extLst>
          </p:cNvPr>
          <p:cNvSpPr txBox="1"/>
          <p:nvPr/>
        </p:nvSpPr>
        <p:spPr>
          <a:xfrm>
            <a:off x="2083607" y="5842038"/>
            <a:ext cx="8024786" cy="1169551"/>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nl-NL" sz="1400" dirty="0">
                <a:latin typeface="Calibri"/>
                <a:cs typeface="Calibri"/>
              </a:rPr>
              <a:t>A</a:t>
            </a:r>
            <a:r>
              <a:rPr kumimoji="0" lang="nl-NL" sz="1400" b="0" i="0" u="none" strike="noStrike" kern="0" cap="none" spc="0" normalizeH="0" baseline="0" noProof="0" dirty="0">
                <a:ln>
                  <a:noFill/>
                </a:ln>
                <a:solidFill>
                  <a:srgbClr val="000000"/>
                </a:solidFill>
                <a:effectLst/>
                <a:uLnTx/>
                <a:uFillTx/>
                <a:latin typeface="Calibri"/>
                <a:cs typeface="Calibri"/>
                <a:sym typeface="Calibri"/>
              </a:rPr>
              <a:t>an de vragenlijsten van alle leerkrachten en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Calibri"/>
                <a:cs typeface="Calibri"/>
                <a:sym typeface="Calibri"/>
              </a:rPr>
              <a:t>pedagogisch medewerkers kinderopvang (BoekStart) van de IKC </a:t>
            </a:r>
          </a:p>
          <a:p>
            <a:pPr marL="0" marR="0" lvl="0" indent="0" algn="ctr" defTabSz="914400" rtl="0" eaLnBrk="1" fontAlgn="auto" latinLnBrk="0" hangingPunct="0">
              <a:lnSpc>
                <a:spcPct val="100000"/>
              </a:lnSpc>
              <a:spcBef>
                <a:spcPts val="0"/>
              </a:spcBef>
              <a:spcAft>
                <a:spcPts val="0"/>
              </a:spcAft>
              <a:buClrTx/>
              <a:buSzTx/>
              <a:buFontTx/>
              <a:buNone/>
              <a:tabLst/>
              <a:defRPr/>
            </a:pPr>
            <a:r>
              <a:rPr lang="nl-NL" sz="1400" dirty="0">
                <a:latin typeface="Calibri"/>
                <a:cs typeface="Calibri"/>
              </a:rPr>
              <a:t>w</a:t>
            </a:r>
            <a:r>
              <a:rPr kumimoji="0" lang="nl-NL" sz="1400" b="0" i="0" u="none" strike="noStrike" kern="0" cap="none" spc="0" normalizeH="0" baseline="0" noProof="0" dirty="0">
                <a:ln>
                  <a:noFill/>
                </a:ln>
                <a:solidFill>
                  <a:srgbClr val="000000"/>
                </a:solidFill>
                <a:effectLst/>
                <a:uLnTx/>
                <a:uFillTx/>
                <a:latin typeface="Calibri"/>
                <a:cs typeface="Calibri"/>
                <a:sym typeface="Calibri"/>
              </a:rPr>
              <a:t>orden automatisch extra vragen toegevoegd.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Calibri"/>
                <a:cs typeface="Calibri"/>
                <a:sym typeface="Calibri"/>
              </a:rPr>
              <a:t>1 pedagogisch medewerker van de bso krijgt een aparte vragenlijst toegestuurd.</a:t>
            </a:r>
            <a:br>
              <a:rPr kumimoji="0" lang="nl-NL" sz="1400" b="0" i="0" u="none" strike="noStrike" kern="0" cap="none" spc="0" normalizeH="0" baseline="0" noProof="0" dirty="0">
                <a:ln>
                  <a:noFill/>
                </a:ln>
                <a:solidFill>
                  <a:srgbClr val="000000"/>
                </a:solidFill>
                <a:effectLst/>
                <a:uLnTx/>
                <a:uFillTx/>
                <a:latin typeface="Calibri"/>
                <a:cs typeface="Calibri"/>
                <a:sym typeface="Calibri"/>
              </a:rPr>
            </a:br>
            <a:endParaRPr kumimoji="0" lang="nl-NL" sz="14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02085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lstStyle/>
          <a:p>
            <a:r>
              <a:rPr lang="nl-NL" dirty="0"/>
              <a:t>Vragenlijsten</a:t>
            </a:r>
          </a:p>
        </p:txBody>
      </p:sp>
      <p:sp>
        <p:nvSpPr>
          <p:cNvPr id="3" name="Tijdelijke aanduiding voor inhoud 2">
            <a:extLst>
              <a:ext uri="{FF2B5EF4-FFF2-40B4-BE49-F238E27FC236}">
                <a16:creationId xmlns:a16="http://schemas.microsoft.com/office/drawing/2014/main" xmlns="" id="{3CC2C6FB-D119-4AE0-B60A-CD2B7309AE40}"/>
              </a:ext>
            </a:extLst>
          </p:cNvPr>
          <p:cNvSpPr>
            <a:spLocks noGrp="1"/>
          </p:cNvSpPr>
          <p:nvPr>
            <p:ph idx="1"/>
          </p:nvPr>
        </p:nvSpPr>
        <p:spPr/>
        <p:txBody>
          <a:bodyPr>
            <a:normAutofit fontScale="92500" lnSpcReduction="20000"/>
          </a:bodyPr>
          <a:lstStyle/>
          <a:p>
            <a:r>
              <a:rPr lang="nl-NL" dirty="0"/>
              <a:t>3 vragenlijsten</a:t>
            </a:r>
          </a:p>
          <a:p>
            <a:pPr marL="0" indent="0">
              <a:buNone/>
            </a:pPr>
            <a:r>
              <a:rPr lang="nl-NL" dirty="0"/>
              <a:t>Bibliotheek: 14 vragen</a:t>
            </a:r>
          </a:p>
          <a:p>
            <a:pPr marL="0" indent="0">
              <a:buNone/>
            </a:pPr>
            <a:r>
              <a:rPr lang="nl-NL" dirty="0"/>
              <a:t>Voorleescoördinator/locatiemanager: 21 vragen</a:t>
            </a:r>
          </a:p>
          <a:p>
            <a:pPr marL="0" indent="0">
              <a:buNone/>
            </a:pPr>
            <a:r>
              <a:rPr lang="nl-NL" dirty="0"/>
              <a:t>Pedagogisch medewerker: 9 vragen</a:t>
            </a:r>
          </a:p>
          <a:p>
            <a:pPr marL="0" indent="0">
              <a:buNone/>
            </a:pPr>
            <a:r>
              <a:rPr lang="nl-NL" b="1" dirty="0">
                <a:solidFill>
                  <a:schemeClr val="accent2"/>
                </a:solidFill>
              </a:rPr>
              <a:t>Tips:</a:t>
            </a:r>
            <a:r>
              <a:rPr lang="nl-NL" dirty="0"/>
              <a:t> </a:t>
            </a:r>
          </a:p>
          <a:p>
            <a:pPr marL="0" indent="0">
              <a:buNone/>
            </a:pPr>
            <a:r>
              <a:rPr lang="nl-NL" dirty="0"/>
              <a:t>Bespreek met de kinderopvang het </a:t>
            </a:r>
            <a:r>
              <a:rPr lang="nl-NL" b="1" dirty="0">
                <a:solidFill>
                  <a:schemeClr val="accent2"/>
                </a:solidFill>
              </a:rPr>
              <a:t>afsluiten/afronden </a:t>
            </a:r>
            <a:r>
              <a:rPr lang="nl-NL" dirty="0"/>
              <a:t>van de vragenlijsten</a:t>
            </a:r>
          </a:p>
          <a:p>
            <a:pPr marL="0" indent="0">
              <a:buNone/>
            </a:pPr>
            <a:r>
              <a:rPr lang="nl-NL" dirty="0"/>
              <a:t>Communiceer duidelijk over de </a:t>
            </a:r>
            <a:r>
              <a:rPr lang="nl-NL" b="1" dirty="0">
                <a:solidFill>
                  <a:schemeClr val="accent2"/>
                </a:solidFill>
              </a:rPr>
              <a:t>planning</a:t>
            </a:r>
          </a:p>
          <a:p>
            <a:pPr marL="0" indent="0">
              <a:buNone/>
            </a:pPr>
            <a:r>
              <a:rPr lang="nl-NL" dirty="0"/>
              <a:t>Vragenlijsten, planning, PowerPoint staan op </a:t>
            </a:r>
            <a:r>
              <a:rPr lang="nl-NL" dirty="0">
                <a:hlinkClick r:id="rId2"/>
              </a:rPr>
              <a:t>https://www.boekstartpro.nl/toolkit/monitor.html</a:t>
            </a:r>
            <a:endParaRPr lang="nl-NL" dirty="0"/>
          </a:p>
          <a:p>
            <a:pPr marL="0" indent="0">
              <a:buNone/>
            </a:pPr>
            <a:endParaRPr lang="nl-NL" dirty="0"/>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xmlns="" id="{86ED5699-6CC7-4D75-8F6D-522741639C9B}"/>
              </a:ext>
            </a:extLst>
          </p:cNvPr>
          <p:cNvSpPr>
            <a:spLocks noGrp="1"/>
          </p:cNvSpPr>
          <p:nvPr>
            <p:ph type="dt" sz="half" idx="10"/>
          </p:nvPr>
        </p:nvSpPr>
        <p:spPr/>
        <p:txBody>
          <a:bodyPr/>
          <a:lstStyle/>
          <a:p>
            <a:fld id="{519CC0AE-B313-468A-A7FD-E7F0CA465CEB}" type="datetime1">
              <a:rPr lang="nl-NL" smtClean="0"/>
              <a:t>30-11-2021</a:t>
            </a:fld>
            <a:endParaRPr lang="nl-NL" dirty="0"/>
          </a:p>
        </p:txBody>
      </p:sp>
      <p:sp>
        <p:nvSpPr>
          <p:cNvPr id="5" name="Tijdelijke aanduiding voor voettekst 4">
            <a:extLst>
              <a:ext uri="{FF2B5EF4-FFF2-40B4-BE49-F238E27FC236}">
                <a16:creationId xmlns:a16="http://schemas.microsoft.com/office/drawing/2014/main" xmlns="" id="{0A47053F-A558-4C7C-8E9A-BC72D1D6071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fld id="{C7441D57-DC9D-4931-8D2E-C583585A4257}" type="slidenum">
              <a:rPr lang="nl-NL" smtClean="0"/>
              <a:t>23</a:t>
            </a:fld>
            <a:endParaRPr lang="nl-NL" dirty="0"/>
          </a:p>
        </p:txBody>
      </p:sp>
    </p:spTree>
    <p:extLst>
      <p:ext uri="{BB962C8B-B14F-4D97-AF65-F5344CB8AC3E}">
        <p14:creationId xmlns:p14="http://schemas.microsoft.com/office/powerpoint/2010/main" val="36819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lstStyle/>
          <a:p>
            <a:r>
              <a:rPr lang="nl-NL" dirty="0"/>
              <a:t>Helpdesk en vragen</a:t>
            </a:r>
          </a:p>
        </p:txBody>
      </p:sp>
      <p:sp>
        <p:nvSpPr>
          <p:cNvPr id="3" name="Tijdelijke aanduiding voor inhoud 2">
            <a:extLst>
              <a:ext uri="{FF2B5EF4-FFF2-40B4-BE49-F238E27FC236}">
                <a16:creationId xmlns:a16="http://schemas.microsoft.com/office/drawing/2014/main" xmlns="" id="{3CC2C6FB-D119-4AE0-B60A-CD2B7309AE40}"/>
              </a:ext>
            </a:extLst>
          </p:cNvPr>
          <p:cNvSpPr>
            <a:spLocks noGrp="1"/>
          </p:cNvSpPr>
          <p:nvPr>
            <p:ph idx="1"/>
          </p:nvPr>
        </p:nvSpPr>
        <p:spPr/>
        <p:txBody>
          <a:bodyPr>
            <a:normAutofit lnSpcReduction="10000"/>
          </a:bodyPr>
          <a:lstStyle/>
          <a:p>
            <a:r>
              <a:rPr lang="nl-NL" dirty="0"/>
              <a:t>Technische vragen</a:t>
            </a:r>
          </a:p>
          <a:p>
            <a:pPr marL="0" indent="0">
              <a:buNone/>
            </a:pPr>
            <a:r>
              <a:rPr lang="nl-NL" dirty="0"/>
              <a:t>Stellen per mail aan: helpdesk@mboekstart.nl</a:t>
            </a:r>
          </a:p>
          <a:p>
            <a:r>
              <a:rPr lang="nl-NL" dirty="0"/>
              <a:t>Inhoudelijke vragen</a:t>
            </a:r>
          </a:p>
          <a:p>
            <a:pPr marL="0" indent="0">
              <a:buNone/>
            </a:pPr>
            <a:r>
              <a:rPr lang="nl-NL" dirty="0"/>
              <a:t>Stellen per mail aan: info@boekstartpro.nl</a:t>
            </a:r>
          </a:p>
          <a:p>
            <a:pPr marL="0" indent="0">
              <a:buNone/>
            </a:pPr>
            <a:r>
              <a:rPr lang="nl-NL" b="1" dirty="0">
                <a:solidFill>
                  <a:schemeClr val="accent2"/>
                </a:solidFill>
              </a:rPr>
              <a:t>Tips</a:t>
            </a:r>
          </a:p>
          <a:p>
            <a:r>
              <a:rPr lang="nl-NL" sz="2400" dirty="0"/>
              <a:t>Indien mogelijk een print screen meesturen.</a:t>
            </a:r>
          </a:p>
          <a:p>
            <a:r>
              <a:rPr lang="nl-NL" sz="2400" dirty="0"/>
              <a:t>Volledige informatie in je mail sturen, plus duidelijke omschrijving wat je wilt dat</a:t>
            </a:r>
          </a:p>
          <a:p>
            <a:pPr marL="0" indent="0">
              <a:buNone/>
            </a:pPr>
            <a:r>
              <a:rPr lang="nl-NL" sz="2400" dirty="0"/>
              <a:t> er gedaan wordt/opgelost wordt.</a:t>
            </a:r>
          </a:p>
          <a:p>
            <a:endParaRPr lang="nl-NL" dirty="0"/>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xmlns="" id="{86ED5699-6CC7-4D75-8F6D-522741639C9B}"/>
              </a:ext>
            </a:extLst>
          </p:cNvPr>
          <p:cNvSpPr>
            <a:spLocks noGrp="1"/>
          </p:cNvSpPr>
          <p:nvPr>
            <p:ph type="dt" sz="half" idx="10"/>
          </p:nvPr>
        </p:nvSpPr>
        <p:spPr/>
        <p:txBody>
          <a:bodyPr/>
          <a:lstStyle/>
          <a:p>
            <a:fld id="{519CC0AE-B313-468A-A7FD-E7F0CA465CEB}" type="datetime1">
              <a:rPr lang="nl-NL" smtClean="0"/>
              <a:t>30-11-2021</a:t>
            </a:fld>
            <a:endParaRPr lang="nl-NL" dirty="0"/>
          </a:p>
        </p:txBody>
      </p:sp>
      <p:sp>
        <p:nvSpPr>
          <p:cNvPr id="5" name="Tijdelijke aanduiding voor voettekst 4">
            <a:extLst>
              <a:ext uri="{FF2B5EF4-FFF2-40B4-BE49-F238E27FC236}">
                <a16:creationId xmlns:a16="http://schemas.microsoft.com/office/drawing/2014/main" xmlns="" id="{0A47053F-A558-4C7C-8E9A-BC72D1D6071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fld id="{C7441D57-DC9D-4931-8D2E-C583585A4257}" type="slidenum">
              <a:rPr lang="nl-NL" smtClean="0"/>
              <a:t>24</a:t>
            </a:fld>
            <a:endParaRPr lang="nl-NL" dirty="0"/>
          </a:p>
        </p:txBody>
      </p:sp>
    </p:spTree>
    <p:extLst>
      <p:ext uri="{BB962C8B-B14F-4D97-AF65-F5344CB8AC3E}">
        <p14:creationId xmlns:p14="http://schemas.microsoft.com/office/powerpoint/2010/main" val="317186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07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normAutofit/>
          </a:bodyPr>
          <a:lstStyle/>
          <a:p>
            <a:r>
              <a:rPr lang="nl-NL" dirty="0"/>
              <a:t>Aanmelden bibliotheek op www.mdbos.nl</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7441D57-DC9D-4931-8D2E-C583585A4257}"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Pijl: rechts 7">
            <a:extLst>
              <a:ext uri="{FF2B5EF4-FFF2-40B4-BE49-F238E27FC236}">
                <a16:creationId xmlns:a16="http://schemas.microsoft.com/office/drawing/2014/main" xmlns="" id="{71893EDC-6993-4337-A825-7E0A7DAE4EF5}"/>
              </a:ext>
            </a:extLst>
          </p:cNvPr>
          <p:cNvSpPr/>
          <p:nvPr/>
        </p:nvSpPr>
        <p:spPr>
          <a:xfrm>
            <a:off x="641445" y="4802945"/>
            <a:ext cx="1918875" cy="613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Afbeelding 11">
            <a:extLst>
              <a:ext uri="{FF2B5EF4-FFF2-40B4-BE49-F238E27FC236}">
                <a16:creationId xmlns:a16="http://schemas.microsoft.com/office/drawing/2014/main" xmlns="" id="{85A518C5-625F-48C9-9DC6-C938A55ECA33}"/>
              </a:ext>
            </a:extLst>
          </p:cNvPr>
          <p:cNvPicPr>
            <a:picLocks noChangeAspect="1"/>
          </p:cNvPicPr>
          <p:nvPr/>
        </p:nvPicPr>
        <p:blipFill rotWithShape="1">
          <a:blip r:embed="rId3"/>
          <a:srcRect l="20749" t="29104" r="21547" b="21004"/>
          <a:stretch/>
        </p:blipFill>
        <p:spPr>
          <a:xfrm>
            <a:off x="2750024" y="1894016"/>
            <a:ext cx="7035208" cy="3421626"/>
          </a:xfrm>
          <a:prstGeom prst="rect">
            <a:avLst/>
          </a:prstGeom>
        </p:spPr>
      </p:pic>
      <p:sp>
        <p:nvSpPr>
          <p:cNvPr id="7" name="Tekstvak 6">
            <a:extLst>
              <a:ext uri="{FF2B5EF4-FFF2-40B4-BE49-F238E27FC236}">
                <a16:creationId xmlns:a16="http://schemas.microsoft.com/office/drawing/2014/main" xmlns="" id="{7A3D6C4B-68B7-4D65-AA65-958CBDB1810D}"/>
              </a:ext>
            </a:extLst>
          </p:cNvPr>
          <p:cNvSpPr txBox="1"/>
          <p:nvPr/>
        </p:nvSpPr>
        <p:spPr>
          <a:xfrm>
            <a:off x="2083607" y="5842038"/>
            <a:ext cx="8024786" cy="1508105"/>
          </a:xfrm>
          <a:prstGeom prst="rect">
            <a:avLst/>
          </a:prstGeom>
          <a:noFill/>
        </p:spPr>
        <p:txBody>
          <a:bodyPr wrap="square" rtlCol="0">
            <a:spAutoFit/>
          </a:bodyPr>
          <a:lstStyle/>
          <a:p>
            <a:pPr algn="ctr"/>
            <a:r>
              <a:rPr lang="nl-NL" sz="1400" dirty="0">
                <a:solidFill>
                  <a:schemeClr val="tx1"/>
                </a:solidFill>
              </a:rPr>
              <a:t>De Monitorcoördinator  meldt de bibliotheek eenmalig aan op www.mdbos.nl.</a:t>
            </a:r>
          </a:p>
          <a:p>
            <a:pPr algn="ctr"/>
            <a:r>
              <a:rPr lang="nl-NL" sz="1400" dirty="0">
                <a:solidFill>
                  <a:schemeClr val="tx1"/>
                </a:solidFill>
              </a:rPr>
              <a:t>Gebruik hiervoor de oranje button ‘Meld aan’.</a:t>
            </a:r>
          </a:p>
          <a:p>
            <a:pPr algn="ctr"/>
            <a:r>
              <a:rPr lang="nl-NL" sz="1400" dirty="0">
                <a:solidFill>
                  <a:schemeClr val="tx1"/>
                </a:solidFill>
              </a:rPr>
              <a:t>Ben je de Monitorcoördinator voor meerdere doelgroepen?</a:t>
            </a:r>
          </a:p>
          <a:p>
            <a:pPr algn="ctr"/>
            <a:r>
              <a:rPr lang="nl-NL" sz="1400" dirty="0">
                <a:solidFill>
                  <a:schemeClr val="tx1"/>
                </a:solidFill>
              </a:rPr>
              <a:t>Dan hoef je jezelf en de bibliotheek  maar </a:t>
            </a:r>
            <a:r>
              <a:rPr lang="nl-NL" sz="1400" b="1" dirty="0">
                <a:solidFill>
                  <a:schemeClr val="tx1"/>
                </a:solidFill>
              </a:rPr>
              <a:t>1 keer </a:t>
            </a:r>
            <a:r>
              <a:rPr lang="nl-NL" sz="1400" dirty="0">
                <a:solidFill>
                  <a:schemeClr val="tx1"/>
                </a:solidFill>
              </a:rPr>
              <a:t>in de beheerportal aan te melden.</a:t>
            </a:r>
            <a:r>
              <a:rPr lang="nl-NL" sz="1800" dirty="0">
                <a:solidFill>
                  <a:schemeClr val="tx1"/>
                </a:solidFill>
              </a:rPr>
              <a:t/>
            </a:r>
            <a:br>
              <a:rPr lang="nl-NL" sz="1800" dirty="0">
                <a:solidFill>
                  <a:schemeClr val="tx1"/>
                </a:solidFill>
              </a:rPr>
            </a:br>
            <a:endParaRPr kumimoji="0" lang="nl-NL" sz="1800" b="0" i="0" u="none" strike="noStrike" kern="1200" cap="none" spc="0" normalizeH="0" baseline="0" noProof="0" dirty="0">
              <a:ln>
                <a:noFill/>
              </a:ln>
              <a:solidFill>
                <a:schemeClr val="tx1"/>
              </a:solidFill>
              <a:effectLst/>
              <a:uLnTx/>
              <a:uFillTx/>
              <a:latin typeface="Calibri" panose="020F0502020204030204"/>
            </a:endParaRPr>
          </a:p>
          <a:p>
            <a:endParaRPr lang="nl-NL" dirty="0"/>
          </a:p>
        </p:txBody>
      </p:sp>
    </p:spTree>
    <p:extLst>
      <p:ext uri="{BB962C8B-B14F-4D97-AF65-F5344CB8AC3E}">
        <p14:creationId xmlns:p14="http://schemas.microsoft.com/office/powerpoint/2010/main" val="247040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p:txBody>
          <a:bodyPr/>
          <a:lstStyle/>
          <a:p>
            <a:r>
              <a:rPr lang="nl-NL" dirty="0"/>
              <a:t>Dan ontvang je dit:</a:t>
            </a:r>
          </a:p>
        </p:txBody>
      </p:sp>
      <p:pic>
        <p:nvPicPr>
          <p:cNvPr id="7" name="Tijdelijke aanduiding voor inhoud 6">
            <a:extLst>
              <a:ext uri="{FF2B5EF4-FFF2-40B4-BE49-F238E27FC236}">
                <a16:creationId xmlns:a16="http://schemas.microsoft.com/office/drawing/2014/main" xmlns="" id="{A2F0FF53-E0A7-4C63-89E6-3446F295DCC9}"/>
              </a:ext>
            </a:extLst>
          </p:cNvPr>
          <p:cNvPicPr>
            <a:picLocks noGrp="1" noChangeAspect="1"/>
          </p:cNvPicPr>
          <p:nvPr>
            <p:ph idx="1"/>
          </p:nvPr>
        </p:nvPicPr>
        <p:blipFill>
          <a:blip r:embed="rId2"/>
          <a:stretch>
            <a:fillRect/>
          </a:stretch>
        </p:blipFill>
        <p:spPr>
          <a:xfrm>
            <a:off x="2339975" y="2228056"/>
            <a:ext cx="7315200" cy="3514725"/>
          </a:xfrm>
          <a:prstGeom prst="rect">
            <a:avLst/>
          </a:prstGeom>
        </p:spPr>
      </p:pic>
      <p:sp>
        <p:nvSpPr>
          <p:cNvPr id="4" name="Tijdelijke aanduiding voor datum 3">
            <a:extLst>
              <a:ext uri="{FF2B5EF4-FFF2-40B4-BE49-F238E27FC236}">
                <a16:creationId xmlns:a16="http://schemas.microsoft.com/office/drawing/2014/main" xmlns="" id="{86ED5699-6CC7-4D75-8F6D-522741639C9B}"/>
              </a:ext>
            </a:extLst>
          </p:cNvPr>
          <p:cNvSpPr>
            <a:spLocks noGrp="1"/>
          </p:cNvSpPr>
          <p:nvPr>
            <p:ph type="dt" sz="half" idx="10"/>
          </p:nvPr>
        </p:nvSpPr>
        <p:spPr/>
        <p:txBody>
          <a:bodyPr/>
          <a:lstStyle/>
          <a:p>
            <a:fld id="{519CC0AE-B313-468A-A7FD-E7F0CA465CEB}" type="datetime1">
              <a:rPr lang="nl-NL" smtClean="0"/>
              <a:t>30-11-2021</a:t>
            </a:fld>
            <a:endParaRPr lang="nl-NL" dirty="0"/>
          </a:p>
        </p:txBody>
      </p:sp>
      <p:sp>
        <p:nvSpPr>
          <p:cNvPr id="5" name="Tijdelijke aanduiding voor voettekst 4">
            <a:extLst>
              <a:ext uri="{FF2B5EF4-FFF2-40B4-BE49-F238E27FC236}">
                <a16:creationId xmlns:a16="http://schemas.microsoft.com/office/drawing/2014/main" xmlns="" id="{0A47053F-A558-4C7C-8E9A-BC72D1D6071F}"/>
              </a:ext>
            </a:extLst>
          </p:cNvPr>
          <p:cNvSpPr>
            <a:spLocks noGrp="1"/>
          </p:cNvSpPr>
          <p:nvPr>
            <p:ph type="ftr" sz="quarter" idx="11"/>
          </p:nvPr>
        </p:nvSpPr>
        <p:spPr/>
        <p:txBody>
          <a:bodyPr/>
          <a:lstStyle/>
          <a:p>
            <a:r>
              <a:rPr lang="nl-NL" dirty="0">
                <a:solidFill>
                  <a:schemeClr val="tx1"/>
                </a:solidFill>
              </a:rPr>
              <a:t>Je gaat verder via inloggen en doorloopt de inlogprocedure</a:t>
            </a:r>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fld id="{C7441D57-DC9D-4931-8D2E-C583585A4257}" type="slidenum">
              <a:rPr lang="nl-NL" smtClean="0"/>
              <a:t>4</a:t>
            </a:fld>
            <a:endParaRPr lang="nl-NL" dirty="0"/>
          </a:p>
        </p:txBody>
      </p:sp>
      <p:sp>
        <p:nvSpPr>
          <p:cNvPr id="8" name="Pijl: rechts 7">
            <a:extLst>
              <a:ext uri="{FF2B5EF4-FFF2-40B4-BE49-F238E27FC236}">
                <a16:creationId xmlns:a16="http://schemas.microsoft.com/office/drawing/2014/main" xmlns="" id="{D6FDC66E-6478-4F28-BDF2-665F7F91AAE5}"/>
              </a:ext>
            </a:extLst>
          </p:cNvPr>
          <p:cNvSpPr/>
          <p:nvPr/>
        </p:nvSpPr>
        <p:spPr>
          <a:xfrm>
            <a:off x="815926" y="5205046"/>
            <a:ext cx="1772529" cy="537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2524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el 1"/>
          <p:cNvSpPr txBox="1">
            <a:spLocks noGrp="1"/>
          </p:cNvSpPr>
          <p:nvPr>
            <p:ph type="title"/>
          </p:nvPr>
        </p:nvSpPr>
        <p:spPr>
          <a:prstGeom prst="rect">
            <a:avLst/>
          </a:prstGeom>
        </p:spPr>
        <p:txBody>
          <a:bodyPr/>
          <a:lstStyle/>
          <a:p>
            <a:r>
              <a:rPr lang="nl-NL" dirty="0"/>
              <a:t>Eigen account</a:t>
            </a:r>
            <a:r>
              <a:rPr dirty="0"/>
              <a:t> maken (eenmalig)</a:t>
            </a:r>
          </a:p>
        </p:txBody>
      </p:sp>
      <p:sp>
        <p:nvSpPr>
          <p:cNvPr id="114" name="Tijdelijke aanduiding voor dianummer 5"/>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dirty="0"/>
          </a:p>
        </p:txBody>
      </p:sp>
      <p:sp>
        <p:nvSpPr>
          <p:cNvPr id="116" name="Tekstvak 15"/>
          <p:cNvSpPr txBox="1"/>
          <p:nvPr/>
        </p:nvSpPr>
        <p:spPr>
          <a:xfrm>
            <a:off x="6049804" y="5068383"/>
            <a:ext cx="92395"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endParaRPr i="1" dirty="0"/>
          </a:p>
        </p:txBody>
      </p:sp>
      <p:pic>
        <p:nvPicPr>
          <p:cNvPr id="117" name="Afbeelding" descr="Afbeelding"/>
          <p:cNvPicPr>
            <a:picLocks noChangeAspect="1"/>
          </p:cNvPicPr>
          <p:nvPr/>
        </p:nvPicPr>
        <p:blipFill>
          <a:blip r:embed="rId3"/>
          <a:stretch>
            <a:fillRect/>
          </a:stretch>
        </p:blipFill>
        <p:spPr>
          <a:xfrm>
            <a:off x="2457874" y="1925326"/>
            <a:ext cx="7772400" cy="3048001"/>
          </a:xfrm>
          <a:prstGeom prst="rect">
            <a:avLst/>
          </a:prstGeom>
          <a:ln w="12700">
            <a:miter lim="400000"/>
          </a:ln>
        </p:spPr>
      </p:pic>
      <p:sp>
        <p:nvSpPr>
          <p:cNvPr id="8" name="Tekstvak 7">
            <a:extLst>
              <a:ext uri="{FF2B5EF4-FFF2-40B4-BE49-F238E27FC236}">
                <a16:creationId xmlns:a16="http://schemas.microsoft.com/office/drawing/2014/main" xmlns="" id="{DCE6337F-6AD5-465D-B744-B4839F86D685}"/>
              </a:ext>
            </a:extLst>
          </p:cNvPr>
          <p:cNvSpPr txBox="1"/>
          <p:nvPr/>
        </p:nvSpPr>
        <p:spPr>
          <a:xfrm>
            <a:off x="2082018" y="4973327"/>
            <a:ext cx="8274449" cy="2415448"/>
          </a:xfrm>
          <a:prstGeom prst="rect">
            <a:avLst/>
          </a:prstGeom>
          <a:noFill/>
        </p:spPr>
        <p:txBody>
          <a:bodyPr wrap="square" rtlCol="0">
            <a:spAutoFit/>
          </a:bodyPr>
          <a:lstStyle/>
          <a:p>
            <a:pPr algn="ctr"/>
            <a:r>
              <a:rPr lang="nl-NL" sz="1400" dirty="0"/>
              <a:t>De procedure om een account te maken en in te loggen is voor de Monitor coördinator. </a:t>
            </a:r>
          </a:p>
          <a:p>
            <a:pPr algn="ctr"/>
            <a:r>
              <a:rPr lang="nl-NL" sz="1400" dirty="0"/>
              <a:t>Dit jaar vervalt de mogelijkheid om als leesconsulent in te loggen. Uitleg hierover volgt.</a:t>
            </a:r>
          </a:p>
          <a:p>
            <a:pPr algn="ctr"/>
            <a:r>
              <a:rPr lang="nl-NL" sz="1400" dirty="0"/>
              <a:t>Een account maken kan op twee manieren: middels wachtwoord</a:t>
            </a:r>
          </a:p>
          <a:p>
            <a:pPr algn="ctr"/>
            <a:r>
              <a:rPr lang="nl-NL" sz="2000" b="1" dirty="0"/>
              <a:t>óf</a:t>
            </a:r>
            <a:r>
              <a:rPr lang="nl-NL" sz="1400" dirty="0"/>
              <a:t> door gebruik te maken van een Microsoft login account.</a:t>
            </a:r>
          </a:p>
          <a:p>
            <a:pPr algn="ctr"/>
            <a:r>
              <a:rPr lang="nl-NL" sz="1400" dirty="0"/>
              <a:t>Nadat er eenmaal is ingelogd </a:t>
            </a:r>
            <a:r>
              <a:rPr lang="nl-NL" sz="1400" b="1" dirty="0"/>
              <a:t>vervalt</a:t>
            </a:r>
            <a:r>
              <a:rPr lang="nl-NL" sz="1400" dirty="0"/>
              <a:t> de keuze om op een andere manier in te loggen.</a:t>
            </a:r>
          </a:p>
          <a:p>
            <a:pPr algn="ctr"/>
            <a:endParaRPr lang="nl-NL" sz="1400" dirty="0"/>
          </a:p>
          <a:p>
            <a:pPr algn="ctr"/>
            <a:r>
              <a:rPr lang="nl-NL" sz="1400" dirty="0"/>
              <a:t/>
            </a:r>
            <a:br>
              <a:rPr lang="nl-NL" sz="1400" dirty="0"/>
            </a:br>
            <a:r>
              <a:rPr lang="nl-NL" sz="1400" dirty="0"/>
              <a:t/>
            </a:r>
            <a:br>
              <a:rPr lang="nl-NL" sz="1400" dirty="0"/>
            </a:br>
            <a:endParaRPr lang="nl-NL" sz="1400" dirty="0"/>
          </a:p>
          <a:p>
            <a:pPr algn="ctr"/>
            <a:endParaRPr lang="nl-NL" sz="1400" i="1" dirty="0"/>
          </a:p>
        </p:txBody>
      </p:sp>
      <p:sp>
        <p:nvSpPr>
          <p:cNvPr id="2" name="Pijl: rechts 1">
            <a:extLst>
              <a:ext uri="{FF2B5EF4-FFF2-40B4-BE49-F238E27FC236}">
                <a16:creationId xmlns:a16="http://schemas.microsoft.com/office/drawing/2014/main" xmlns="" id="{6F338D0D-D72C-49AC-8D87-E4D2CEF89DBF}"/>
              </a:ext>
            </a:extLst>
          </p:cNvPr>
          <p:cNvSpPr/>
          <p:nvPr/>
        </p:nvSpPr>
        <p:spPr>
          <a:xfrm>
            <a:off x="2331681" y="27291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Pijl: links 2">
            <a:extLst>
              <a:ext uri="{FF2B5EF4-FFF2-40B4-BE49-F238E27FC236}">
                <a16:creationId xmlns:a16="http://schemas.microsoft.com/office/drawing/2014/main" xmlns="" id="{5D440992-C2F4-4FE9-BC7F-BBC11D598D94}"/>
              </a:ext>
            </a:extLst>
          </p:cNvPr>
          <p:cNvSpPr/>
          <p:nvPr/>
        </p:nvSpPr>
        <p:spPr>
          <a:xfrm>
            <a:off x="8392709" y="276359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AFAF40-7EFD-4D07-84AD-C253D2294CE1}"/>
              </a:ext>
            </a:extLst>
          </p:cNvPr>
          <p:cNvSpPr>
            <a:spLocks noGrp="1"/>
          </p:cNvSpPr>
          <p:nvPr>
            <p:ph type="title"/>
          </p:nvPr>
        </p:nvSpPr>
        <p:spPr>
          <a:xfrm>
            <a:off x="641445" y="815927"/>
            <a:ext cx="10712355" cy="992402"/>
          </a:xfrm>
        </p:spPr>
        <p:txBody>
          <a:bodyPr>
            <a:noAutofit/>
          </a:bodyPr>
          <a:lstStyle/>
          <a:p>
            <a:r>
              <a:rPr lang="nl-NL" sz="3600" dirty="0"/>
              <a:t>Account maken met wachtwoord: </a:t>
            </a:r>
            <a:br>
              <a:rPr lang="nl-NL" sz="3600" dirty="0"/>
            </a:br>
            <a:r>
              <a:rPr lang="nl-NL" sz="3600" dirty="0"/>
              <a:t>wachtwoord aanmaken en wachtwoord bevestigen</a:t>
            </a:r>
          </a:p>
        </p:txBody>
      </p:sp>
      <p:pic>
        <p:nvPicPr>
          <p:cNvPr id="7" name="Tijdelijke aanduiding voor inhoud 6">
            <a:extLst>
              <a:ext uri="{FF2B5EF4-FFF2-40B4-BE49-F238E27FC236}">
                <a16:creationId xmlns:a16="http://schemas.microsoft.com/office/drawing/2014/main" xmlns="" id="{DC198CE2-ACFD-43CA-969E-812FA75B9254}"/>
              </a:ext>
            </a:extLst>
          </p:cNvPr>
          <p:cNvPicPr>
            <a:picLocks noGrp="1" noChangeAspect="1"/>
          </p:cNvPicPr>
          <p:nvPr>
            <p:ph idx="1"/>
          </p:nvPr>
        </p:nvPicPr>
        <p:blipFill>
          <a:blip r:embed="rId2"/>
          <a:stretch>
            <a:fillRect/>
          </a:stretch>
        </p:blipFill>
        <p:spPr>
          <a:xfrm>
            <a:off x="847226" y="1808328"/>
            <a:ext cx="9655134" cy="4081297"/>
          </a:xfrm>
          <a:prstGeom prst="rect">
            <a:avLst/>
          </a:prstGeom>
        </p:spPr>
      </p:pic>
      <p:sp>
        <p:nvSpPr>
          <p:cNvPr id="4" name="Tijdelijke aanduiding voor datum 3">
            <a:extLst>
              <a:ext uri="{FF2B5EF4-FFF2-40B4-BE49-F238E27FC236}">
                <a16:creationId xmlns:a16="http://schemas.microsoft.com/office/drawing/2014/main" xmlns="" id="{86ED5699-6CC7-4D75-8F6D-522741639C9B}"/>
              </a:ext>
            </a:extLst>
          </p:cNvPr>
          <p:cNvSpPr>
            <a:spLocks noGrp="1"/>
          </p:cNvSpPr>
          <p:nvPr>
            <p:ph type="dt" sz="half" idx="10"/>
          </p:nvPr>
        </p:nvSpPr>
        <p:spPr/>
        <p:txBody>
          <a:bodyPr/>
          <a:lstStyle/>
          <a:p>
            <a:fld id="{519CC0AE-B313-468A-A7FD-E7F0CA465CEB}" type="datetime1">
              <a:rPr lang="nl-NL" smtClean="0"/>
              <a:t>30-11-2021</a:t>
            </a:fld>
            <a:endParaRPr lang="nl-NL" dirty="0"/>
          </a:p>
        </p:txBody>
      </p:sp>
      <p:sp>
        <p:nvSpPr>
          <p:cNvPr id="5" name="Tijdelijke aanduiding voor voettekst 4">
            <a:extLst>
              <a:ext uri="{FF2B5EF4-FFF2-40B4-BE49-F238E27FC236}">
                <a16:creationId xmlns:a16="http://schemas.microsoft.com/office/drawing/2014/main" xmlns="" id="{0A47053F-A558-4C7C-8E9A-BC72D1D6071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E02EB7A8-E3CB-4327-95E1-5950A1BF56CC}"/>
              </a:ext>
            </a:extLst>
          </p:cNvPr>
          <p:cNvSpPr>
            <a:spLocks noGrp="1"/>
          </p:cNvSpPr>
          <p:nvPr>
            <p:ph type="sldNum" sz="quarter" idx="12"/>
          </p:nvPr>
        </p:nvSpPr>
        <p:spPr/>
        <p:txBody>
          <a:bodyPr/>
          <a:lstStyle/>
          <a:p>
            <a:fld id="{C7441D57-DC9D-4931-8D2E-C583585A4257}" type="slidenum">
              <a:rPr lang="nl-NL" smtClean="0"/>
              <a:t>6</a:t>
            </a:fld>
            <a:endParaRPr lang="nl-NL" dirty="0"/>
          </a:p>
        </p:txBody>
      </p:sp>
      <p:sp>
        <p:nvSpPr>
          <p:cNvPr id="8" name="Pijl: rechts 7">
            <a:extLst>
              <a:ext uri="{FF2B5EF4-FFF2-40B4-BE49-F238E27FC236}">
                <a16:creationId xmlns:a16="http://schemas.microsoft.com/office/drawing/2014/main" xmlns="" id="{857100C9-4EAA-477F-8FB8-45ABC8C02EF1}"/>
              </a:ext>
            </a:extLst>
          </p:cNvPr>
          <p:cNvSpPr/>
          <p:nvPr/>
        </p:nvSpPr>
        <p:spPr>
          <a:xfrm>
            <a:off x="267286" y="3784209"/>
            <a:ext cx="374159" cy="23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Pijl: rechts 8">
            <a:extLst>
              <a:ext uri="{FF2B5EF4-FFF2-40B4-BE49-F238E27FC236}">
                <a16:creationId xmlns:a16="http://schemas.microsoft.com/office/drawing/2014/main" xmlns="" id="{C10F81D5-C669-468C-B18F-92556648AF72}"/>
              </a:ext>
            </a:extLst>
          </p:cNvPr>
          <p:cNvSpPr/>
          <p:nvPr/>
        </p:nvSpPr>
        <p:spPr>
          <a:xfrm>
            <a:off x="436098" y="4684542"/>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Pijl: rechts 9">
            <a:extLst>
              <a:ext uri="{FF2B5EF4-FFF2-40B4-BE49-F238E27FC236}">
                <a16:creationId xmlns:a16="http://schemas.microsoft.com/office/drawing/2014/main" xmlns="" id="{0387D948-6B2E-4BFC-B6B1-22ACB208704B}"/>
              </a:ext>
            </a:extLst>
          </p:cNvPr>
          <p:cNvSpPr/>
          <p:nvPr/>
        </p:nvSpPr>
        <p:spPr>
          <a:xfrm>
            <a:off x="267286" y="4556519"/>
            <a:ext cx="374159" cy="23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Pijl: omhoog 11">
            <a:extLst>
              <a:ext uri="{FF2B5EF4-FFF2-40B4-BE49-F238E27FC236}">
                <a16:creationId xmlns:a16="http://schemas.microsoft.com/office/drawing/2014/main" xmlns="" id="{ACCC3CAE-7C40-4960-B02A-BCCFEDAB2C01}"/>
              </a:ext>
            </a:extLst>
          </p:cNvPr>
          <p:cNvSpPr/>
          <p:nvPr/>
        </p:nvSpPr>
        <p:spPr>
          <a:xfrm>
            <a:off x="1505243" y="5809957"/>
            <a:ext cx="184397" cy="5565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64315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Account maken middels wachtwoord"/>
          <p:cNvSpPr txBox="1">
            <a:spLocks noGrp="1"/>
          </p:cNvSpPr>
          <p:nvPr>
            <p:ph type="title"/>
          </p:nvPr>
        </p:nvSpPr>
        <p:spPr>
          <a:prstGeom prst="rect">
            <a:avLst/>
          </a:prstGeom>
        </p:spPr>
        <p:txBody>
          <a:bodyPr/>
          <a:lstStyle>
            <a:lvl1pPr>
              <a:defRPr b="0"/>
            </a:lvl1pPr>
          </a:lstStyle>
          <a:p>
            <a:r>
              <a:rPr dirty="0"/>
              <a:t>Account</a:t>
            </a:r>
            <a:r>
              <a:rPr lang="nl-NL" dirty="0"/>
              <a:t> bevestigen met Authenticator</a:t>
            </a:r>
            <a:endParaRPr dirty="0"/>
          </a:p>
        </p:txBody>
      </p:sp>
      <p:pic>
        <p:nvPicPr>
          <p:cNvPr id="126" name="Afbeelding" descr="Afbeelding"/>
          <p:cNvPicPr>
            <a:picLocks noChangeAspect="1"/>
          </p:cNvPicPr>
          <p:nvPr/>
        </p:nvPicPr>
        <p:blipFill>
          <a:blip r:embed="rId2"/>
          <a:stretch>
            <a:fillRect/>
          </a:stretch>
        </p:blipFill>
        <p:spPr>
          <a:xfrm>
            <a:off x="1189776" y="1829428"/>
            <a:ext cx="9118601" cy="3378201"/>
          </a:xfrm>
          <a:prstGeom prst="rect">
            <a:avLst/>
          </a:prstGeom>
          <a:ln w="12700">
            <a:miter lim="400000"/>
          </a:ln>
        </p:spPr>
      </p:pic>
      <p:sp>
        <p:nvSpPr>
          <p:cNvPr id="6" name="Tijdelijke aanduiding voor dianummer 5">
            <a:extLst>
              <a:ext uri="{FF2B5EF4-FFF2-40B4-BE49-F238E27FC236}">
                <a16:creationId xmlns:a16="http://schemas.microsoft.com/office/drawing/2014/main" xmlns="" id="{D44AEA06-1F6F-41E5-857F-901B7879F8E4}"/>
              </a:ext>
            </a:extLst>
          </p:cNvPr>
          <p:cNvSpPr txBox="1">
            <a:spLocks noGrp="1"/>
          </p:cNvSpPr>
          <p:nvPr>
            <p:ph type="sldNum" sz="quarter" idx="12"/>
          </p:nvPr>
        </p:nvSpPr>
        <p:spPr>
          <a:xfrm>
            <a:off x="9896992" y="6366491"/>
            <a:ext cx="91895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dirty="0"/>
          </a:p>
        </p:txBody>
      </p:sp>
      <p:sp>
        <p:nvSpPr>
          <p:cNvPr id="7" name="Tekstvak 6">
            <a:extLst>
              <a:ext uri="{FF2B5EF4-FFF2-40B4-BE49-F238E27FC236}">
                <a16:creationId xmlns:a16="http://schemas.microsoft.com/office/drawing/2014/main" xmlns="" id="{8A8E18B1-0F64-465C-BBAE-F19777283350}"/>
              </a:ext>
            </a:extLst>
          </p:cNvPr>
          <p:cNvSpPr txBox="1"/>
          <p:nvPr/>
        </p:nvSpPr>
        <p:spPr>
          <a:xfrm>
            <a:off x="2083607" y="5842038"/>
            <a:ext cx="8024786" cy="954107"/>
          </a:xfrm>
          <a:prstGeom prst="rect">
            <a:avLst/>
          </a:prstGeom>
          <a:noFill/>
        </p:spPr>
        <p:txBody>
          <a:bodyPr wrap="square" rtlCol="0">
            <a:spAutoFit/>
          </a:bodyPr>
          <a:lstStyle/>
          <a:p>
            <a:pPr algn="ctr"/>
            <a:r>
              <a:rPr lang="nl-NL" sz="1400" dirty="0"/>
              <a:t>Als je bovenstaand scherm ziet, open dan de app ‘Authenticator’ op een mobiel apparaat</a:t>
            </a:r>
            <a:br>
              <a:rPr lang="nl-NL" sz="1400" dirty="0"/>
            </a:br>
            <a:r>
              <a:rPr lang="nl-NL" sz="1400" dirty="0"/>
              <a:t>en volg de aanwijzingen. De app ‘Authenticator is gratis te downloaden via de Play Store en </a:t>
            </a:r>
            <a:br>
              <a:rPr lang="nl-NL" sz="1400" dirty="0"/>
            </a:br>
            <a:r>
              <a:rPr lang="nl-NL" sz="1400" dirty="0"/>
              <a:t>de App Store. Deze app is noodzakelijk, gebruik van een camera of ‘gewone’ </a:t>
            </a:r>
            <a:br>
              <a:rPr lang="nl-NL" sz="1400" dirty="0"/>
            </a:br>
            <a:r>
              <a:rPr lang="nl-NL" sz="1400" dirty="0"/>
              <a:t>QR-scanner is niet mogelijk. </a:t>
            </a:r>
            <a:r>
              <a:rPr lang="nl-NL" sz="1400" b="1" dirty="0"/>
              <a:t>Vul de 6 cijferige code in</a:t>
            </a:r>
          </a:p>
        </p:txBody>
      </p:sp>
      <p:sp>
        <p:nvSpPr>
          <p:cNvPr id="2" name="Pijl: links 1">
            <a:extLst>
              <a:ext uri="{FF2B5EF4-FFF2-40B4-BE49-F238E27FC236}">
                <a16:creationId xmlns:a16="http://schemas.microsoft.com/office/drawing/2014/main" xmlns="" id="{B1537163-1F34-4118-B610-FA27DFB9CFA9}"/>
              </a:ext>
            </a:extLst>
          </p:cNvPr>
          <p:cNvSpPr/>
          <p:nvPr/>
        </p:nvSpPr>
        <p:spPr>
          <a:xfrm flipV="1">
            <a:off x="6738425" y="3872131"/>
            <a:ext cx="2138289" cy="4747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Afbeelding" descr="Afbeelding"/>
          <p:cNvPicPr>
            <a:picLocks noChangeAspect="1"/>
          </p:cNvPicPr>
          <p:nvPr/>
        </p:nvPicPr>
        <p:blipFill>
          <a:blip r:embed="rId2"/>
          <a:stretch>
            <a:fillRect/>
          </a:stretch>
        </p:blipFill>
        <p:spPr>
          <a:xfrm>
            <a:off x="2746217" y="2122170"/>
            <a:ext cx="3657601" cy="3314700"/>
          </a:xfrm>
          <a:prstGeom prst="rect">
            <a:avLst/>
          </a:prstGeom>
          <a:ln w="12700">
            <a:miter lim="400000"/>
          </a:ln>
        </p:spPr>
      </p:pic>
      <p:pic>
        <p:nvPicPr>
          <p:cNvPr id="130" name="Afbeelding" descr="Afbeelding"/>
          <p:cNvPicPr>
            <a:picLocks noChangeAspect="1"/>
          </p:cNvPicPr>
          <p:nvPr/>
        </p:nvPicPr>
        <p:blipFill>
          <a:blip r:embed="rId3"/>
          <a:stretch>
            <a:fillRect/>
          </a:stretch>
        </p:blipFill>
        <p:spPr>
          <a:xfrm>
            <a:off x="6542763" y="2096770"/>
            <a:ext cx="3236294" cy="3352800"/>
          </a:xfrm>
          <a:prstGeom prst="rect">
            <a:avLst/>
          </a:prstGeom>
          <a:ln w="12700">
            <a:miter lim="400000"/>
          </a:ln>
        </p:spPr>
      </p:pic>
      <p:pic>
        <p:nvPicPr>
          <p:cNvPr id="131" name="Afbeelding" descr="Afbeelding"/>
          <p:cNvPicPr>
            <a:picLocks noChangeAspect="1"/>
          </p:cNvPicPr>
          <p:nvPr/>
        </p:nvPicPr>
        <p:blipFill>
          <a:blip r:embed="rId4"/>
          <a:stretch>
            <a:fillRect/>
          </a:stretch>
        </p:blipFill>
        <p:spPr>
          <a:xfrm>
            <a:off x="5659170" y="2075079"/>
            <a:ext cx="1066801" cy="584201"/>
          </a:xfrm>
          <a:prstGeom prst="rect">
            <a:avLst/>
          </a:prstGeom>
          <a:ln w="12700">
            <a:miter lim="400000"/>
          </a:ln>
        </p:spPr>
      </p:pic>
      <p:pic>
        <p:nvPicPr>
          <p:cNvPr id="132" name="Afbeelding" descr="Afbeelding"/>
          <p:cNvPicPr>
            <a:picLocks noChangeAspect="1"/>
          </p:cNvPicPr>
          <p:nvPr/>
        </p:nvPicPr>
        <p:blipFill>
          <a:blip r:embed="rId5"/>
          <a:stretch>
            <a:fillRect/>
          </a:stretch>
        </p:blipFill>
        <p:spPr>
          <a:xfrm>
            <a:off x="7019076" y="4583895"/>
            <a:ext cx="2489201" cy="431801"/>
          </a:xfrm>
          <a:prstGeom prst="rect">
            <a:avLst/>
          </a:prstGeom>
          <a:ln w="12700">
            <a:miter lim="400000"/>
          </a:ln>
        </p:spPr>
      </p:pic>
      <p:sp>
        <p:nvSpPr>
          <p:cNvPr id="134" name="Account maken middels wachtwoord"/>
          <p:cNvSpPr txBox="1">
            <a:spLocks noGrp="1"/>
          </p:cNvSpPr>
          <p:nvPr>
            <p:ph type="title"/>
          </p:nvPr>
        </p:nvSpPr>
        <p:spPr>
          <a:prstGeom prst="rect">
            <a:avLst/>
          </a:prstGeom>
        </p:spPr>
        <p:txBody>
          <a:bodyPr/>
          <a:lstStyle>
            <a:lvl1pPr>
              <a:defRPr b="0"/>
            </a:lvl1pPr>
          </a:lstStyle>
          <a:p>
            <a:r>
              <a:rPr dirty="0"/>
              <a:t>Account maken middels wachtwoord</a:t>
            </a:r>
          </a:p>
        </p:txBody>
      </p:sp>
      <p:sp>
        <p:nvSpPr>
          <p:cNvPr id="10" name="Tijdelijke aanduiding voor dianummer 5">
            <a:extLst>
              <a:ext uri="{FF2B5EF4-FFF2-40B4-BE49-F238E27FC236}">
                <a16:creationId xmlns:a16="http://schemas.microsoft.com/office/drawing/2014/main" xmlns="" id="{A1EC8349-0BCD-400B-AB90-2361BBFD0178}"/>
              </a:ext>
            </a:extLst>
          </p:cNvPr>
          <p:cNvSpPr txBox="1">
            <a:spLocks noGrp="1"/>
          </p:cNvSpPr>
          <p:nvPr>
            <p:ph type="sldNum" sz="quarter" idx="12"/>
          </p:nvPr>
        </p:nvSpPr>
        <p:spPr>
          <a:xfrm>
            <a:off x="9896992" y="6366491"/>
            <a:ext cx="91895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dirty="0"/>
          </a:p>
        </p:txBody>
      </p:sp>
      <p:sp>
        <p:nvSpPr>
          <p:cNvPr id="11" name="Tekstvak 10">
            <a:extLst>
              <a:ext uri="{FF2B5EF4-FFF2-40B4-BE49-F238E27FC236}">
                <a16:creationId xmlns:a16="http://schemas.microsoft.com/office/drawing/2014/main" xmlns="" id="{80B4A370-BA89-4737-A14C-25A784A9B29C}"/>
              </a:ext>
            </a:extLst>
          </p:cNvPr>
          <p:cNvSpPr txBox="1"/>
          <p:nvPr/>
        </p:nvSpPr>
        <p:spPr>
          <a:xfrm>
            <a:off x="2083607" y="5842038"/>
            <a:ext cx="8024786" cy="95410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000000"/>
                </a:solidFill>
                <a:effectLst/>
                <a:uLnTx/>
                <a:uFillTx/>
                <a:latin typeface="Calibri"/>
                <a:cs typeface="Calibri"/>
                <a:sym typeface="Calibri"/>
              </a:rPr>
              <a:t>Wanneer je e-mailadres nog niet in de app ‘Authenticator’ staat, kun je deze toevoegen</a:t>
            </a:r>
            <a:br>
              <a:rPr kumimoji="0" lang="nl-NL" sz="1400" b="0" i="0" u="none" strike="noStrike" kern="0" cap="none" spc="0" normalizeH="0" baseline="0" noProof="0" dirty="0">
                <a:ln>
                  <a:noFill/>
                </a:ln>
                <a:solidFill>
                  <a:srgbClr val="000000"/>
                </a:solidFill>
                <a:effectLst/>
                <a:uLnTx/>
                <a:uFillTx/>
                <a:latin typeface="Calibri"/>
                <a:cs typeface="Calibri"/>
                <a:sym typeface="Calibri"/>
              </a:rPr>
            </a:br>
            <a:r>
              <a:rPr kumimoji="0" lang="nl-NL" sz="1400" b="0" i="0" u="none" strike="noStrike" kern="0" cap="none" spc="0" normalizeH="0" baseline="0" noProof="0" dirty="0">
                <a:ln>
                  <a:noFill/>
                </a:ln>
                <a:solidFill>
                  <a:srgbClr val="000000"/>
                </a:solidFill>
                <a:effectLst/>
                <a:uLnTx/>
                <a:uFillTx/>
                <a:latin typeface="Calibri"/>
                <a:cs typeface="Calibri"/>
                <a:sym typeface="Calibri"/>
              </a:rPr>
              <a:t>door op het ‘+’ teken te klikken. Het volgende scherm verschijnt, kies ‘QR-code kiezen’. </a:t>
            </a:r>
            <a:br>
              <a:rPr kumimoji="0" lang="nl-NL" sz="1400" b="0" i="0" u="none" strike="noStrike" kern="0" cap="none" spc="0" normalizeH="0" baseline="0" noProof="0" dirty="0">
                <a:ln>
                  <a:noFill/>
                </a:ln>
                <a:solidFill>
                  <a:srgbClr val="000000"/>
                </a:solidFill>
                <a:effectLst/>
                <a:uLnTx/>
                <a:uFillTx/>
                <a:latin typeface="Calibri"/>
                <a:cs typeface="Calibri"/>
                <a:sym typeface="Calibri"/>
              </a:rPr>
            </a:br>
            <a:r>
              <a:rPr kumimoji="0" lang="nl-NL" sz="1400" b="0" i="0" u="none" strike="noStrike" kern="0" cap="none" spc="0" normalizeH="0" baseline="0" noProof="0" dirty="0">
                <a:ln>
                  <a:noFill/>
                </a:ln>
                <a:solidFill>
                  <a:srgbClr val="000000"/>
                </a:solidFill>
                <a:effectLst/>
                <a:uLnTx/>
                <a:uFillTx/>
                <a:latin typeface="Calibri"/>
                <a:cs typeface="Calibri"/>
                <a:sym typeface="Calibri"/>
              </a:rPr>
              <a:t>Je e-mailadres wordt aan de Authenticator toegevoegd.</a:t>
            </a:r>
            <a:br>
              <a:rPr kumimoji="0" lang="nl-NL" sz="1400" b="0" i="0" u="none" strike="noStrike" kern="0" cap="none" spc="0" normalizeH="0" baseline="0" noProof="0" dirty="0">
                <a:ln>
                  <a:noFill/>
                </a:ln>
                <a:solidFill>
                  <a:srgbClr val="000000"/>
                </a:solidFill>
                <a:effectLst/>
                <a:uLnTx/>
                <a:uFillTx/>
                <a:latin typeface="Calibri"/>
                <a:cs typeface="Calibri"/>
                <a:sym typeface="Calibri"/>
              </a:rPr>
            </a:br>
            <a:r>
              <a:rPr kumimoji="0" lang="nl-NL" sz="1400" b="0" i="0" u="none" strike="noStrike" kern="0" cap="none" spc="0" normalizeH="0" baseline="0" noProof="0" dirty="0">
                <a:ln>
                  <a:noFill/>
                </a:ln>
                <a:solidFill>
                  <a:srgbClr val="000000"/>
                </a:solidFill>
                <a:effectLst/>
                <a:uLnTx/>
                <a:uFillTx/>
                <a:latin typeface="Calibri"/>
                <a:cs typeface="Calibri"/>
                <a:sym typeface="Calibri"/>
              </a:rPr>
              <a:t>Je account is klaar en je kunt nu inloggen.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chermafbeelding 2021-11-11 om 14.27.32.png" descr="Schermafbeelding 2021-11-11 om 14.27.32.png">
            <a:extLst>
              <a:ext uri="{FF2B5EF4-FFF2-40B4-BE49-F238E27FC236}">
                <a16:creationId xmlns:a16="http://schemas.microsoft.com/office/drawing/2014/main" xmlns="" id="{6E2EC20A-C2D5-4EFA-A46D-BC79F0C41848}"/>
              </a:ext>
            </a:extLst>
          </p:cNvPr>
          <p:cNvPicPr>
            <a:picLocks noChangeAspect="1"/>
          </p:cNvPicPr>
          <p:nvPr/>
        </p:nvPicPr>
        <p:blipFill>
          <a:blip r:embed="rId2"/>
          <a:stretch>
            <a:fillRect/>
          </a:stretch>
        </p:blipFill>
        <p:spPr>
          <a:xfrm>
            <a:off x="2794203" y="1751653"/>
            <a:ext cx="6603594" cy="3888784"/>
          </a:xfrm>
          <a:prstGeom prst="rect">
            <a:avLst/>
          </a:prstGeom>
          <a:ln w="12700">
            <a:miter lim="400000"/>
          </a:ln>
        </p:spPr>
      </p:pic>
      <p:sp>
        <p:nvSpPr>
          <p:cNvPr id="125" name="Titel 1"/>
          <p:cNvSpPr txBox="1">
            <a:spLocks noGrp="1"/>
          </p:cNvSpPr>
          <p:nvPr>
            <p:ph type="title"/>
          </p:nvPr>
        </p:nvSpPr>
        <p:spPr>
          <a:prstGeom prst="rect">
            <a:avLst/>
          </a:prstGeom>
        </p:spPr>
        <p:txBody>
          <a:bodyPr/>
          <a:lstStyle/>
          <a:p>
            <a:r>
              <a:rPr lang="nl-NL" dirty="0"/>
              <a:t>Inloggen met Microsoft-account</a:t>
            </a:r>
            <a:endParaRPr dirty="0"/>
          </a:p>
        </p:txBody>
      </p:sp>
      <p:sp>
        <p:nvSpPr>
          <p:cNvPr id="124" name="Tijdelijke aanduiding voor dianummer 5"/>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dirty="0"/>
          </a:p>
        </p:txBody>
      </p:sp>
      <p:sp>
        <p:nvSpPr>
          <p:cNvPr id="8" name="Pijl: links 7">
            <a:extLst>
              <a:ext uri="{FF2B5EF4-FFF2-40B4-BE49-F238E27FC236}">
                <a16:creationId xmlns:a16="http://schemas.microsoft.com/office/drawing/2014/main" xmlns="" id="{E866D463-6076-457F-AFA1-420379FD8365}"/>
              </a:ext>
            </a:extLst>
          </p:cNvPr>
          <p:cNvSpPr/>
          <p:nvPr/>
        </p:nvSpPr>
        <p:spPr>
          <a:xfrm>
            <a:off x="8532634" y="2251160"/>
            <a:ext cx="173032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a:extLst>
              <a:ext uri="{FF2B5EF4-FFF2-40B4-BE49-F238E27FC236}">
                <a16:creationId xmlns:a16="http://schemas.microsoft.com/office/drawing/2014/main" xmlns="" id="{276CFF7A-F87F-45E1-A0FE-C57135898042}"/>
              </a:ext>
            </a:extLst>
          </p:cNvPr>
          <p:cNvSpPr txBox="1"/>
          <p:nvPr/>
        </p:nvSpPr>
        <p:spPr>
          <a:xfrm>
            <a:off x="2083607" y="5850909"/>
            <a:ext cx="8024786" cy="954107"/>
          </a:xfrm>
          <a:prstGeom prst="rect">
            <a:avLst/>
          </a:prstGeom>
          <a:noFill/>
        </p:spPr>
        <p:txBody>
          <a:bodyPr wrap="square" rtlCol="0">
            <a:spAutoFit/>
          </a:bodyPr>
          <a:lstStyle/>
          <a:p>
            <a:pPr algn="ctr">
              <a:buSzPct val="100000"/>
            </a:pPr>
            <a:r>
              <a:rPr lang="nl-NL" sz="1400" dirty="0"/>
              <a:t>LET OP </a:t>
            </a:r>
          </a:p>
          <a:p>
            <a:pPr algn="ctr">
              <a:buSzPct val="100000"/>
            </a:pPr>
            <a:r>
              <a:rPr lang="nl-NL" sz="1400" dirty="0"/>
              <a:t>Soms kan maar één Microsoft account tegelijk worden gebruikt op een browser. </a:t>
            </a:r>
          </a:p>
          <a:p>
            <a:pPr algn="ctr">
              <a:buSzPct val="100000"/>
            </a:pPr>
            <a:r>
              <a:rPr lang="nl-NL" sz="1400" dirty="0"/>
              <a:t>Sluit evt. het account dat je niet voor de Monitor </a:t>
            </a:r>
            <a:br>
              <a:rPr lang="nl-NL" sz="1400" dirty="0"/>
            </a:br>
            <a:r>
              <a:rPr lang="nl-NL" sz="1400" dirty="0"/>
              <a:t>gebruikt af voordat je hier inlogt of gebruik een andere browser.</a:t>
            </a:r>
          </a:p>
        </p:txBody>
      </p:sp>
    </p:spTree>
    <p:extLst>
      <p:ext uri="{BB962C8B-B14F-4D97-AF65-F5344CB8AC3E}">
        <p14:creationId xmlns:p14="http://schemas.microsoft.com/office/powerpoint/2010/main" val="786055673"/>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2272</TotalTime>
  <Words>963</Words>
  <Application>Microsoft Office PowerPoint</Application>
  <PresentationFormat>Aangepast</PresentationFormat>
  <Paragraphs>128</Paragraphs>
  <Slides>25</Slides>
  <Notes>13</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1_Kantoorthema</vt:lpstr>
      <vt:lpstr>Instructie vernieuwde  Monitor BoekStart 2021-2022 d.d. 29 november 2021 Beheerportal en stappenplan</vt:lpstr>
      <vt:lpstr>Aanmelden en inloggen</vt:lpstr>
      <vt:lpstr>Aanmelden bibliotheek op www.mdbos.nl</vt:lpstr>
      <vt:lpstr>Dan ontvang je dit:</vt:lpstr>
      <vt:lpstr>Eigen account maken (eenmalig)</vt:lpstr>
      <vt:lpstr>Account maken met wachtwoord:  wachtwoord aanmaken en wachtwoord bevestigen</vt:lpstr>
      <vt:lpstr>Account bevestigen met Authenticator</vt:lpstr>
      <vt:lpstr>Account maken middels wachtwoord</vt:lpstr>
      <vt:lpstr>Inloggen met Microsoft-account</vt:lpstr>
      <vt:lpstr>Monitor coördinator</vt:lpstr>
      <vt:lpstr>Navigatiekolom | Bibliotheek</vt:lpstr>
      <vt:lpstr>Navigatiekolom | consulenten:  gebruiken we niet bij Monitor BoekStart, deze is voor PO en VO</vt:lpstr>
      <vt:lpstr>Navigatiekolom | BS | Registratie kov locaties</vt:lpstr>
      <vt:lpstr>Nieuwe locatie toevoegen</vt:lpstr>
      <vt:lpstr>Navigatiekolom | BS | Registratie BoekStart</vt:lpstr>
      <vt:lpstr>Groepen aanmaken en pedagogisch medewerker toevoegen, daarna uitnodigen voor vragenlijst of kiezen voor QR code, daarna invullen</vt:lpstr>
      <vt:lpstr>Pedagogisch medewerkers toevoegen</vt:lpstr>
      <vt:lpstr>Keuze voor QR code: te gebruiken voor invullen van zoveel mogelijk vragenlijsten door meerdere pedagogisch medewerkers verbonden aan dezelfde groep. Let op: per groep is 1 QR code te gebruiken door iedereen die op deze groep werkt. </vt:lpstr>
      <vt:lpstr>Monitor volgers</vt:lpstr>
      <vt:lpstr>Navigatiekolom | IKC</vt:lpstr>
      <vt:lpstr>Navigatiekolom | IKC | Selecteer instellingen</vt:lpstr>
      <vt:lpstr>Navigatiekolom | IKC </vt:lpstr>
      <vt:lpstr>Vragenlijsten</vt:lpstr>
      <vt:lpstr>Helpdesk en vragen</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Handleiding vernieuwde Monitor BoekStart -2021</dc:title>
  <dc:creator>Gonny Apol</dc:creator>
  <cp:lastModifiedBy>Gebruiker</cp:lastModifiedBy>
  <cp:revision>82</cp:revision>
  <dcterms:modified xsi:type="dcterms:W3CDTF">2021-11-30T13:48:46Z</dcterms:modified>
</cp:coreProperties>
</file>