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57"/>
  </p:notesMasterIdLst>
  <p:sldIdLst>
    <p:sldId id="341" r:id="rId5"/>
    <p:sldId id="343" r:id="rId6"/>
    <p:sldId id="390" r:id="rId7"/>
    <p:sldId id="342" r:id="rId8"/>
    <p:sldId id="393" r:id="rId9"/>
    <p:sldId id="345" r:id="rId10"/>
    <p:sldId id="346" r:id="rId11"/>
    <p:sldId id="347" r:id="rId12"/>
    <p:sldId id="396" r:id="rId13"/>
    <p:sldId id="348" r:id="rId14"/>
    <p:sldId id="349" r:id="rId15"/>
    <p:sldId id="354" r:id="rId16"/>
    <p:sldId id="355" r:id="rId17"/>
    <p:sldId id="357" r:id="rId18"/>
    <p:sldId id="350" r:id="rId19"/>
    <p:sldId id="351" r:id="rId20"/>
    <p:sldId id="352" r:id="rId21"/>
    <p:sldId id="353" r:id="rId22"/>
    <p:sldId id="361" r:id="rId23"/>
    <p:sldId id="362" r:id="rId24"/>
    <p:sldId id="363" r:id="rId25"/>
    <p:sldId id="391" r:id="rId26"/>
    <p:sldId id="358" r:id="rId27"/>
    <p:sldId id="394" r:id="rId28"/>
    <p:sldId id="360" r:id="rId29"/>
    <p:sldId id="395" r:id="rId30"/>
    <p:sldId id="364" r:id="rId31"/>
    <p:sldId id="365" r:id="rId32"/>
    <p:sldId id="366" r:id="rId33"/>
    <p:sldId id="367" r:id="rId34"/>
    <p:sldId id="369" r:id="rId35"/>
    <p:sldId id="370" r:id="rId36"/>
    <p:sldId id="371" r:id="rId37"/>
    <p:sldId id="372" r:id="rId38"/>
    <p:sldId id="373" r:id="rId39"/>
    <p:sldId id="374" r:id="rId40"/>
    <p:sldId id="389" r:id="rId41"/>
    <p:sldId id="375" r:id="rId42"/>
    <p:sldId id="376" r:id="rId43"/>
    <p:sldId id="377" r:id="rId44"/>
    <p:sldId id="378" r:id="rId45"/>
    <p:sldId id="379" r:id="rId46"/>
    <p:sldId id="384" r:id="rId47"/>
    <p:sldId id="382" r:id="rId48"/>
    <p:sldId id="383" r:id="rId49"/>
    <p:sldId id="386" r:id="rId50"/>
    <p:sldId id="387" r:id="rId51"/>
    <p:sldId id="385" r:id="rId52"/>
    <p:sldId id="388" r:id="rId53"/>
    <p:sldId id="359" r:id="rId54"/>
    <p:sldId id="381" r:id="rId55"/>
    <p:sldId id="380" r:id="rId56"/>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2BE"/>
    <a:srgbClr val="FF7314"/>
    <a:srgbClr val="FFEBD7"/>
    <a:srgbClr val="A2D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22641B-7B1D-412A-AC9B-F10948796821}" v="682" dt="2018-10-10T15:07:44.38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89" autoAdjust="0"/>
    <p:restoredTop sz="79357" autoAdjust="0"/>
  </p:normalViewPr>
  <p:slideViewPr>
    <p:cSldViewPr>
      <p:cViewPr varScale="1">
        <p:scale>
          <a:sx n="53" d="100"/>
          <a:sy n="53" d="100"/>
        </p:scale>
        <p:origin x="1636" y="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938" cy="498631"/>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777993" y="1"/>
            <a:ext cx="2889938" cy="498631"/>
          </a:xfrm>
          <a:prstGeom prst="rect">
            <a:avLst/>
          </a:prstGeom>
        </p:spPr>
        <p:txBody>
          <a:bodyPr vert="horz" lIns="91440" tIns="45720" rIns="91440" bIns="45720" rtlCol="0"/>
          <a:lstStyle>
            <a:lvl1pPr algn="r">
              <a:defRPr sz="1200"/>
            </a:lvl1pPr>
          </a:lstStyle>
          <a:p>
            <a:fld id="{EB175C89-99DC-4BDE-BDDF-448D0BA0CE8E}" type="datetimeFigureOut">
              <a:rPr lang="nl-NL" smtClean="0"/>
              <a:t>11-11-2020</a:t>
            </a:fld>
            <a:endParaRPr lang="nl-NL" dirty="0"/>
          </a:p>
        </p:txBody>
      </p:sp>
      <p:sp>
        <p:nvSpPr>
          <p:cNvPr id="4" name="Tijdelijke aanduiding voor dia-afbeelding 3"/>
          <p:cNvSpPr>
            <a:spLocks noGrp="1" noRot="1" noChangeAspect="1"/>
          </p:cNvSpPr>
          <p:nvPr>
            <p:ph type="sldImg" idx="2"/>
          </p:nvPr>
        </p:nvSpPr>
        <p:spPr>
          <a:xfrm>
            <a:off x="1101725" y="1239838"/>
            <a:ext cx="4465638" cy="3351212"/>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66909" y="4777197"/>
            <a:ext cx="5335270" cy="3908613"/>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011"/>
            <a:ext cx="2889938" cy="498629"/>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777993" y="9428011"/>
            <a:ext cx="2889938" cy="498629"/>
          </a:xfrm>
          <a:prstGeom prst="rect">
            <a:avLst/>
          </a:prstGeom>
        </p:spPr>
        <p:txBody>
          <a:bodyPr vert="horz" lIns="91440" tIns="45720" rIns="91440" bIns="45720" rtlCol="0" anchor="b"/>
          <a:lstStyle>
            <a:lvl1pPr algn="r">
              <a:defRPr sz="1200"/>
            </a:lvl1pPr>
          </a:lstStyle>
          <a:p>
            <a:fld id="{672A3EED-023A-4137-B918-0E173C8A912B}" type="slidenum">
              <a:rPr lang="nl-NL" smtClean="0"/>
              <a:t>‹nr.›</a:t>
            </a:fld>
            <a:endParaRPr lang="nl-NL" dirty="0"/>
          </a:p>
        </p:txBody>
      </p:sp>
    </p:spTree>
    <p:extLst>
      <p:ext uri="{BB962C8B-B14F-4D97-AF65-F5344CB8AC3E}">
        <p14:creationId xmlns:p14="http://schemas.microsoft.com/office/powerpoint/2010/main" val="125214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Benodigdheden: Let op: dit</a:t>
            </a:r>
            <a:r>
              <a:rPr lang="nl-NL" sz="1200" b="1" kern="1200" baseline="0" dirty="0">
                <a:solidFill>
                  <a:schemeClr val="tx1"/>
                </a:solidFill>
                <a:effectLst/>
                <a:latin typeface="+mn-lt"/>
                <a:ea typeface="+mn-ea"/>
                <a:cs typeface="+mn-cs"/>
              </a:rPr>
              <a:t> is een opsomming van de benodigdheden voor 2 bijeenkomsten. </a:t>
            </a:r>
            <a:endParaRPr lang="nl-NL" sz="1200" b="1" kern="1200" dirty="0">
              <a:solidFill>
                <a:schemeClr val="tx1"/>
              </a:solidFill>
              <a:effectLst/>
              <a:latin typeface="+mn-lt"/>
              <a:ea typeface="+mn-ea"/>
              <a:cs typeface="+mn-cs"/>
            </a:endParaRPr>
          </a:p>
          <a:p>
            <a:pPr marL="171450" indent="-171450">
              <a:buFontTx/>
              <a:buChar char="-"/>
            </a:pPr>
            <a:r>
              <a:rPr lang="nl-NL" sz="1200" b="0" kern="1200" dirty="0">
                <a:solidFill>
                  <a:schemeClr val="tx1"/>
                </a:solidFill>
                <a:effectLst/>
                <a:latin typeface="+mn-lt"/>
                <a:ea typeface="+mn-ea"/>
                <a:cs typeface="+mn-cs"/>
              </a:rPr>
              <a:t>Pennen/stiften</a:t>
            </a:r>
          </a:p>
          <a:p>
            <a:pPr marL="171450" indent="-171450">
              <a:buFontTx/>
              <a:buChar char="-"/>
            </a:pPr>
            <a:r>
              <a:rPr lang="nl-NL" sz="1200" b="0" kern="1200" dirty="0">
                <a:solidFill>
                  <a:schemeClr val="tx1"/>
                </a:solidFill>
                <a:effectLst/>
                <a:latin typeface="+mn-lt"/>
                <a:ea typeface="+mn-ea"/>
                <a:cs typeface="+mn-cs"/>
              </a:rPr>
              <a:t>Geeltjes</a:t>
            </a:r>
          </a:p>
          <a:p>
            <a:pPr marL="171450" indent="-171450">
              <a:buFontTx/>
              <a:buChar char="-"/>
            </a:pPr>
            <a:r>
              <a:rPr lang="nl-NL" sz="1200" b="0" kern="1200" dirty="0">
                <a:solidFill>
                  <a:schemeClr val="tx1"/>
                </a:solidFill>
                <a:effectLst/>
                <a:latin typeface="+mn-lt"/>
                <a:ea typeface="+mn-ea"/>
                <a:cs typeface="+mn-cs"/>
              </a:rPr>
              <a:t>Document ‘Hand-out leerdoelen’ uitgeprint voor elke deelnemer.</a:t>
            </a:r>
          </a:p>
          <a:p>
            <a:pPr marL="171450" indent="-171450">
              <a:buFontTx/>
              <a:buChar char="-"/>
            </a:pPr>
            <a:r>
              <a:rPr lang="nl-NL" sz="1200" b="0" kern="1200" dirty="0">
                <a:solidFill>
                  <a:schemeClr val="tx1"/>
                </a:solidFill>
                <a:effectLst/>
                <a:latin typeface="+mn-lt"/>
                <a:ea typeface="+mn-ea"/>
                <a:cs typeface="+mn-cs"/>
              </a:rPr>
              <a:t>Document ‘Breng de Monitor BoekStart aan de man’ uitgeprint voor elk groepje (van drie).</a:t>
            </a:r>
          </a:p>
          <a:p>
            <a:pPr marL="171450" indent="-171450">
              <a:buFontTx/>
              <a:buChar char="-"/>
            </a:pPr>
            <a:r>
              <a:rPr lang="nl-NL" sz="1200" b="0" kern="1200" dirty="0">
                <a:solidFill>
                  <a:schemeClr val="tx1"/>
                </a:solidFill>
                <a:effectLst/>
                <a:latin typeface="+mn-lt"/>
                <a:ea typeface="+mn-ea"/>
                <a:cs typeface="+mn-cs"/>
              </a:rPr>
              <a:t>Document ‘Planning Monitor BoekStart’ uitgeprint voor elke deelnemer.</a:t>
            </a:r>
          </a:p>
          <a:p>
            <a:pPr marL="171450" indent="-171450">
              <a:buFontTx/>
              <a:buChar char="-"/>
            </a:pPr>
            <a:r>
              <a:rPr lang="nl-NL" sz="1200" b="0" kern="1200" dirty="0">
                <a:solidFill>
                  <a:schemeClr val="tx1"/>
                </a:solidFill>
                <a:effectLst/>
                <a:latin typeface="+mn-lt"/>
                <a:ea typeface="+mn-ea"/>
                <a:cs typeface="+mn-cs"/>
              </a:rPr>
              <a:t>Document ‘Wie doet wat?’ uitgeprint voor elke deelnemer.</a:t>
            </a:r>
          </a:p>
          <a:p>
            <a:pPr marL="171450" indent="-171450">
              <a:buFontTx/>
              <a:buChar char="-"/>
            </a:pPr>
            <a:r>
              <a:rPr lang="nl-NL" sz="1200" b="0" kern="1200" dirty="0">
                <a:solidFill>
                  <a:schemeClr val="tx1"/>
                </a:solidFill>
                <a:effectLst/>
                <a:latin typeface="+mn-lt"/>
                <a:ea typeface="+mn-ea"/>
                <a:cs typeface="+mn-cs"/>
              </a:rPr>
              <a:t>Vragenlijsten Monitor uitgeprint voor elke deelnemer.</a:t>
            </a:r>
          </a:p>
          <a:p>
            <a:pPr marL="171450" indent="-171450">
              <a:buFontTx/>
              <a:buChar char="-"/>
            </a:pPr>
            <a:r>
              <a:rPr lang="nl-NL" sz="1200" b="0" kern="1200" dirty="0">
                <a:solidFill>
                  <a:schemeClr val="tx1"/>
                </a:solidFill>
                <a:effectLst/>
                <a:latin typeface="+mn-lt"/>
                <a:ea typeface="+mn-ea"/>
                <a:cs typeface="+mn-cs"/>
              </a:rPr>
              <a:t>Handleiding werken met de Monitor uitgeprint als naslagwerk voor de trainer.</a:t>
            </a:r>
          </a:p>
          <a:p>
            <a:pPr marL="171450" indent="-171450">
              <a:buFontTx/>
              <a:buChar char="-"/>
            </a:pPr>
            <a:r>
              <a:rPr lang="nl-NL" sz="1200" b="0" kern="1200" dirty="0">
                <a:solidFill>
                  <a:schemeClr val="tx1"/>
                </a:solidFill>
                <a:effectLst/>
                <a:latin typeface="+mn-lt"/>
                <a:ea typeface="+mn-ea"/>
                <a:cs typeface="+mn-cs"/>
              </a:rPr>
              <a:t>Anonieme standaardrapportage uitgeprint voor deelnemers die niet hebben meegedaan aan de Monitor afgelopen jaar.</a:t>
            </a:r>
          </a:p>
          <a:p>
            <a:pPr marL="171450" indent="-171450">
              <a:buFontTx/>
              <a:buChar char="-"/>
            </a:pPr>
            <a:r>
              <a:rPr lang="nl-NL" sz="1200" b="0" kern="1200" dirty="0">
                <a:solidFill>
                  <a:schemeClr val="tx1"/>
                </a:solidFill>
                <a:effectLst/>
                <a:latin typeface="+mn-lt"/>
                <a:ea typeface="+mn-ea"/>
                <a:cs typeface="+mn-cs"/>
              </a:rPr>
              <a:t>Flap-over</a:t>
            </a: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1</a:t>
            </a:fld>
            <a:endParaRPr lang="nl-NL" dirty="0"/>
          </a:p>
        </p:txBody>
      </p:sp>
    </p:spTree>
    <p:extLst>
      <p:ext uri="{BB962C8B-B14F-4D97-AF65-F5344CB8AC3E}">
        <p14:creationId xmlns:p14="http://schemas.microsoft.com/office/powerpoint/2010/main" val="1755602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2 minuten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De</a:t>
            </a:r>
            <a:r>
              <a:rPr lang="nl-NL" sz="1200" b="0" i="0" u="none" strike="noStrike" kern="1200" baseline="0" dirty="0">
                <a:solidFill>
                  <a:schemeClr val="tx1"/>
                </a:solidFill>
                <a:effectLst/>
                <a:latin typeface="+mn-lt"/>
                <a:ea typeface="+mn-ea"/>
                <a:cs typeface="+mn-cs"/>
                <a:sym typeface="Wingdings" panose="05000000000000000000" pitchFamily="2" charset="2"/>
              </a:rPr>
              <a:t> voorleesomgeving gaat over de fysieke plek, de manier van aanbieden en plaatsen. Liggen de boeken voor de kinderen gereed  en hoe zit het met gebruik digitale prentenboeken.  Van digitale prentenboeken weten we dat ze voor kinderen met een achterstand in de taalontwikkeling en woordenschat echt iets toevoegen.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10</a:t>
            </a:fld>
            <a:endParaRPr lang="nl-NL" dirty="0"/>
          </a:p>
        </p:txBody>
      </p:sp>
    </p:spTree>
    <p:extLst>
      <p:ext uri="{BB962C8B-B14F-4D97-AF65-F5344CB8AC3E}">
        <p14:creationId xmlns:p14="http://schemas.microsoft.com/office/powerpoint/2010/main" val="216978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2 minuten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Dit gaat om voorleesuurtjes, ouder en kind bijeenkomsten, activiteiten tijdens de Nationale Voorleesdagen, ouderavonden etc.</a:t>
            </a: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11</a:t>
            </a:fld>
            <a:endParaRPr lang="nl-NL" dirty="0"/>
          </a:p>
        </p:txBody>
      </p:sp>
    </p:spTree>
    <p:extLst>
      <p:ext uri="{BB962C8B-B14F-4D97-AF65-F5344CB8AC3E}">
        <p14:creationId xmlns:p14="http://schemas.microsoft.com/office/powerpoint/2010/main" val="165207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20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r>
              <a:rPr lang="nl-NL" sz="1200" dirty="0">
                <a:latin typeface="Arial" panose="020B0604020202020204" pitchFamily="34" charset="0"/>
                <a:cs typeface="Arial" panose="020B0604020202020204" pitchFamily="34" charset="0"/>
              </a:rPr>
              <a:t>Voordat het zover is dat er vragenlijsten ingevuld worden, moet de kinderopvang er (soms) eerst van overtuigd worden waarom de Monitor een belangrijk onderdeel is van de samenwerking. Soms is er sprake van een subsidieregeling en is niet iedereen even goed op de hoogte van de randvoorwaarden.</a:t>
            </a:r>
          </a:p>
          <a:p>
            <a:r>
              <a:rPr lang="nl-NL" sz="1200" dirty="0">
                <a:latin typeface="Arial" panose="020B0604020202020204" pitchFamily="34" charset="0"/>
                <a:cs typeface="Arial" panose="020B0604020202020204" pitchFamily="34" charset="0"/>
              </a:rPr>
              <a:t>Dit is niet altijd even makkelijk dus wisselen we wat ervaringen uit en spelen vervolgens een rollenspel.</a:t>
            </a:r>
          </a:p>
          <a:p>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Ervaringen uitwisselen. Vervolgens rollenspel met drie verschillende rollen (manager kinderopvanglocatie – BoekStartcoördinator – observator) en uitgeschreven casussen.</a:t>
            </a:r>
          </a:p>
          <a:p>
            <a:r>
              <a:rPr lang="nl-NL" dirty="0"/>
              <a:t>Zie uitgewerkte opdrachten bij deze training. Pagina 10 van de handleiding geeft een mooi</a:t>
            </a:r>
            <a:r>
              <a:rPr lang="nl-NL" baseline="0" dirty="0"/>
              <a:t> overzicht van onderwerpen die in de diverse gesprekken aan bod kunnen komen.</a:t>
            </a:r>
          </a:p>
          <a:p>
            <a:pPr marL="171450" indent="-171450" algn="ctr" fontAlgn="base">
              <a:spcBef>
                <a:spcPct val="0"/>
              </a:spcBef>
              <a:spcAft>
                <a:spcPct val="0"/>
              </a:spcAft>
              <a:buFont typeface="Wingdings" panose="05000000000000000000" pitchFamily="2" charset="2"/>
              <a:buChar char="à"/>
            </a:pPr>
            <a:r>
              <a:rPr lang="nl-NL" baseline="0" dirty="0">
                <a:sym typeface="Wingdings" panose="05000000000000000000" pitchFamily="2" charset="2"/>
              </a:rPr>
              <a:t>Uitprinten casussen/opdrachten. </a:t>
            </a:r>
          </a:p>
          <a:p>
            <a:pPr marL="171450" indent="-171450" algn="ctr" fontAlgn="base">
              <a:spcBef>
                <a:spcPct val="0"/>
              </a:spcBef>
              <a:spcAft>
                <a:spcPct val="0"/>
              </a:spcAft>
              <a:buFont typeface="Wingdings" panose="05000000000000000000" pitchFamily="2" charset="2"/>
              <a:buChar char="à"/>
            </a:pPr>
            <a:r>
              <a:rPr kumimoji="0" lang="nl-NL" sz="1200" b="1" i="0" u="none" strike="noStrike" cap="none" normalizeH="0" baseline="0" dirty="0">
                <a:ln>
                  <a:noFill/>
                </a:ln>
                <a:solidFill>
                  <a:schemeClr val="bg1"/>
                </a:solidFill>
              </a:rPr>
              <a:t>Tip: </a:t>
            </a:r>
            <a:r>
              <a:rPr lang="nl-NL" sz="1200" dirty="0">
                <a:solidFill>
                  <a:schemeClr val="bg1"/>
                </a:solidFill>
              </a:rPr>
              <a:t>heeft</a:t>
            </a:r>
            <a:r>
              <a:rPr lang="nl-NL" sz="1200" baseline="0" dirty="0">
                <a:solidFill>
                  <a:schemeClr val="bg1"/>
                </a:solidFill>
              </a:rPr>
              <a:t> iemand</a:t>
            </a:r>
            <a:r>
              <a:rPr lang="nl-NL" sz="1200" dirty="0">
                <a:solidFill>
                  <a:schemeClr val="bg1"/>
                </a:solidFill>
              </a:rPr>
              <a:t> een mooie casus uit de eigen praktijk die je graag uit wilt spelen? Breng het ter sprake in je groepje. Leg de rollen duidelijk uit.</a:t>
            </a:r>
          </a:p>
          <a:p>
            <a:pPr marL="0" marR="0" indent="0" algn="ctr" defTabSz="914400" rtl="0" eaLnBrk="1" fontAlgn="base" latinLnBrk="0" hangingPunct="1">
              <a:spcBef>
                <a:spcPct val="0"/>
              </a:spcBef>
              <a:spcAft>
                <a:spcPct val="0"/>
              </a:spcAft>
              <a:buClrTx/>
              <a:buSzTx/>
              <a:buFontTx/>
              <a:buNone/>
              <a:tabLst/>
            </a:pPr>
            <a:endParaRPr kumimoji="0" lang="nl-NL" sz="1200" b="0" i="0" u="none" strike="noStrike" cap="none" normalizeH="0" baseline="0" dirty="0">
              <a:ln>
                <a:noFill/>
              </a:ln>
              <a:solidFill>
                <a:schemeClr val="bg1"/>
              </a:solidFill>
              <a:latin typeface="Arial" charset="0"/>
            </a:endParaRPr>
          </a:p>
          <a:p>
            <a:endParaRPr lang="nl-NL"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12</a:t>
            </a:fld>
            <a:endParaRPr lang="nl-NL" dirty="0"/>
          </a:p>
        </p:txBody>
      </p:sp>
    </p:spTree>
    <p:extLst>
      <p:ext uri="{BB962C8B-B14F-4D97-AF65-F5344CB8AC3E}">
        <p14:creationId xmlns:p14="http://schemas.microsoft.com/office/powerpoint/2010/main" val="164479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25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r>
              <a:rPr lang="nl-NL" sz="1200" dirty="0">
                <a:latin typeface="Arial" panose="020B0604020202020204" pitchFamily="34" charset="0"/>
                <a:cs typeface="Arial" panose="020B0604020202020204" pitchFamily="34" charset="0"/>
              </a:rPr>
              <a:t>Nadat je de kinderopvang hebt overtuigd van het belang van de Monitor is het belangrijk om goed te kijken naar alle taken en verantwoordelijkheden. </a:t>
            </a:r>
          </a:p>
          <a:p>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Bekijk het schema in groepen van vier, wie is waarvoor verantwoordelijk in jouw organisatie? Wat verwacht je van de POI?</a:t>
            </a:r>
          </a:p>
          <a:p>
            <a:r>
              <a:rPr lang="nl-NL" sz="1200" baseline="0" dirty="0">
                <a:latin typeface="Arial" panose="020B0604020202020204" pitchFamily="34" charset="0"/>
                <a:cs typeface="Arial" panose="020B0604020202020204" pitchFamily="34" charset="0"/>
              </a:rPr>
              <a:t>Het doel van deze opdracht is voornamelijk om een goed beeld te krijgen van de rollen en bijbehorende taken. Wat heb je al op orde? Wat heeft extra aandacht nodig?</a:t>
            </a:r>
          </a:p>
          <a:p>
            <a:r>
              <a:rPr lang="nl-NL" sz="1200" baseline="0" dirty="0">
                <a:latin typeface="Arial" panose="020B0604020202020204" pitchFamily="34" charset="0"/>
                <a:cs typeface="Arial" panose="020B0604020202020204" pitchFamily="34" charset="0"/>
              </a:rPr>
              <a:t>Kijk ook eens of je kan bedenken in welke fase welke activiteit plaats vindt. Dit kan je vervolgens gebruiken voor je eigen voorbereiding/werkzaamheden.</a:t>
            </a:r>
          </a:p>
          <a:p>
            <a:r>
              <a:rPr lang="nl-NL" sz="1200" baseline="0" dirty="0">
                <a:latin typeface="Arial" panose="020B0604020202020204" pitchFamily="34" charset="0"/>
                <a:cs typeface="Arial" panose="020B0604020202020204" pitchFamily="34" charset="0"/>
              </a:rPr>
              <a:t>Schrijf eventuele aandachtspunten voor jezelf op.</a:t>
            </a:r>
          </a:p>
          <a:p>
            <a:endParaRPr lang="nl-NL" sz="1200" baseline="0" dirty="0">
              <a:latin typeface="Arial" panose="020B0604020202020204" pitchFamily="34" charset="0"/>
              <a:cs typeface="Arial" panose="020B0604020202020204" pitchFamily="34" charset="0"/>
            </a:endParaRPr>
          </a:p>
          <a:p>
            <a:r>
              <a:rPr lang="nl-NL" sz="1200" baseline="0" dirty="0">
                <a:latin typeface="Arial" panose="020B0604020202020204" pitchFamily="34" charset="0"/>
                <a:cs typeface="Arial" panose="020B0604020202020204" pitchFamily="34" charset="0"/>
              </a:rPr>
              <a:t>Na 20 minuten, 5 minuten plenair terugkoppelen. Eventueel kan er in tweetallen worden gewerkt, het helpt soms om in samenspraak met een ander zicht op de eigen situatie te krijgen. </a:t>
            </a: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Aandachtspunt: speelt de </a:t>
            </a:r>
            <a:r>
              <a:rPr lang="nl-NL" baseline="0" dirty="0"/>
              <a:t>POI een rol voor jouw Bibliotheek? Welke rol spelen zij bij subsidie aanvragen? Of verwacht je vooral input van collega’s binnen de Bibliotheek?</a:t>
            </a:r>
            <a:endParaRPr lang="nl-NL" dirty="0"/>
          </a:p>
          <a:p>
            <a:endParaRPr lang="nl-NL" baseline="0" dirty="0"/>
          </a:p>
          <a:p>
            <a:pPr marL="0" indent="0">
              <a:buFont typeface="Wingdings" panose="05000000000000000000" pitchFamily="2" charset="2"/>
              <a:buNone/>
            </a:pPr>
            <a:endParaRPr lang="nl-NL" baseline="0" dirty="0">
              <a:sym typeface="Wingdings" panose="05000000000000000000" pitchFamily="2" charset="2"/>
            </a:endParaRPr>
          </a:p>
          <a:p>
            <a:endParaRPr lang="nl-NL"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13</a:t>
            </a:fld>
            <a:endParaRPr lang="nl-NL" dirty="0"/>
          </a:p>
        </p:txBody>
      </p:sp>
    </p:spTree>
    <p:extLst>
      <p:ext uri="{BB962C8B-B14F-4D97-AF65-F5344CB8AC3E}">
        <p14:creationId xmlns:p14="http://schemas.microsoft.com/office/powerpoint/2010/main" val="3777054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5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0" u="none" strike="noStrike" kern="1200" dirty="0">
                <a:solidFill>
                  <a:schemeClr val="tx1"/>
                </a:solidFill>
                <a:effectLst/>
                <a:latin typeface="+mn-lt"/>
                <a:ea typeface="+mn-ea"/>
                <a:cs typeface="+mn-cs"/>
                <a:sym typeface="Wingdings" panose="05000000000000000000" pitchFamily="2" charset="2"/>
              </a:rPr>
              <a:t>Voorafgaand aan de uitvoering van de Monitor is het, naast de taakverdeling, belangrijk om werkafspraken te maken rondom de voorbereiding en uitvoering van de Monitor. Hieruit volgt een planning die als houvast dient voor alle betrokkenen. Belangrijk is om te blijven</a:t>
            </a:r>
            <a:r>
              <a:rPr lang="nl-NL" dirty="0"/>
              <a:t> zeggen dat de tijdsinvestering gering is voor pedagogisch medewerkers maar dat hun inbreng van groot belang en onmisbaar 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sym typeface="Wingdings" panose="05000000000000000000" pitchFamily="2" charset="2"/>
              </a:rPr>
              <a:t> Uitdelen van de planning aan alle deelnemers. Zijn er vragen?  toch</a:t>
            </a:r>
            <a:r>
              <a:rPr lang="nl-NL" baseline="0" dirty="0">
                <a:sym typeface="Wingdings" panose="05000000000000000000" pitchFamily="2" charset="2"/>
              </a:rPr>
              <a:t> </a:t>
            </a:r>
            <a:r>
              <a:rPr lang="nl-NL" dirty="0">
                <a:sym typeface="Wingdings" panose="05000000000000000000" pitchFamily="2" charset="2"/>
              </a:rPr>
              <a:t>zo kort mogelijk houden (deelnemers kunnen de planning later bestuderen).</a:t>
            </a:r>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endParaRPr lang="nl-NL"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14</a:t>
            </a:fld>
            <a:endParaRPr lang="nl-NL" dirty="0"/>
          </a:p>
        </p:txBody>
      </p:sp>
    </p:spTree>
    <p:extLst>
      <p:ext uri="{BB962C8B-B14F-4D97-AF65-F5344CB8AC3E}">
        <p14:creationId xmlns:p14="http://schemas.microsoft.com/office/powerpoint/2010/main" val="3687865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3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Uiteindelijk is het zover dat alle vragenlijsten worden ingevuld en de effecten inzichtelijk zijn in de (maatwerk)rapportages.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a:t>
            </a:r>
            <a:r>
              <a:rPr lang="nl-NL" baseline="0" dirty="0"/>
              <a:t> jaarlijkse cijfers noemen we ook wel trendgrafieken en geven de mogelijkheid om te vergelijken met eerdere metingen.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Deze afbeeldingen zijn voorbeelden hoe de grafieken gepresenteerd kunnen worden. Een staafdiagrammen of/en een cirkeldiagram.</a:t>
            </a:r>
            <a:endParaRPr lang="nl-NL" dirty="0"/>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15</a:t>
            </a:fld>
            <a:endParaRPr lang="nl-NL" dirty="0"/>
          </a:p>
        </p:txBody>
      </p:sp>
    </p:spTree>
    <p:extLst>
      <p:ext uri="{BB962C8B-B14F-4D97-AF65-F5344CB8AC3E}">
        <p14:creationId xmlns:p14="http://schemas.microsoft.com/office/powerpoint/2010/main" val="1094039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2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r>
              <a:rPr lang="nl-NL" dirty="0"/>
              <a:t>Heel belangrijk is ten alle tijden goed te kijken naar de n factor. Dit is het aantal personen die de monitor</a:t>
            </a:r>
            <a:r>
              <a:rPr lang="nl-NL" baseline="0" dirty="0"/>
              <a:t> hebben ingevuld. Op deze sheet is de n factor bij de dreumes leeftijd heel laag. Let op bij interpretatie!</a:t>
            </a:r>
            <a:endParaRPr lang="nl-NL" dirty="0"/>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16</a:t>
            </a:fld>
            <a:endParaRPr lang="nl-NL" dirty="0"/>
          </a:p>
        </p:txBody>
      </p:sp>
    </p:spTree>
    <p:extLst>
      <p:ext uri="{BB962C8B-B14F-4D97-AF65-F5344CB8AC3E}">
        <p14:creationId xmlns:p14="http://schemas.microsoft.com/office/powerpoint/2010/main" val="3381090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2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r>
              <a:rPr lang="nl-NL" dirty="0"/>
              <a:t>Heel belangrijk is ten alle tijden goed te kijken naar de n factor. Dit is het aantal personen die de monitor</a:t>
            </a:r>
            <a:r>
              <a:rPr lang="nl-NL" baseline="0" dirty="0"/>
              <a:t> hebben ingevuld. 1 </a:t>
            </a:r>
            <a:r>
              <a:rPr lang="nl-NL" baseline="0" dirty="0" err="1"/>
              <a:t>pm</a:t>
            </a:r>
            <a:r>
              <a:rPr lang="nl-NL" baseline="0" dirty="0"/>
              <a:t>-er leest dus 1x per week voor, 1 </a:t>
            </a:r>
            <a:r>
              <a:rPr lang="nl-NL" baseline="0" dirty="0" err="1"/>
              <a:t>pm</a:t>
            </a:r>
            <a:r>
              <a:rPr lang="nl-NL" baseline="0" dirty="0"/>
              <a:t>-er dagelijks</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17</a:t>
            </a:fld>
            <a:endParaRPr lang="nl-NL" dirty="0"/>
          </a:p>
        </p:txBody>
      </p:sp>
    </p:spTree>
    <p:extLst>
      <p:ext uri="{BB962C8B-B14F-4D97-AF65-F5344CB8AC3E}">
        <p14:creationId xmlns:p14="http://schemas.microsoft.com/office/powerpoint/2010/main" val="1302347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3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0" u="none" strike="noStrike" kern="1200" dirty="0">
                <a:solidFill>
                  <a:schemeClr val="tx1"/>
                </a:solidFill>
                <a:effectLst/>
                <a:latin typeface="+mn-lt"/>
                <a:ea typeface="+mn-ea"/>
                <a:cs typeface="+mn-cs"/>
                <a:sym typeface="Wingdings" panose="05000000000000000000" pitchFamily="2" charset="2"/>
              </a:rPr>
              <a:t>Hier zie je de ontwikkeling bij verschillende metingen.</a:t>
            </a:r>
          </a:p>
          <a:p>
            <a:r>
              <a:rPr lang="nl-NL" dirty="0"/>
              <a:t>Heel belangrijk is ten alle tijden goed te kijken naar de </a:t>
            </a:r>
            <a:r>
              <a:rPr lang="nl-NL" b="1" dirty="0"/>
              <a:t>n factor. Dit is het aantal personen die de monitor</a:t>
            </a:r>
            <a:r>
              <a:rPr lang="nl-NL" b="1" baseline="0" dirty="0"/>
              <a:t> hebben ingevuld.</a:t>
            </a:r>
            <a:r>
              <a:rPr lang="nl-NL" baseline="0" dirty="0"/>
              <a:t> </a:t>
            </a:r>
            <a:endParaRPr lang="nl-NL" dirty="0"/>
          </a:p>
          <a:p>
            <a:r>
              <a:rPr lang="nl-NL" dirty="0"/>
              <a:t>2017  N factor is 1246</a:t>
            </a:r>
          </a:p>
          <a:p>
            <a:pPr marL="228600" indent="-228600">
              <a:buAutoNum type="arabicPlain" startAt="2018"/>
            </a:pPr>
            <a:r>
              <a:rPr lang="nl-NL" dirty="0"/>
              <a:t> N factor is 1878 </a:t>
            </a:r>
          </a:p>
          <a:p>
            <a:pPr marL="228600" indent="-228600">
              <a:buAutoNum type="arabicPlain" startAt="2018"/>
            </a:pPr>
            <a:r>
              <a:rPr lang="nl-NL" dirty="0"/>
              <a:t> is het 2715</a:t>
            </a:r>
          </a:p>
          <a:p>
            <a:endParaRPr lang="nl-NL" i="1" dirty="0"/>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18</a:t>
            </a:fld>
            <a:endParaRPr lang="nl-NL" dirty="0"/>
          </a:p>
        </p:txBody>
      </p:sp>
    </p:spTree>
    <p:extLst>
      <p:ext uri="{BB962C8B-B14F-4D97-AF65-F5344CB8AC3E}">
        <p14:creationId xmlns:p14="http://schemas.microsoft.com/office/powerpoint/2010/main" val="3433899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sz="1200" b="0" i="1" dirty="0">
                <a:latin typeface="Arial" panose="020B0604020202020204" pitchFamily="34" charset="0"/>
                <a:cs typeface="Arial" panose="020B0604020202020204" pitchFamily="34" charset="0"/>
              </a:rPr>
              <a:t>15 minuten</a:t>
            </a:r>
          </a:p>
          <a:p>
            <a:pPr marL="0" indent="0">
              <a:buFont typeface="Arial" panose="020B0604020202020204" pitchFamily="34" charset="0"/>
              <a:buNone/>
            </a:pPr>
            <a:br>
              <a:rPr lang="nl-NL" sz="1200" b="0" i="1" kern="1200" dirty="0">
                <a:solidFill>
                  <a:schemeClr val="tx1"/>
                </a:solidFill>
                <a:effectLst/>
                <a:latin typeface="+mn-lt"/>
                <a:ea typeface="+mn-ea"/>
                <a:cs typeface="+mn-cs"/>
              </a:rPr>
            </a:br>
            <a:r>
              <a:rPr lang="nl-NL" sz="1200" b="1" i="0" kern="1200" dirty="0">
                <a:solidFill>
                  <a:schemeClr val="tx1"/>
                </a:solidFill>
                <a:effectLst/>
                <a:latin typeface="+mn-lt"/>
                <a:ea typeface="+mn-ea"/>
                <a:cs typeface="+mn-cs"/>
              </a:rPr>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We gaan nu verder met de interpretatie van de Monitor</a:t>
            </a:r>
            <a:r>
              <a:rPr lang="nl-NL" baseline="0" dirty="0"/>
              <a:t> resultaten. We beginnen bij een kleine uitwisseling (klik) van ervaringen bij het invullen van de Monitor.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Denk er even over na en noem een aantal tops en verbeterpunten. Anderen in de groep kunnen hier op reageren en wie weet komen hier een paar handige tips uit voort.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sym typeface="Wingdings" panose="05000000000000000000" pitchFamily="2" charset="2"/>
              </a:rPr>
              <a:t> Laat deelnemers na de uitwisseling alvast inloggen in de Monitor!</a:t>
            </a:r>
            <a:endParaRPr lang="nl-NL" dirty="0"/>
          </a:p>
          <a:p>
            <a:pPr marL="0" indent="0">
              <a:buFont typeface="Arial" panose="020B0604020202020204" pitchFamily="34" charset="0"/>
              <a:buNone/>
            </a:pPr>
            <a:endParaRPr lang="nl-NL" sz="1200" b="0" i="1"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19</a:t>
            </a:fld>
            <a:endParaRPr lang="nl-NL" dirty="0"/>
          </a:p>
        </p:txBody>
      </p:sp>
    </p:spTree>
    <p:extLst>
      <p:ext uri="{BB962C8B-B14F-4D97-AF65-F5344CB8AC3E}">
        <p14:creationId xmlns:p14="http://schemas.microsoft.com/office/powerpoint/2010/main" val="2974962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1" dirty="0"/>
              <a:t>10 minuten</a:t>
            </a:r>
          </a:p>
          <a:p>
            <a:endParaRPr lang="nl-NL" b="1" i="0" dirty="0"/>
          </a:p>
          <a:p>
            <a:r>
              <a:rPr lang="nl-NL" b="1" i="0" dirty="0"/>
              <a:t>Tekst</a:t>
            </a:r>
          </a:p>
          <a:p>
            <a:pPr marL="228600" marR="0" lvl="0" indent="-228600" algn="l" defTabSz="914400" rtl="0" eaLnBrk="1" fontAlgn="auto" latinLnBrk="0" hangingPunct="1">
              <a:lnSpc>
                <a:spcPct val="100000"/>
              </a:lnSpc>
              <a:spcBef>
                <a:spcPts val="0"/>
              </a:spcBef>
              <a:spcAft>
                <a:spcPts val="0"/>
              </a:spcAft>
              <a:buClr>
                <a:srgbClr val="BC32BE"/>
              </a:buClr>
              <a:buSzTx/>
              <a:buFont typeface="+mj-lt"/>
              <a:buAutoNum type="arabicPeriod"/>
              <a:tabLst/>
              <a:defRPr/>
            </a:pPr>
            <a:r>
              <a:rPr lang="nl-NL" sz="1200" kern="0" dirty="0">
                <a:latin typeface="Arial" panose="020B0604020202020204" pitchFamily="34" charset="0"/>
                <a:cs typeface="Arial" panose="020B0604020202020204" pitchFamily="34" charset="0"/>
              </a:rPr>
              <a:t>Maak tweetallen en maak kennis met elkaar. Vertel ook eens iets over jezelf dat niet over werk gaat.</a:t>
            </a:r>
          </a:p>
          <a:p>
            <a:pPr marL="228600" marR="0" lvl="0" indent="-228600" algn="l" defTabSz="914400" rtl="0" eaLnBrk="1" fontAlgn="auto" latinLnBrk="0" hangingPunct="1">
              <a:lnSpc>
                <a:spcPct val="100000"/>
              </a:lnSpc>
              <a:spcBef>
                <a:spcPts val="0"/>
              </a:spcBef>
              <a:spcAft>
                <a:spcPts val="0"/>
              </a:spcAft>
              <a:buClr>
                <a:srgbClr val="BC32BE"/>
              </a:buClr>
              <a:buSzTx/>
              <a:buFont typeface="+mj-lt"/>
              <a:buAutoNum type="arabicPeriod"/>
              <a:tabLst/>
              <a:defRPr/>
            </a:pPr>
            <a:r>
              <a:rPr lang="nl-NL" sz="1200" b="0" kern="0" dirty="0">
                <a:latin typeface="Arial" panose="020B0604020202020204" pitchFamily="34" charset="0"/>
                <a:cs typeface="Arial" panose="020B0604020202020204" pitchFamily="34" charset="0"/>
              </a:rPr>
              <a:t>Plenair: stel </a:t>
            </a:r>
            <a:r>
              <a:rPr lang="nl-NL" sz="1200" kern="0" dirty="0">
                <a:latin typeface="Arial" panose="020B0604020202020204" pitchFamily="34" charset="0"/>
                <a:cs typeface="Arial" panose="020B0604020202020204" pitchFamily="34" charset="0"/>
              </a:rPr>
              <a:t>de ander aan de groep voor.</a:t>
            </a:r>
            <a:r>
              <a:rPr lang="nl-NL" sz="1200" kern="0" baseline="0" dirty="0">
                <a:latin typeface="Arial" panose="020B0604020202020204" pitchFamily="34" charset="0"/>
                <a:cs typeface="Arial" panose="020B0604020202020204" pitchFamily="34" charset="0"/>
              </a:rPr>
              <a:t> Het hoeft niet allemaal werk gerelateerd te zijn!</a:t>
            </a:r>
            <a:endParaRPr lang="nl-NL" sz="1200" b="0" kern="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C32BE"/>
              </a:buClr>
              <a:buSzTx/>
              <a:buFont typeface="+mj-lt"/>
              <a:buNone/>
              <a:tabLst/>
              <a:defRPr/>
            </a:pPr>
            <a:endParaRPr lang="nl-NL" sz="1200" b="0" kern="0" dirty="0">
              <a:latin typeface="Arial" panose="020B0604020202020204" pitchFamily="34" charset="0"/>
              <a:cs typeface="Arial" panose="020B0604020202020204" pitchFamily="34" charset="0"/>
            </a:endParaRPr>
          </a:p>
          <a:p>
            <a:pPr marL="228600" indent="-228600">
              <a:buClr>
                <a:srgbClr val="BC32BE"/>
              </a:buClr>
              <a:buFont typeface="+mj-lt"/>
              <a:buAutoNum type="arabicPeriod"/>
            </a:pPr>
            <a:endParaRPr lang="nl-NL" b="0" kern="0" dirty="0"/>
          </a:p>
          <a:p>
            <a:endParaRPr lang="nl-NL" b="0" i="0" dirty="0"/>
          </a:p>
          <a:p>
            <a:endParaRPr lang="nl-NL"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dirty="0">
              <a:latin typeface="Arial" panose="020B0604020202020204" pitchFamily="34" charset="0"/>
              <a:cs typeface="Arial" panose="020B0604020202020204" pitchFamily="34" charset="0"/>
            </a:endParaRPr>
          </a:p>
          <a:p>
            <a:endParaRPr lang="nl-NL" b="0" i="0" dirty="0"/>
          </a:p>
          <a:p>
            <a:endParaRPr lang="nl-NL" b="0" i="0" dirty="0"/>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b="0" i="0" u="sng" dirty="0"/>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2</a:t>
            </a:fld>
            <a:endParaRPr lang="nl-NL" dirty="0"/>
          </a:p>
        </p:txBody>
      </p:sp>
    </p:spTree>
    <p:extLst>
      <p:ext uri="{BB962C8B-B14F-4D97-AF65-F5344CB8AC3E}">
        <p14:creationId xmlns:p14="http://schemas.microsoft.com/office/powerpoint/2010/main" val="2782123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1 minuut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aantal BoekStartcoördinatoren dat meedoet groeit gestaag.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aantal voorleescoördinatoren dat deelneemt groet nog steeds. In 2018 een verdubbeling </a:t>
            </a:r>
            <a:r>
              <a:rPr lang="nl-NL" dirty="0" err="1"/>
              <a:t>tov</a:t>
            </a:r>
            <a:r>
              <a:rPr lang="nl-NL" dirty="0"/>
              <a:t> 2017. En in 2019 weer meer dan 100 extra.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aantal pedagogisch medewerkers dat deelneemt wordt ook steeds groter. Deze groei zet heel mooi door. Waardoor we veel gegevens beschikbaar hebben.</a:t>
            </a: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20</a:t>
            </a:fld>
            <a:endParaRPr lang="nl-NL" dirty="0"/>
          </a:p>
        </p:txBody>
      </p:sp>
    </p:spTree>
    <p:extLst>
      <p:ext uri="{BB962C8B-B14F-4D97-AF65-F5344CB8AC3E}">
        <p14:creationId xmlns:p14="http://schemas.microsoft.com/office/powerpoint/2010/main" val="2441206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15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0" u="sng" strike="noStrike" kern="1200" dirty="0">
                <a:solidFill>
                  <a:schemeClr val="tx1"/>
                </a:solidFill>
                <a:effectLst/>
                <a:latin typeface="+mn-lt"/>
                <a:ea typeface="+mn-ea"/>
                <a:cs typeface="+mn-cs"/>
                <a:sym typeface="Wingdings" panose="05000000000000000000" pitchFamily="2" charset="2"/>
              </a:rPr>
              <a:t>Doel rapportages.</a:t>
            </a:r>
          </a:p>
          <a:p>
            <a:r>
              <a:rPr lang="nl-NL" dirty="0"/>
              <a:t>Doel van de rapportages is het maken van beleid.  Zowel intern voor de Bibliotheek,</a:t>
            </a:r>
            <a:r>
              <a:rPr lang="nl-NL" baseline="0" dirty="0"/>
              <a:t> voor de POI, voor de kinderopvang, voor de samenwerking,  voor subsidie aanvragen en subsidie verantwoording, voor ontwikkelen scholingsaanbod etc. Het geeft ook een bevestiging op de w</a:t>
            </a:r>
            <a:r>
              <a:rPr lang="nl-NL" sz="1200" dirty="0">
                <a:latin typeface="Arial" panose="020B0604020202020204" pitchFamily="34" charset="0"/>
                <a:cs typeface="Arial" panose="020B0604020202020204" pitchFamily="34" charset="0"/>
              </a:rPr>
              <a:t>aarde van investering in tijd. Samen met het team bekijk je de huidige stand van zaken en bepaal je de vervolgstappen. Dit geeft input voor voorleesplan.</a:t>
            </a:r>
            <a:endParaRPr lang="nl-NL" sz="1200" u="sng"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r>
              <a:rPr lang="nl-NL" sz="1200" u="sng" dirty="0">
                <a:latin typeface="Arial" panose="020B0604020202020204" pitchFamily="34" charset="0"/>
                <a:cs typeface="Arial" panose="020B0604020202020204" pitchFamily="34" charset="0"/>
              </a:rPr>
              <a:t>Standaardrapportage</a:t>
            </a:r>
          </a:p>
          <a:p>
            <a:r>
              <a:rPr lang="nl-NL" sz="1200" b="0" i="0" u="none" strike="noStrike" kern="1200" baseline="0" dirty="0">
                <a:solidFill>
                  <a:schemeClr val="tx1"/>
                </a:solidFill>
                <a:latin typeface="+mn-lt"/>
                <a:ea typeface="+mn-ea"/>
                <a:cs typeface="+mn-cs"/>
              </a:rPr>
              <a:t>De standaardrapportage</a:t>
            </a:r>
            <a:r>
              <a:rPr lang="nl-NL" sz="1200" dirty="0">
                <a:latin typeface="Arial" panose="020B0604020202020204" pitchFamily="34" charset="0"/>
                <a:cs typeface="Arial" panose="020B0604020202020204" pitchFamily="34" charset="0"/>
              </a:rPr>
              <a:t>, een Pdf-bestand, </a:t>
            </a:r>
            <a:r>
              <a:rPr lang="nl-NL" sz="1200" b="0" i="0" u="none" strike="noStrike" kern="1200" baseline="0" dirty="0">
                <a:solidFill>
                  <a:schemeClr val="tx1"/>
                </a:solidFill>
                <a:latin typeface="+mn-lt"/>
                <a:ea typeface="+mn-ea"/>
                <a:cs typeface="+mn-cs"/>
              </a:rPr>
              <a:t>heeft betrekking op een beperkt aantal vragen over de meest essentiële onderdelen van BoekStart in de kinderopvang. De standaardrapportage is snel en eenvoudig uit de portal te downloaden. In de rapportage worden de gegevens uit de kinderopvangorganisatie(s) afgezet tegen de landelijke cijfers.</a:t>
            </a:r>
            <a:r>
              <a:rPr lang="nl-NL"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nl-NL" sz="1200" dirty="0">
                <a:latin typeface="Arial" panose="020B0604020202020204" pitchFamily="34" charset="0"/>
                <a:cs typeface="Arial" panose="020B0604020202020204" pitchFamily="34" charset="0"/>
              </a:rPr>
              <a:t>Er zijn drie varianten beschikbaar: kinderopvanglocatierapportage, bibliotheekrapportage en de gemeenterapportage. </a:t>
            </a:r>
            <a:r>
              <a:rPr lang="nl-NL" dirty="0"/>
              <a:t>Indien je heel veel locaties onder je hoede hebt kan het een goede keuze zijn om te werken met de standaardrapportages. Ook hierbij genereer</a:t>
            </a:r>
            <a:r>
              <a:rPr lang="nl-NL" baseline="0" dirty="0"/>
              <a:t> je mooie resultaten die in te zetten zijn voor verder beleid.</a:t>
            </a:r>
            <a:endParaRPr lang="nl-NL" dirty="0"/>
          </a:p>
          <a:p>
            <a:endParaRPr lang="nl-NL" sz="1200" dirty="0">
              <a:latin typeface="Arial" panose="020B0604020202020204" pitchFamily="34" charset="0"/>
              <a:cs typeface="Arial" panose="020B0604020202020204" pitchFamily="34" charset="0"/>
            </a:endParaRPr>
          </a:p>
          <a:p>
            <a:r>
              <a:rPr lang="nl-NL" sz="1200" i="1" dirty="0">
                <a:latin typeface="Arial" panose="020B0604020202020204" pitchFamily="34" charset="0"/>
                <a:cs typeface="Arial" panose="020B0604020202020204" pitchFamily="34" charset="0"/>
              </a:rPr>
              <a:t>Kinderopvanglocatierapportage</a:t>
            </a:r>
          </a:p>
          <a:p>
            <a:r>
              <a:rPr lang="nl-NL" sz="1200" i="0" dirty="0">
                <a:latin typeface="Arial" panose="020B0604020202020204" pitchFamily="34" charset="0"/>
                <a:cs typeface="Arial" panose="020B0604020202020204" pitchFamily="34" charset="0"/>
              </a:rPr>
              <a:t>In deze standaardrapportage zijn vragen opgenomen over het voorleesgedrag van pedagogisch medewerkers, de voorleesomgeving, het leesplezier van kinderen en de betrokkenheid van ouders. Aan de hand van deze rapportage kun je met de kinderopvangorganisatie in gesprek over voorleescultuur en leesbevordering.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Arial" panose="020B0604020202020204" pitchFamily="34" charset="0"/>
                <a:cs typeface="Arial" panose="020B0604020202020204" pitchFamily="34" charset="0"/>
              </a:rPr>
              <a:t>Voorlezen - voorlezen is een vast programmaonderdeel op mijn groep | ik werk met digitale prentenboeken*</a:t>
            </a:r>
          </a:p>
          <a:p>
            <a:pPr marL="171450" indent="-171450">
              <a:buFont typeface="Arial" panose="020B0604020202020204" pitchFamily="34" charset="0"/>
              <a:buChar char="•"/>
            </a:pPr>
            <a:r>
              <a:rPr lang="nl-NL" sz="1200" i="0" dirty="0">
                <a:latin typeface="Arial" panose="020B0604020202020204" pitchFamily="34" charset="0"/>
                <a:cs typeface="Arial" panose="020B0604020202020204" pitchFamily="34" charset="0"/>
              </a:rPr>
              <a:t>Leesplezier van kinderen - kinderen vragen zelf om voorgelezen te worden </a:t>
            </a:r>
          </a:p>
          <a:p>
            <a:pPr marL="171450" indent="-171450">
              <a:buFont typeface="Arial" panose="020B0604020202020204" pitchFamily="34" charset="0"/>
              <a:buChar char="•"/>
            </a:pPr>
            <a:r>
              <a:rPr lang="nl-NL" sz="1200" i="0" dirty="0">
                <a:latin typeface="Arial" panose="020B0604020202020204" pitchFamily="34" charset="0"/>
                <a:cs typeface="Arial" panose="020B0604020202020204" pitchFamily="34" charset="0"/>
              </a:rPr>
              <a:t>De voorleesomgeving - er is een uitnodigende voorleeshoek</a:t>
            </a:r>
          </a:p>
          <a:p>
            <a:pPr marL="171450" indent="-171450">
              <a:buFont typeface="Arial" panose="020B0604020202020204" pitchFamily="34" charset="0"/>
              <a:buChar char="•"/>
            </a:pPr>
            <a:r>
              <a:rPr lang="nl-NL" sz="1200" i="0" dirty="0">
                <a:latin typeface="Arial" panose="020B0604020202020204" pitchFamily="34" charset="0"/>
                <a:cs typeface="Arial" panose="020B0604020202020204" pitchFamily="34" charset="0"/>
              </a:rPr>
              <a:t>Betrokkenheid van ouders - ik stimuleer ouders om thuis voor te lezen </a:t>
            </a:r>
          </a:p>
          <a:p>
            <a:pPr marL="171450" indent="-171450">
              <a:buFont typeface="Arial" panose="020B0604020202020204" pitchFamily="34" charset="0"/>
              <a:buChar char="•"/>
            </a:pPr>
            <a:r>
              <a:rPr lang="nl-NL" sz="1200" i="0" dirty="0">
                <a:latin typeface="Arial" panose="020B0604020202020204" pitchFamily="34" charset="0"/>
                <a:cs typeface="Arial" panose="020B0604020202020204" pitchFamily="34" charset="0"/>
              </a:rPr>
              <a:t>Laaggeletterde ouders - is er een speciaal aanbod voor VVE-doelgroepen? | weet u hoe u laaggeletterde ouder kunt herkennen?</a:t>
            </a:r>
          </a:p>
          <a:p>
            <a:pPr marL="0" indent="0">
              <a:buFont typeface="Arial" panose="020B0604020202020204" pitchFamily="34" charset="0"/>
              <a:buNone/>
            </a:pPr>
            <a:r>
              <a:rPr lang="nl-NL" sz="1200" i="0" dirty="0">
                <a:latin typeface="Arial" panose="020B0604020202020204" pitchFamily="34" charset="0"/>
                <a:cs typeface="Arial" panose="020B0604020202020204" pitchFamily="34" charset="0"/>
              </a:rPr>
              <a:t>*Toelichting digitale prentenboeken: we zien dat er in het algemeen weinig met digitale prentenboeken wordt gewerkt, terwijl onderzoek uitwijst dat kinderen hier veel van leren. Met name taalzwakke kinderen profiteren van digitale prentenboeken. http://web.bereslim.nl/wetenschap/onderzoek-bereslimme-boeken.html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i="1" dirty="0">
                <a:latin typeface="Arial" panose="020B0604020202020204" pitchFamily="34" charset="0"/>
                <a:cs typeface="Arial" panose="020B0604020202020204" pitchFamily="34" charset="0"/>
              </a:rPr>
              <a:t>Bibliotheekrapportage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i="0" dirty="0">
                <a:latin typeface="Arial" panose="020B0604020202020204" pitchFamily="34" charset="0"/>
                <a:cs typeface="Arial" panose="020B0604020202020204" pitchFamily="34" charset="0"/>
              </a:rPr>
              <a:t>In deze standaardrapportage zijn vragen opgenomen over het voorleesgedrag van pedagogisch medewerkers, de voorleesomgeving, het leesplezier van kinderen, de betrokkenheid van ouders en de inbedding van BoekStart. Met deze rapportage geef je de Bibliotheek inzicht in de stand van zaken rond BoekStart in de kinderopvangorganisaties.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Arial" panose="020B0604020202020204" pitchFamily="34" charset="0"/>
                <a:cs typeface="Arial" panose="020B0604020202020204" pitchFamily="34" charset="0"/>
              </a:rPr>
              <a:t>Voorlezen - ik leg moeilijke woorden tijdens het voorlezen uit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Arial" panose="020B0604020202020204" pitchFamily="34" charset="0"/>
                <a:cs typeface="Arial" panose="020B0604020202020204" pitchFamily="34" charset="0"/>
              </a:rPr>
              <a:t>Leesplezier - kinderen pakken geregeld zelf een boekje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Arial" panose="020B0604020202020204" pitchFamily="34" charset="0"/>
                <a:cs typeface="Arial" panose="020B0604020202020204" pitchFamily="34" charset="0"/>
              </a:rPr>
              <a:t>Voorleesomgeving - er is een uitnodigende voorleeshoek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Arial" panose="020B0604020202020204" pitchFamily="34" charset="0"/>
                <a:cs typeface="Arial" panose="020B0604020202020204" pitchFamily="34" charset="0"/>
              </a:rPr>
              <a:t>Ouders - ik stimuleer ouders om thuis voor te lezen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Arial" panose="020B0604020202020204" pitchFamily="34" charset="0"/>
                <a:cs typeface="Arial" panose="020B0604020202020204" pitchFamily="34" charset="0"/>
              </a:rPr>
              <a:t>Inbedding - werkt de locatie samen met de kinderopvang in het kader van leesbevordering*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Arial" panose="020B0604020202020204" pitchFamily="34" charset="0"/>
                <a:cs typeface="Arial" panose="020B0604020202020204" pitchFamily="34" charset="0"/>
              </a:rPr>
              <a:t>Deskundigheid - hoeveel pedagogische medewerkers zijn getraind in interactief voorlezen**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i="0" dirty="0">
                <a:latin typeface="Arial" panose="020B0604020202020204" pitchFamily="34" charset="0"/>
                <a:cs typeface="Arial" panose="020B0604020202020204" pitchFamily="34" charset="0"/>
              </a:rPr>
              <a:t>*De vraag over de inbedding zegt iets over het belang van de doorgaande lijn.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i="0" dirty="0">
                <a:latin typeface="Arial" panose="020B0604020202020204" pitchFamily="34" charset="0"/>
                <a:cs typeface="Arial" panose="020B0604020202020204" pitchFamily="34" charset="0"/>
              </a:rPr>
              <a:t>**De vraag over deskundigheid biedt een kans om als bibliotheek scholing/training te verzorgen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i="1" dirty="0">
                <a:latin typeface="Arial" panose="020B0604020202020204" pitchFamily="34" charset="0"/>
                <a:cs typeface="Arial" panose="020B0604020202020204" pitchFamily="34" charset="0"/>
              </a:rPr>
              <a:t>Gemeenterapportage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i="0" dirty="0">
                <a:latin typeface="Arial" panose="020B0604020202020204" pitchFamily="34" charset="0"/>
                <a:cs typeface="Arial" panose="020B0604020202020204" pitchFamily="34" charset="0"/>
              </a:rPr>
              <a:t>In deze standaardrapportage zijn vragen opgenomen over voorleesgedrag van pedagogisch medewerkers, de voorleesomgeving, de betrokkenheid van ouders en de samenwerking tussen de Bibliotheek en de kinderopvangorganisaties. Met deze standaardrapportage kun je de gemeente snel informeren over de stand van zaken van BoekStart in de kinderopvang binnen de gemeente.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Arial" panose="020B0604020202020204" pitchFamily="34" charset="0"/>
                <a:cs typeface="Arial" panose="020B0604020202020204" pitchFamily="34" charset="0"/>
              </a:rPr>
              <a:t>Voorlezen - voorlezen is een vast programmaonderdeel op mijn groep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Arial" panose="020B0604020202020204" pitchFamily="34" charset="0"/>
                <a:cs typeface="Arial" panose="020B0604020202020204" pitchFamily="34" charset="0"/>
              </a:rPr>
              <a:t>Voorleesomgeving - er is een collectie voorleesboeken die regelmatig vervangen wordt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Arial" panose="020B0604020202020204" pitchFamily="34" charset="0"/>
                <a:cs typeface="Arial" panose="020B0604020202020204" pitchFamily="34" charset="0"/>
              </a:rPr>
              <a:t>Ouders - ik stimuleer ouders om thuis voor te lezen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Arial" panose="020B0604020202020204" pitchFamily="34" charset="0"/>
                <a:cs typeface="Arial" panose="020B0604020202020204" pitchFamily="34" charset="0"/>
              </a:rPr>
              <a:t>Samenwerking - is er een voorleesplan voor deze locatie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dirty="0">
                <a:latin typeface="Arial" panose="020B0604020202020204" pitchFamily="34" charset="0"/>
                <a:cs typeface="Arial" panose="020B0604020202020204" pitchFamily="34" charset="0"/>
              </a:rPr>
              <a:t>Laaggeletterde ouders - zijn er in uw instelling afspraken gemaakt met betrekking tot omgaan met laaggeletterde ouders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i="0" u="sng" dirty="0">
                <a:latin typeface="Arial" panose="020B0604020202020204" pitchFamily="34" charset="0"/>
                <a:cs typeface="Arial" panose="020B0604020202020204" pitchFamily="34" charset="0"/>
              </a:rPr>
              <a:t>Hoe zet je standaardrapportages 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i="0" u="none" dirty="0">
                <a:latin typeface="Arial" panose="020B0604020202020204" pitchFamily="34" charset="0"/>
                <a:cs typeface="Arial" panose="020B0604020202020204" pitchFamily="34" charset="0"/>
              </a:rPr>
              <a:t>Klik </a:t>
            </a:r>
            <a:r>
              <a:rPr lang="nl-NL" sz="1200" i="0" u="none" dirty="0">
                <a:latin typeface="Arial" panose="020B0604020202020204" pitchFamily="34" charset="0"/>
                <a:cs typeface="Arial" panose="020B0604020202020204" pitchFamily="34" charset="0"/>
                <a:sym typeface="Wingdings" panose="05000000000000000000" pitchFamily="2" charset="2"/>
              </a:rPr>
              <a:t> Wie heeft eerder gebruik gemaakt van deze rapportages? Hoe ingezet? Nog meer manieren te bedenken om de rapportage in te zetten?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i="0" u="none" dirty="0">
                <a:latin typeface="Arial" panose="020B0604020202020204" pitchFamily="34" charset="0"/>
                <a:cs typeface="Arial" panose="020B0604020202020204" pitchFamily="34" charset="0"/>
                <a:sym typeface="Wingdings" panose="05000000000000000000" pitchFamily="2" charset="2"/>
              </a:rPr>
              <a:t>Geanonimiseerd voor gebruik bij acquisitiegesprekken andere kinderopvanglocaties. Om de groei te laten zien in de effecten van de samenwerking.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i="0" u="none" dirty="0">
                <a:latin typeface="Arial" panose="020B0604020202020204" pitchFamily="34" charset="0"/>
                <a:cs typeface="Arial" panose="020B0604020202020204" pitchFamily="34" charset="0"/>
                <a:sym typeface="Wingdings" panose="05000000000000000000" pitchFamily="2" charset="2"/>
              </a:rPr>
              <a:t>Geanonimiseerd voor PR doeleinden.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i="0" u="none" dirty="0">
              <a:latin typeface="Arial" panose="020B0604020202020204" pitchFamily="34" charset="0"/>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u="none" dirty="0">
                <a:latin typeface="Arial" panose="020B0604020202020204" pitchFamily="34" charset="0"/>
                <a:cs typeface="Arial" panose="020B0604020202020204" pitchFamily="34" charset="0"/>
                <a:sym typeface="Wingdings" panose="05000000000000000000" pitchFamily="2" charset="2"/>
              </a:rPr>
              <a:t>*</a:t>
            </a:r>
            <a:r>
              <a:rPr lang="nl-NL" dirty="0"/>
              <a:t>Contactpersoon gemeente: dat kan de</a:t>
            </a:r>
            <a:r>
              <a:rPr lang="nl-NL" baseline="0" dirty="0"/>
              <a:t> ambtenaar zijn van onderwijs, cultuur of een beleidsmedewerker.</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u="none" dirty="0">
              <a:latin typeface="Arial" panose="020B0604020202020204" pitchFamily="34" charset="0"/>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u="none" dirty="0">
              <a:latin typeface="Arial" panose="020B0604020202020204" pitchFamily="34" charset="0"/>
              <a:cs typeface="Arial" panose="020B0604020202020204" pitchFamily="34" charset="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i="0" u="none" dirty="0">
              <a:latin typeface="Arial" panose="020B0604020202020204" pitchFamily="34" charset="0"/>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i="0" u="none" dirty="0">
              <a:latin typeface="Arial" panose="020B0604020202020204" pitchFamily="34" charset="0"/>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sz="1200" i="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i="0" dirty="0">
              <a:latin typeface="Arial" panose="020B0604020202020204" pitchFamily="34" charset="0"/>
              <a:cs typeface="Arial" panose="020B0604020202020204" pitchFamily="34" charset="0"/>
            </a:endParaRPr>
          </a:p>
          <a:p>
            <a:endParaRPr lang="nl-NL" sz="1200" i="1"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dirty="0"/>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21</a:t>
            </a:fld>
            <a:endParaRPr lang="nl-NL" dirty="0"/>
          </a:p>
        </p:txBody>
      </p:sp>
    </p:spTree>
    <p:extLst>
      <p:ext uri="{BB962C8B-B14F-4D97-AF65-F5344CB8AC3E}">
        <p14:creationId xmlns:p14="http://schemas.microsoft.com/office/powerpoint/2010/main" val="2751682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15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0" u="none" strike="noStrike" kern="1200" dirty="0">
                <a:solidFill>
                  <a:schemeClr val="tx1"/>
                </a:solidFill>
                <a:effectLst/>
                <a:latin typeface="+mn-lt"/>
                <a:ea typeface="+mn-ea"/>
                <a:cs typeface="+mn-cs"/>
                <a:sym typeface="Wingdings" panose="05000000000000000000" pitchFamily="2" charset="2"/>
              </a:rPr>
              <a:t>Pak je leerdoelen er weer bij en bespreek in dezelfde tweetallen waarin de leerdoelen zijn vastgelegd wat je hebt geleerd en welke vragen er mogelijk nog openstaan.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Kijk of je score van ‘waar je staat’ is verbeterd.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Eventueel plenair vragen inventariseren en bij genoeg tijd behandelen.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endParaRPr lang="nl-NL"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22</a:t>
            </a:fld>
            <a:endParaRPr lang="nl-NL" dirty="0"/>
          </a:p>
        </p:txBody>
      </p:sp>
    </p:spTree>
    <p:extLst>
      <p:ext uri="{BB962C8B-B14F-4D97-AF65-F5344CB8AC3E}">
        <p14:creationId xmlns:p14="http://schemas.microsoft.com/office/powerpoint/2010/main" val="2861218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a:solidFill>
                  <a:schemeClr val="tx1"/>
                </a:solidFill>
                <a:effectLst/>
                <a:latin typeface="+mn-lt"/>
                <a:ea typeface="+mn-ea"/>
                <a:cs typeface="+mn-cs"/>
                <a:sym typeface="Wingdings" panose="05000000000000000000" pitchFamily="2" charset="2"/>
              </a:rPr>
              <a:t>Hierbij de</a:t>
            </a:r>
            <a:r>
              <a:rPr lang="nl-NL" sz="1200" b="0" i="0" u="none" strike="noStrike" kern="1200" baseline="0" dirty="0">
                <a:solidFill>
                  <a:schemeClr val="tx1"/>
                </a:solidFill>
                <a:effectLst/>
                <a:latin typeface="+mn-lt"/>
                <a:ea typeface="+mn-ea"/>
                <a:cs typeface="+mn-cs"/>
                <a:sym typeface="Wingdings" panose="05000000000000000000" pitchFamily="2" charset="2"/>
              </a:rPr>
              <a:t> gegevens voor de a</a:t>
            </a:r>
            <a:r>
              <a:rPr lang="nl-NL" sz="1200" b="0" i="0" u="none" strike="noStrike" kern="1200" dirty="0">
                <a:solidFill>
                  <a:schemeClr val="tx1"/>
                </a:solidFill>
                <a:effectLst/>
                <a:latin typeface="+mn-lt"/>
                <a:ea typeface="+mn-ea"/>
                <a:cs typeface="+mn-cs"/>
                <a:sym typeface="Wingdings" panose="05000000000000000000" pitchFamily="2" charset="2"/>
              </a:rPr>
              <a:t>anmelding- en ondersteuningsinformatie. </a:t>
            </a:r>
            <a:r>
              <a:rPr lang="nl-NL" sz="1200" baseline="0" dirty="0">
                <a:latin typeface="Arial" panose="020B0604020202020204" pitchFamily="34" charset="0"/>
                <a:cs typeface="Arial" panose="020B0604020202020204" pitchFamily="34" charset="0"/>
              </a:rPr>
              <a:t>Leg het onderscheid uit tussen technische en inhoudelijke ondersteuning. </a:t>
            </a:r>
            <a:endParaRPr lang="nl-NL"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endParaRPr lang="nl-NL"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23</a:t>
            </a:fld>
            <a:endParaRPr lang="nl-NL" dirty="0"/>
          </a:p>
        </p:txBody>
      </p:sp>
    </p:spTree>
    <p:extLst>
      <p:ext uri="{BB962C8B-B14F-4D97-AF65-F5344CB8AC3E}">
        <p14:creationId xmlns:p14="http://schemas.microsoft.com/office/powerpoint/2010/main" val="1097737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10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0" u="none" strike="noStrike" kern="1200" dirty="0">
                <a:solidFill>
                  <a:schemeClr val="tx1"/>
                </a:solidFill>
                <a:effectLst/>
                <a:latin typeface="+mn-lt"/>
                <a:ea typeface="+mn-ea"/>
                <a:cs typeface="+mn-cs"/>
                <a:sym typeface="Wingdings" panose="05000000000000000000" pitchFamily="2" charset="2"/>
              </a:rPr>
              <a:t>Graag jullie tips en tops op geeltjes (of bij voldoende tijd plenair). </a:t>
            </a:r>
            <a:endParaRPr lang="nl-NL" sz="1200" b="1"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24</a:t>
            </a:fld>
            <a:endParaRPr lang="nl-NL" dirty="0"/>
          </a:p>
        </p:txBody>
      </p:sp>
    </p:spTree>
    <p:extLst>
      <p:ext uri="{BB962C8B-B14F-4D97-AF65-F5344CB8AC3E}">
        <p14:creationId xmlns:p14="http://schemas.microsoft.com/office/powerpoint/2010/main" val="656388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r>
              <a:rPr lang="nl-NL" sz="1200" kern="1200" dirty="0">
                <a:solidFill>
                  <a:schemeClr val="tx1"/>
                </a:solidFill>
                <a:effectLst/>
                <a:latin typeface="+mn-lt"/>
                <a:ea typeface="+mn-ea"/>
                <a:cs typeface="+mn-cs"/>
              </a:rPr>
              <a:t>Dit is het deel van de training over het interpreteren, het selecteren, de terugkoppeling en het</a:t>
            </a:r>
            <a:r>
              <a:rPr lang="nl-NL" sz="1200" kern="1200" baseline="0" dirty="0">
                <a:solidFill>
                  <a:schemeClr val="tx1"/>
                </a:solidFill>
                <a:effectLst/>
                <a:latin typeface="+mn-lt"/>
                <a:ea typeface="+mn-ea"/>
                <a:cs typeface="+mn-cs"/>
              </a:rPr>
              <a:t> vervolggesprek op de locatie, maar ook het mogelijk vervolg voor de Bibliotheek etc.</a:t>
            </a:r>
            <a:endParaRPr lang="nl-NL" sz="1200" b="0" i="0" u="none" strike="noStrike" kern="1200" dirty="0">
              <a:solidFill>
                <a:schemeClr val="tx1"/>
              </a:solidFill>
              <a:effectLst/>
              <a:latin typeface="+mn-lt"/>
              <a:ea typeface="+mn-ea"/>
              <a:cs typeface="+mn-cs"/>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25</a:t>
            </a:fld>
            <a:endParaRPr lang="nl-NL" dirty="0"/>
          </a:p>
        </p:txBody>
      </p:sp>
    </p:spTree>
    <p:extLst>
      <p:ext uri="{BB962C8B-B14F-4D97-AF65-F5344CB8AC3E}">
        <p14:creationId xmlns:p14="http://schemas.microsoft.com/office/powerpoint/2010/main" val="397436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1" dirty="0"/>
              <a:t>10 minuten</a:t>
            </a:r>
          </a:p>
          <a:p>
            <a:endParaRPr lang="nl-NL" b="1" i="0" dirty="0"/>
          </a:p>
          <a:p>
            <a:r>
              <a:rPr lang="nl-NL" b="1" i="0" dirty="0"/>
              <a:t>Tekst</a:t>
            </a:r>
          </a:p>
          <a:p>
            <a:pPr marL="228600" marR="0" lvl="0" indent="-228600" algn="l" defTabSz="914400" rtl="0" eaLnBrk="1" fontAlgn="auto" latinLnBrk="0" hangingPunct="1">
              <a:lnSpc>
                <a:spcPct val="100000"/>
              </a:lnSpc>
              <a:spcBef>
                <a:spcPts val="0"/>
              </a:spcBef>
              <a:spcAft>
                <a:spcPts val="0"/>
              </a:spcAft>
              <a:buClr>
                <a:srgbClr val="BC32BE"/>
              </a:buClr>
              <a:buSzTx/>
              <a:buFont typeface="+mj-lt"/>
              <a:buAutoNum type="arabicPeriod"/>
              <a:tabLst/>
              <a:defRPr/>
            </a:pPr>
            <a:r>
              <a:rPr lang="nl-NL" sz="1200" b="0" kern="0" dirty="0">
                <a:latin typeface="Arial" panose="020B0604020202020204" pitchFamily="34" charset="0"/>
                <a:cs typeface="Arial" panose="020B0604020202020204" pitchFamily="34" charset="0"/>
              </a:rPr>
              <a:t>Dit</a:t>
            </a:r>
            <a:r>
              <a:rPr lang="nl-NL" sz="1200" b="0" kern="0" baseline="0" dirty="0">
                <a:latin typeface="Arial" panose="020B0604020202020204" pitchFamily="34" charset="0"/>
                <a:cs typeface="Arial" panose="020B0604020202020204" pitchFamily="34" charset="0"/>
              </a:rPr>
              <a:t> is een individuele opdracht: elke deelnemer bepaalt zijn persoonlijke leerdoelen en aan het einde van de ochtend komen we daar op terug. Uit ervaring weten we dat iedereen verschillend bij de training zit. Voor de een is alles nieuw, een ander komt juist voor een opfrismoment en je kunt er ook zitten om juist iets te leren van een ander.</a:t>
            </a:r>
            <a:endParaRPr lang="nl-NL" sz="1200" b="0" kern="0" dirty="0">
              <a:latin typeface="Arial" panose="020B0604020202020204" pitchFamily="34" charset="0"/>
              <a:cs typeface="Arial" panose="020B0604020202020204" pitchFamily="34" charset="0"/>
            </a:endParaRPr>
          </a:p>
          <a:p>
            <a:r>
              <a:rPr lang="nl-NL" sz="1200" b="0" kern="0" dirty="0">
                <a:latin typeface="Arial" panose="020B0604020202020204" pitchFamily="34" charset="0"/>
                <a:cs typeface="Arial" panose="020B0604020202020204" pitchFamily="34" charset="0"/>
              </a:rPr>
              <a:t>*</a:t>
            </a:r>
            <a:r>
              <a:rPr lang="nl-NL" dirty="0"/>
              <a:t>De leerdoelen passen bij </a:t>
            </a:r>
            <a:r>
              <a:rPr lang="nl-NL" baseline="0" dirty="0"/>
              <a:t>alle rollen die betrokken zijn bij het gehele proces rondom de Monitor (voorleesconsulent – voorleescoördinator, bibliotheekdirectie- kinderopvangdirectie, BoekStartcoördinator van Bibliotheek of POI zijde) en gaan in op de meerwaarde van de Monitor, hoe maak je rapportages, hoe interpreteer je de rapportages, wat zijn de vervolgacties.</a:t>
            </a:r>
          </a:p>
          <a:p>
            <a:endParaRPr lang="nl-NL" baseline="0" dirty="0"/>
          </a:p>
          <a:p>
            <a:r>
              <a:rPr lang="nl-NL" baseline="0" dirty="0"/>
              <a:t>2. Leerdoelen laten noteren, hier kom je later op terug.</a:t>
            </a:r>
            <a:endParaRPr lang="nl-NL" dirty="0"/>
          </a:p>
          <a:p>
            <a:pPr marL="0" marR="0" lvl="0" indent="0" algn="l" defTabSz="914400" rtl="0" eaLnBrk="1" fontAlgn="auto" latinLnBrk="0" hangingPunct="1">
              <a:lnSpc>
                <a:spcPct val="100000"/>
              </a:lnSpc>
              <a:spcBef>
                <a:spcPts val="0"/>
              </a:spcBef>
              <a:spcAft>
                <a:spcPts val="0"/>
              </a:spcAft>
              <a:buClr>
                <a:srgbClr val="BC32BE"/>
              </a:buClr>
              <a:buSzTx/>
              <a:buFont typeface="+mj-lt"/>
              <a:buNone/>
              <a:tabLst/>
              <a:defRPr/>
            </a:pPr>
            <a:endParaRPr lang="nl-NL" sz="1200" b="0" kern="0" dirty="0">
              <a:latin typeface="Arial" panose="020B0604020202020204" pitchFamily="34" charset="0"/>
              <a:cs typeface="Arial" panose="020B0604020202020204" pitchFamily="34" charset="0"/>
            </a:endParaRPr>
          </a:p>
          <a:p>
            <a:pPr marL="228600" indent="-228600">
              <a:buClr>
                <a:srgbClr val="BC32BE"/>
              </a:buClr>
              <a:buFont typeface="+mj-lt"/>
              <a:buAutoNum type="arabicPeriod"/>
            </a:pPr>
            <a:endParaRPr lang="nl-NL" b="0" kern="0" dirty="0"/>
          </a:p>
          <a:p>
            <a:endParaRPr lang="nl-NL" b="0" i="0" dirty="0"/>
          </a:p>
          <a:p>
            <a:endParaRPr lang="nl-NL"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dirty="0">
              <a:latin typeface="Arial" panose="020B0604020202020204" pitchFamily="34" charset="0"/>
              <a:cs typeface="Arial" panose="020B0604020202020204" pitchFamily="34" charset="0"/>
            </a:endParaRPr>
          </a:p>
          <a:p>
            <a:endParaRPr lang="nl-NL" b="0" i="0" dirty="0"/>
          </a:p>
          <a:p>
            <a:endParaRPr lang="nl-NL" b="0" i="0" dirty="0"/>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b="0" i="0" u="sng" dirty="0"/>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26</a:t>
            </a:fld>
            <a:endParaRPr lang="nl-NL" dirty="0"/>
          </a:p>
        </p:txBody>
      </p:sp>
    </p:spTree>
    <p:extLst>
      <p:ext uri="{BB962C8B-B14F-4D97-AF65-F5344CB8AC3E}">
        <p14:creationId xmlns:p14="http://schemas.microsoft.com/office/powerpoint/2010/main" val="4081535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30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r>
              <a:rPr lang="nl-NL" sz="1200" b="0" i="0" u="none" strike="noStrike" kern="1200" dirty="0">
                <a:solidFill>
                  <a:schemeClr val="tx1"/>
                </a:solidFill>
                <a:effectLst/>
                <a:latin typeface="+mn-lt"/>
                <a:ea typeface="+mn-ea"/>
                <a:cs typeface="+mn-cs"/>
                <a:sym typeface="Wingdings" panose="05000000000000000000" pitchFamily="2" charset="2"/>
              </a:rPr>
              <a:t>We gaan oefenen met het bekijken en interpreteren van een standaardrapportage van een kinderopvanglocatie. Wanneer je</a:t>
            </a:r>
            <a:r>
              <a:rPr lang="nl-NL" sz="1200" b="0" i="0" u="none" strike="noStrike" kern="1200" baseline="0" dirty="0">
                <a:solidFill>
                  <a:schemeClr val="tx1"/>
                </a:solidFill>
                <a:effectLst/>
                <a:latin typeface="+mn-lt"/>
                <a:ea typeface="+mn-ea"/>
                <a:cs typeface="+mn-cs"/>
                <a:sym typeface="Wingdings" panose="05000000000000000000" pitchFamily="2" charset="2"/>
              </a:rPr>
              <a:t> het jaar hiervoor </a:t>
            </a:r>
            <a:r>
              <a:rPr lang="nl-NL" sz="1200" b="0" i="0" u="none" strike="noStrike" kern="1200" dirty="0">
                <a:solidFill>
                  <a:schemeClr val="tx1"/>
                </a:solidFill>
                <a:effectLst/>
                <a:latin typeface="+mn-lt"/>
                <a:ea typeface="+mn-ea"/>
                <a:cs typeface="+mn-cs"/>
                <a:sym typeface="Wingdings" panose="05000000000000000000" pitchFamily="2" charset="2"/>
              </a:rPr>
              <a:t>deel hebt genomen aan de Monitor dan gebruik je een rapportage uit je eigen werkgebied. </a:t>
            </a:r>
            <a:r>
              <a:rPr lang="nl-NL" dirty="0"/>
              <a:t>Er is een geanonimiseerde PDF standaardrapportage kinderopvanglocatie beschikbaar voor diegenen die afgelopen jaar niet hebben deelgenomen aan de Monitor.</a:t>
            </a:r>
          </a:p>
          <a:p>
            <a:endParaRPr lang="nl-NL" dirty="0"/>
          </a:p>
          <a:p>
            <a:pPr marL="171450" indent="-171450">
              <a:buFont typeface="Wingdings" panose="05000000000000000000" pitchFamily="2" charset="2"/>
              <a:buChar char="à"/>
            </a:pPr>
            <a:r>
              <a:rPr lang="nl-NL" dirty="0">
                <a:sym typeface="Wingdings" panose="05000000000000000000" pitchFamily="2" charset="2"/>
              </a:rPr>
              <a:t>Na 15 minuten klikken om wekkergeluid te laten klinken.</a:t>
            </a:r>
          </a:p>
          <a:p>
            <a:pPr marL="171450" indent="-171450">
              <a:buFont typeface="Wingdings" panose="05000000000000000000" pitchFamily="2" charset="2"/>
              <a:buChar char="à"/>
            </a:pPr>
            <a:r>
              <a:rPr lang="nl-NL" dirty="0">
                <a:sym typeface="Wingdings" panose="05000000000000000000" pitchFamily="2" charset="2"/>
              </a:rPr>
              <a:t>7,5 minuten met buur en 7,5 minuten plenair.</a:t>
            </a:r>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27</a:t>
            </a:fld>
            <a:endParaRPr lang="nl-NL" dirty="0"/>
          </a:p>
        </p:txBody>
      </p:sp>
    </p:spTree>
    <p:extLst>
      <p:ext uri="{BB962C8B-B14F-4D97-AF65-F5344CB8AC3E}">
        <p14:creationId xmlns:p14="http://schemas.microsoft.com/office/powerpoint/2010/main" val="407538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5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r>
              <a:rPr lang="nl-NL" sz="1200" b="0" i="0" u="none" strike="noStrike" kern="1200" baseline="0" dirty="0">
                <a:solidFill>
                  <a:schemeClr val="tx1"/>
                </a:solidFill>
                <a:latin typeface="+mn-lt"/>
                <a:ea typeface="+mn-ea"/>
                <a:cs typeface="+mn-cs"/>
              </a:rPr>
              <a:t>Je kunt zelf met de gegevens in de Monitor een maatwerkrapportage samenstellen. Je kiest dan bijvoorbeeld onderwerpen die nadrukkelijk in het voorleesplan terugkomen of onderwerpen die afwijken van het landelijke beeld. Dit zijn dat ook de onderdelen waarover je het gesprek wilt voeren met het team van de kinderopvangorganisatie. </a:t>
            </a:r>
            <a:r>
              <a:rPr lang="nl-NL" dirty="0"/>
              <a:t>Hierbij heb je vaak tevoren</a:t>
            </a:r>
            <a:r>
              <a:rPr lang="nl-NL" baseline="0" dirty="0"/>
              <a:t> al uitgewisseld waar jullie met de Monitor resultaten naar toe willen. Je bent dan gericht aan het zoeken en kan de resultaten van voorgaande jaren naast elkaar zetten. Bij een 0-meting kan je op zoek naar interessante/opvallende resultaten die niet in de standaardrapportage voorkomen.</a:t>
            </a:r>
          </a:p>
          <a:p>
            <a:endParaRPr lang="nl-NL" baseline="0" dirty="0"/>
          </a:p>
          <a:p>
            <a:r>
              <a:rPr lang="nl-NL" u="sng" baseline="0" dirty="0"/>
              <a:t>Waar vind je de grafieken?</a:t>
            </a:r>
          </a:p>
          <a:p>
            <a:r>
              <a:rPr lang="nl-NL" u="none" baseline="0" dirty="0"/>
              <a:t>Je kan op twee verschillende manieren zoeken naar grafieken voor in je maatwerkrapportage:</a:t>
            </a:r>
          </a:p>
          <a:p>
            <a:pPr marL="228600" indent="-228600">
              <a:buAutoNum type="arabicPeriod"/>
            </a:pPr>
            <a:r>
              <a:rPr lang="nl-NL" u="none" baseline="0" dirty="0"/>
              <a:t>Vanuit de online portal</a:t>
            </a:r>
          </a:p>
          <a:p>
            <a:pPr marL="228600" indent="-228600">
              <a:buAutoNum type="arabicPeriod"/>
            </a:pPr>
            <a:r>
              <a:rPr lang="nl-NL" u="none" baseline="0" dirty="0"/>
              <a:t>Met de grafiekgenerator</a:t>
            </a:r>
          </a:p>
          <a:p>
            <a:pPr marL="228600" indent="-228600">
              <a:buAutoNum type="arabicPeriod"/>
            </a:pPr>
            <a:endParaRPr lang="nl-NL" u="none" baseline="0" dirty="0"/>
          </a:p>
          <a:p>
            <a:pPr marL="0" indent="0">
              <a:buNone/>
            </a:pPr>
            <a:endParaRPr lang="nl-NL" u="none" baseline="0" dirty="0"/>
          </a:p>
          <a:p>
            <a:endParaRPr lang="nl-NL" sz="1200" b="0"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28</a:t>
            </a:fld>
            <a:endParaRPr lang="nl-NL" dirty="0"/>
          </a:p>
        </p:txBody>
      </p:sp>
    </p:spTree>
    <p:extLst>
      <p:ext uri="{BB962C8B-B14F-4D97-AF65-F5344CB8AC3E}">
        <p14:creationId xmlns:p14="http://schemas.microsoft.com/office/powerpoint/2010/main" val="3527917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5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Let op! Deelnemers klikken mee om alvast wat ervaring op te doen met het systeem.</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0" u="none" strike="noStrike" kern="1200" dirty="0">
                <a:solidFill>
                  <a:schemeClr val="tx1"/>
                </a:solidFill>
                <a:effectLst/>
                <a:latin typeface="+mn-lt"/>
                <a:ea typeface="+mn-ea"/>
                <a:cs typeface="+mn-cs"/>
                <a:sym typeface="Wingdings" panose="05000000000000000000" pitchFamily="2" charset="2"/>
              </a:rPr>
              <a:t>De online portal verschijnt direct als je bent ingelogd (ook wel dashboard genoemd), je maakt een selectie om de gewenste resultaten in te zien.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Vervolgens,  klik, heb je nog een aantal keuzemogelijkheden. Zo kan je verschillende vergelijkingen maken en specifieke gegevens wel of niet tonen.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à"/>
              <a:tabLst/>
              <a:defRPr/>
            </a:pPr>
            <a:r>
              <a:rPr lang="nl-NL" sz="1200" b="0" i="0" u="none" strike="noStrike" kern="1200" dirty="0">
                <a:solidFill>
                  <a:schemeClr val="tx1"/>
                </a:solidFill>
                <a:effectLst/>
                <a:latin typeface="+mn-lt"/>
                <a:ea typeface="+mn-ea"/>
                <a:cs typeface="+mn-cs"/>
                <a:sym typeface="Wingdings" panose="05000000000000000000" pitchFamily="2" charset="2"/>
              </a:rPr>
              <a:t>klik, dit is een voorbeeld van een grafiek waarbij de gegevens zijn uitgesplitst op leeftijdsgroepen. </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à"/>
              <a:tabLst/>
              <a:defRPr/>
            </a:pPr>
            <a:endParaRPr lang="nl-NL" sz="1200" b="0"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Om bekend te raken met alle opties is het goed om te ‘spelen’ met alle selectiemogelijkheden in het dashboard.</a:t>
            </a: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Werkwijze:</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Via de keuze opties in de linker balk van het scherm kun je de selectie aanpassen.</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Vergelijking:</a:t>
            </a:r>
            <a:r>
              <a:rPr lang="nl-NL" sz="1200" b="0" i="0" u="none" strike="noStrike" kern="1200" dirty="0">
                <a:solidFill>
                  <a:schemeClr val="tx1"/>
                </a:solidFill>
                <a:effectLst/>
                <a:latin typeface="+mn-lt"/>
                <a:ea typeface="+mn-ea"/>
                <a:cs typeface="+mn-cs"/>
                <a:sym typeface="Wingdings" panose="05000000000000000000" pitchFamily="2" charset="2"/>
              </a:rPr>
              <a:t> kies hoe je de gegevens van de betreffende vraag in de grafiek weergegeven wilt zien. </a:t>
            </a:r>
            <a:r>
              <a:rPr lang="nl-NL" sz="1200" b="0" i="0" u="none" strike="noStrike" kern="1200" dirty="0" err="1">
                <a:solidFill>
                  <a:schemeClr val="tx1"/>
                </a:solidFill>
                <a:effectLst/>
                <a:latin typeface="+mn-lt"/>
                <a:ea typeface="+mn-ea"/>
                <a:cs typeface="+mn-cs"/>
                <a:sym typeface="Wingdings" panose="05000000000000000000" pitchFamily="2" charset="2"/>
              </a:rPr>
              <a:t>Bijv</a:t>
            </a:r>
            <a:r>
              <a:rPr lang="nl-NL" sz="1200" b="0" i="0" u="none" strike="noStrike" kern="1200" dirty="0">
                <a:solidFill>
                  <a:schemeClr val="tx1"/>
                </a:solidFill>
                <a:effectLst/>
                <a:latin typeface="+mn-lt"/>
                <a:ea typeface="+mn-ea"/>
                <a:cs typeface="+mn-cs"/>
                <a:sym typeface="Wingdings" panose="05000000000000000000" pitchFamily="2" charset="2"/>
              </a:rPr>
              <a:t> uitgesplitst naar type kinderopvang.</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Case selectie: </a:t>
            </a:r>
            <a:r>
              <a:rPr lang="nl-NL" sz="1200" b="0" i="0" u="none" strike="noStrike" kern="1200" dirty="0">
                <a:solidFill>
                  <a:schemeClr val="tx1"/>
                </a:solidFill>
                <a:effectLst/>
                <a:latin typeface="+mn-lt"/>
                <a:ea typeface="+mn-ea"/>
                <a:cs typeface="+mn-cs"/>
                <a:sym typeface="Wingdings" panose="05000000000000000000" pitchFamily="2" charset="2"/>
              </a:rPr>
              <a:t>kies welke gegevens je wilt tonen als je enkel de resultaten van een bepaalde selectie wil zien. Bijv. alleen van locaties die vorig jaar nog peuterspeelzalen waren. Je ziet hier dan voor de geselecteerde vraag alleen de data voor die selectie. Terwijl je bij de uitsplitsingen alle opties ziet naast elkaar.</a:t>
            </a:r>
          </a:p>
          <a:p>
            <a:endParaRPr lang="nl-NL" sz="1200" b="0" i="0" u="none" strike="noStrike" kern="1200">
              <a:solidFill>
                <a:schemeClr val="tx1"/>
              </a:solidFill>
              <a:effectLst/>
              <a:latin typeface="+mn-lt"/>
              <a:ea typeface="+mn-ea"/>
              <a:cs typeface="+mn-cs"/>
              <a:sym typeface="Wingdings" panose="05000000000000000000" pitchFamily="2" charset="2"/>
            </a:endParaRPr>
          </a:p>
          <a:p>
            <a:endParaRPr lang="nl-NL" sz="1200" b="0"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29</a:t>
            </a:fld>
            <a:endParaRPr lang="nl-NL" dirty="0"/>
          </a:p>
        </p:txBody>
      </p:sp>
    </p:spTree>
    <p:extLst>
      <p:ext uri="{BB962C8B-B14F-4D97-AF65-F5344CB8AC3E}">
        <p14:creationId xmlns:p14="http://schemas.microsoft.com/office/powerpoint/2010/main" val="284184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1" dirty="0"/>
              <a:t>10 minuten</a:t>
            </a:r>
          </a:p>
          <a:p>
            <a:endParaRPr lang="nl-NL" b="1" i="0" dirty="0"/>
          </a:p>
          <a:p>
            <a:r>
              <a:rPr lang="nl-NL" b="1" i="0" dirty="0"/>
              <a:t>Tekst</a:t>
            </a:r>
          </a:p>
          <a:p>
            <a:pPr marL="228600" marR="0" lvl="0" indent="-228600" algn="l" defTabSz="914400" rtl="0" eaLnBrk="1" fontAlgn="auto" latinLnBrk="0" hangingPunct="1">
              <a:lnSpc>
                <a:spcPct val="100000"/>
              </a:lnSpc>
              <a:spcBef>
                <a:spcPts val="0"/>
              </a:spcBef>
              <a:spcAft>
                <a:spcPts val="0"/>
              </a:spcAft>
              <a:buClr>
                <a:srgbClr val="BC32BE"/>
              </a:buClr>
              <a:buSzTx/>
              <a:buFont typeface="+mj-lt"/>
              <a:buAutoNum type="arabicPeriod"/>
              <a:tabLst/>
              <a:defRPr/>
            </a:pPr>
            <a:r>
              <a:rPr lang="nl-NL" sz="1200" b="0" kern="0" dirty="0">
                <a:latin typeface="Arial" panose="020B0604020202020204" pitchFamily="34" charset="0"/>
                <a:cs typeface="Arial" panose="020B0604020202020204" pitchFamily="34" charset="0"/>
              </a:rPr>
              <a:t>Dit</a:t>
            </a:r>
            <a:r>
              <a:rPr lang="nl-NL" sz="1200" b="0" kern="0" baseline="0" dirty="0">
                <a:latin typeface="Arial" panose="020B0604020202020204" pitchFamily="34" charset="0"/>
                <a:cs typeface="Arial" panose="020B0604020202020204" pitchFamily="34" charset="0"/>
              </a:rPr>
              <a:t> is een individuele opdracht: elke deelnemer bepaalt zijn persoonlijke leerdoelen en aan het einde van de ochtend komen we daar op terug. Uit ervaring weten we dat iedereen verschillend bij de training zit. Voor de een is alles nieuw, een ander komt juist voor een opfrismoment en je kunt er ook zitten om juist iets te leren van een ander.</a:t>
            </a:r>
            <a:endParaRPr lang="nl-NL" sz="1200" b="0" kern="0" dirty="0">
              <a:latin typeface="Arial" panose="020B0604020202020204" pitchFamily="34" charset="0"/>
              <a:cs typeface="Arial" panose="020B0604020202020204" pitchFamily="34" charset="0"/>
            </a:endParaRPr>
          </a:p>
          <a:p>
            <a:r>
              <a:rPr lang="nl-NL" sz="1200" b="0" kern="0" dirty="0">
                <a:latin typeface="Arial" panose="020B0604020202020204" pitchFamily="34" charset="0"/>
                <a:cs typeface="Arial" panose="020B0604020202020204" pitchFamily="34" charset="0"/>
              </a:rPr>
              <a:t>*</a:t>
            </a:r>
            <a:r>
              <a:rPr lang="nl-NL" dirty="0"/>
              <a:t>De leerdoelen passen bij </a:t>
            </a:r>
            <a:r>
              <a:rPr lang="nl-NL" baseline="0" dirty="0"/>
              <a:t>alle rollen die betrokken zijn bij het gehele proces rondom de Monitor (voorleesconsulent – voorleescoördinator, bibliotheekdirectie- kinderopvangdirectie, BoekStartcoördinator van Bibliotheek of POI zijde) en gaan in op de meerwaarde van de Monitor, hoe maak je rapportages, hoe interpreteer je de rapportages, wat zijn de vervolgacties.</a:t>
            </a:r>
          </a:p>
          <a:p>
            <a:endParaRPr lang="nl-NL" baseline="0" dirty="0"/>
          </a:p>
          <a:p>
            <a:r>
              <a:rPr lang="nl-NL" baseline="0" dirty="0"/>
              <a:t>2. Leerdoelen laten noteren, hier kom je later op terug.</a:t>
            </a:r>
            <a:endParaRPr lang="nl-NL" dirty="0"/>
          </a:p>
          <a:p>
            <a:pPr marL="0" marR="0" lvl="0" indent="0" algn="l" defTabSz="914400" rtl="0" eaLnBrk="1" fontAlgn="auto" latinLnBrk="0" hangingPunct="1">
              <a:lnSpc>
                <a:spcPct val="100000"/>
              </a:lnSpc>
              <a:spcBef>
                <a:spcPts val="0"/>
              </a:spcBef>
              <a:spcAft>
                <a:spcPts val="0"/>
              </a:spcAft>
              <a:buClr>
                <a:srgbClr val="BC32BE"/>
              </a:buClr>
              <a:buSzTx/>
              <a:buFont typeface="+mj-lt"/>
              <a:buNone/>
              <a:tabLst/>
              <a:defRPr/>
            </a:pPr>
            <a:endParaRPr lang="nl-NL" sz="1200" b="0" kern="0" dirty="0">
              <a:latin typeface="Arial" panose="020B0604020202020204" pitchFamily="34" charset="0"/>
              <a:cs typeface="Arial" panose="020B0604020202020204" pitchFamily="34" charset="0"/>
            </a:endParaRPr>
          </a:p>
          <a:p>
            <a:pPr marL="228600" indent="-228600">
              <a:buClr>
                <a:srgbClr val="BC32BE"/>
              </a:buClr>
              <a:buFont typeface="+mj-lt"/>
              <a:buAutoNum type="arabicPeriod"/>
            </a:pPr>
            <a:endParaRPr lang="nl-NL" b="0" kern="0" dirty="0"/>
          </a:p>
          <a:p>
            <a:endParaRPr lang="nl-NL" b="0" i="0" dirty="0"/>
          </a:p>
          <a:p>
            <a:endParaRPr lang="nl-NL"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dirty="0">
              <a:latin typeface="Arial" panose="020B0604020202020204" pitchFamily="34" charset="0"/>
              <a:cs typeface="Arial" panose="020B0604020202020204" pitchFamily="34" charset="0"/>
            </a:endParaRPr>
          </a:p>
          <a:p>
            <a:endParaRPr lang="nl-NL" b="0" i="0" dirty="0"/>
          </a:p>
          <a:p>
            <a:endParaRPr lang="nl-NL" b="0" i="0" dirty="0"/>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b="0" i="0" u="sng" dirty="0"/>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3</a:t>
            </a:fld>
            <a:endParaRPr lang="nl-NL" dirty="0"/>
          </a:p>
        </p:txBody>
      </p:sp>
    </p:spTree>
    <p:extLst>
      <p:ext uri="{BB962C8B-B14F-4D97-AF65-F5344CB8AC3E}">
        <p14:creationId xmlns:p14="http://schemas.microsoft.com/office/powerpoint/2010/main" val="2974037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2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Let op! Deelnemers klikken mee om alvast wat ervaring op te doen met het systeem.</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0" u="none" strike="noStrike" kern="1200" dirty="0">
                <a:solidFill>
                  <a:schemeClr val="tx1"/>
                </a:solidFill>
                <a:effectLst/>
                <a:latin typeface="+mn-lt"/>
                <a:ea typeface="+mn-ea"/>
                <a:cs typeface="+mn-cs"/>
                <a:sym typeface="Wingdings" panose="05000000000000000000" pitchFamily="2" charset="2"/>
              </a:rPr>
              <a:t>Om de generator te openen klik je rechts boven op ‘Grafiekgenerator’.</a:t>
            </a: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30</a:t>
            </a:fld>
            <a:endParaRPr lang="nl-NL" dirty="0"/>
          </a:p>
        </p:txBody>
      </p:sp>
    </p:spTree>
    <p:extLst>
      <p:ext uri="{BB962C8B-B14F-4D97-AF65-F5344CB8AC3E}">
        <p14:creationId xmlns:p14="http://schemas.microsoft.com/office/powerpoint/2010/main" val="145169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2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Let op! Deelnemers klikken mee om alvast wat ervaring op te doen met het systeem.</a:t>
            </a:r>
            <a:br>
              <a:rPr lang="nl-NL" sz="1200" b="1" i="0" u="none" strike="noStrike" kern="1200" dirty="0">
                <a:solidFill>
                  <a:schemeClr val="tx1"/>
                </a:solidFill>
                <a:effectLst/>
                <a:latin typeface="+mn-lt"/>
                <a:ea typeface="+mn-ea"/>
                <a:cs typeface="+mn-cs"/>
                <a:sym typeface="Wingdings" panose="05000000000000000000" pitchFamily="2" charset="2"/>
              </a:rPr>
            </a:br>
            <a:r>
              <a:rPr lang="en-US" sz="1200" b="0" spc="-5" dirty="0">
                <a:solidFill>
                  <a:srgbClr val="F56604"/>
                </a:solidFill>
                <a:latin typeface="Verdana"/>
                <a:cs typeface="Verdana"/>
              </a:rPr>
              <a:t>Het selecteren van de vragen doe je door ze </a:t>
            </a:r>
            <a:r>
              <a:rPr lang="nl-NL" sz="1200" b="0" spc="-5" noProof="0" dirty="0">
                <a:solidFill>
                  <a:srgbClr val="F56604"/>
                </a:solidFill>
                <a:latin typeface="Verdana"/>
                <a:cs typeface="Verdana"/>
              </a:rPr>
              <a:t>aan te klikken.</a:t>
            </a:r>
            <a:endParaRPr lang="nl-NL" sz="1200" b="0" noProof="0" dirty="0">
              <a:latin typeface="Verdana"/>
              <a:cs typeface="Verdana"/>
            </a:endParaRPr>
          </a:p>
          <a:p>
            <a:r>
              <a:rPr lang="nl-NL" dirty="0"/>
              <a:t>Dit kun je ook doen door ze per blok te selecteren, bijvoorbeeld de vragen van de pedagogische medewerkers.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31</a:t>
            </a:fld>
            <a:endParaRPr lang="nl-NL" dirty="0"/>
          </a:p>
        </p:txBody>
      </p:sp>
    </p:spTree>
    <p:extLst>
      <p:ext uri="{BB962C8B-B14F-4D97-AF65-F5344CB8AC3E}">
        <p14:creationId xmlns:p14="http://schemas.microsoft.com/office/powerpoint/2010/main" val="2411779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3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1" u="none" strike="noStrike" kern="1200" dirty="0">
                <a:solidFill>
                  <a:schemeClr val="tx1"/>
                </a:solidFill>
                <a:effectLst/>
                <a:latin typeface="+mn-lt"/>
                <a:ea typeface="+mn-ea"/>
                <a:cs typeface="+mn-cs"/>
                <a:sym typeface="Wingdings" panose="05000000000000000000" pitchFamily="2" charset="2"/>
              </a:rPr>
              <a:t>Let op! Deelnemers klikken mee om alvast wat ervaring op te doen met het systeem.</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0" u="none" strike="noStrike" kern="1200" dirty="0">
                <a:solidFill>
                  <a:schemeClr val="tx1"/>
                </a:solidFill>
                <a:effectLst/>
                <a:latin typeface="+mn-lt"/>
                <a:ea typeface="+mn-ea"/>
                <a:cs typeface="+mn-cs"/>
                <a:sym typeface="Wingdings" panose="05000000000000000000" pitchFamily="2" charset="2"/>
              </a:rPr>
              <a:t>In deze stap maak je een keuze voor de jaartallen en het soort grafiek. Bij een trendgrafiek is het niet mogelijk om extra keuzes te maken in vergelijking en de caseselectie.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Wil je een vraag uitsplitsen, dan is de trendgrafiek dus geen goede optie. </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32</a:t>
            </a:fld>
            <a:endParaRPr lang="nl-NL" dirty="0"/>
          </a:p>
        </p:txBody>
      </p:sp>
    </p:spTree>
    <p:extLst>
      <p:ext uri="{BB962C8B-B14F-4D97-AF65-F5344CB8AC3E}">
        <p14:creationId xmlns:p14="http://schemas.microsoft.com/office/powerpoint/2010/main" val="4045924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1 minuut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Let op! Deelnemers klikken mee om alvast wat ervaring op te doen met het systeem.</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dirty="0">
                <a:solidFill>
                  <a:srgbClr val="BC32BE"/>
                </a:solidFill>
              </a:rPr>
              <a:t>Klik op de vraag </a:t>
            </a:r>
            <a:r>
              <a:rPr lang="nl-NL" sz="1200" b="0" i="1" dirty="0">
                <a:solidFill>
                  <a:srgbClr val="BC32BE"/>
                </a:solidFill>
              </a:rPr>
              <a:t>Ik lees voor aan een klein groepje kinderen</a:t>
            </a:r>
            <a:endParaRPr lang="nl-NL" sz="1200" b="0" dirty="0">
              <a:solidFill>
                <a:srgbClr val="BC32BE"/>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 </a:t>
            </a: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33</a:t>
            </a:fld>
            <a:endParaRPr lang="nl-NL" dirty="0"/>
          </a:p>
        </p:txBody>
      </p:sp>
    </p:spTree>
    <p:extLst>
      <p:ext uri="{BB962C8B-B14F-4D97-AF65-F5344CB8AC3E}">
        <p14:creationId xmlns:p14="http://schemas.microsoft.com/office/powerpoint/2010/main" val="1266900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4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Let op! Deelnemers klikken mee om alvast wat ervaring op te doen met het systeem.</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0" u="none" strike="noStrike" kern="1200" dirty="0">
                <a:solidFill>
                  <a:schemeClr val="tx1"/>
                </a:solidFill>
                <a:effectLst/>
                <a:latin typeface="+mn-lt"/>
                <a:ea typeface="+mn-ea"/>
                <a:cs typeface="+mn-cs"/>
                <a:sym typeface="Wingdings" panose="05000000000000000000" pitchFamily="2" charset="2"/>
              </a:rPr>
              <a:t>Hier krijg je de opties te zien waarmee je kan bepalen hoe de resultaten getoond worden: landelijk, regio of per locatie, welke vergelijking er wordt gemaakt (leeftijdsgroep) en vervolgens de case selectie.</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Wanneer je een trendgrafiek wilt (en die in de stappen hiervoor hebt geselecteerd) moet je de optie ‘toon alles’ bij variabele selecteren en geen verdere wijzigingen aanbrengen in de vergelijking of case selectie. Je kan wel een keuze maken in de vestiging/regio.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Binnen een vraag kan je er ook voor kiezen om meerdere grafieken toe te voegen (klik op plusje).</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Zo kan je in een keer alle gewenste variaties invoeren. </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34</a:t>
            </a:fld>
            <a:endParaRPr lang="nl-NL" dirty="0"/>
          </a:p>
        </p:txBody>
      </p:sp>
    </p:spTree>
    <p:extLst>
      <p:ext uri="{BB962C8B-B14F-4D97-AF65-F5344CB8AC3E}">
        <p14:creationId xmlns:p14="http://schemas.microsoft.com/office/powerpoint/2010/main" val="2238763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3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Let op: Laat deelnemers even niet meer mee klikken.</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0" u="none" strike="noStrike" kern="1200" dirty="0">
                <a:solidFill>
                  <a:schemeClr val="tx1"/>
                </a:solidFill>
                <a:effectLst/>
                <a:latin typeface="+mn-lt"/>
                <a:ea typeface="+mn-ea"/>
                <a:cs typeface="+mn-cs"/>
                <a:sym typeface="Wingdings" panose="05000000000000000000" pitchFamily="2" charset="2"/>
              </a:rPr>
              <a:t>We hebben nu in het begin gekozen voor alle vragen aan de PM`ers. Bij de vragen van de voorleescoördinator heb je andere selectiemogelijkheden (hangen samen met de vragen).</a:t>
            </a: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35</a:t>
            </a:fld>
            <a:endParaRPr lang="nl-NL" dirty="0"/>
          </a:p>
        </p:txBody>
      </p:sp>
    </p:spTree>
    <p:extLst>
      <p:ext uri="{BB962C8B-B14F-4D97-AF65-F5344CB8AC3E}">
        <p14:creationId xmlns:p14="http://schemas.microsoft.com/office/powerpoint/2010/main" val="3898724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2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Selecties die je vaak gebruikt, bijvoorbeeld op locatie niveau met de vergelijking op leeftijdsgroep, kan je opslaan (zie opslaan logo).</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Je kan er een naam aangeven en vervolgens kan je opgeslagen selecties terugvinden als sjabloon. Dat maakt het werken in de grafiekgenerator nog makkelijker en efficiënter. </a:t>
            </a:r>
            <a:br>
              <a:rPr lang="nl-NL" sz="1200" b="1" i="0" u="none" strike="noStrike" kern="1200" dirty="0">
                <a:solidFill>
                  <a:schemeClr val="tx1"/>
                </a:solidFill>
                <a:effectLst/>
                <a:latin typeface="+mn-lt"/>
                <a:ea typeface="+mn-ea"/>
                <a:cs typeface="+mn-cs"/>
                <a:sym typeface="Wingdings" panose="05000000000000000000" pitchFamily="2" charset="2"/>
              </a:rPr>
            </a:br>
            <a:endParaRPr lang="nl-NL" sz="1200" b="0"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36</a:t>
            </a:fld>
            <a:endParaRPr lang="nl-NL" dirty="0"/>
          </a:p>
        </p:txBody>
      </p:sp>
    </p:spTree>
    <p:extLst>
      <p:ext uri="{BB962C8B-B14F-4D97-AF65-F5344CB8AC3E}">
        <p14:creationId xmlns:p14="http://schemas.microsoft.com/office/powerpoint/2010/main" val="2200785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2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In de portal rechtsboven naast ‘Grafiekgenerator’ is nu een extra optie t.b.v. clustering. Het is mogelijk om een clusters van kinderopvang locaties aan te maken. Bijvoorbeeld van (voorheen) peuterspeelzaallocaties die bij dezelfde overkoepelende organisatie horen. Dit maakt het mogelijk om het totaal van de resultaten van dit cluster in grafieken weer te geven. Resultaten van de afzonderlijke locaties van het cluster zijn niet zichtbaar in deze weergave.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sng" strike="noStrike" kern="1200" dirty="0">
                <a:solidFill>
                  <a:schemeClr val="tx1"/>
                </a:solidFill>
                <a:effectLst/>
                <a:latin typeface="+mn-lt"/>
                <a:ea typeface="+mn-ea"/>
                <a:cs typeface="+mn-cs"/>
                <a:sym typeface="Wingdings" panose="05000000000000000000" pitchFamily="2" charset="2"/>
              </a:rPr>
              <a:t>Werkwijze</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Klik op de knop ‘cluster van kinderopvang’ rechts boven en maak met de knop ‘nieuw’ een clusternaam aan en voeg locaties toe aan het cluster in het zoekveld. Sla het cluster op (klik). In de reguliere rapportage kan je bij de selectie ‘kinderopvang/gebied’ het aangemaakte cluster selecteren (klik). De werkwijze is verder hetzelfde als bij de selectie bibliotheek of gemeente. Je vindt het cluster ook terug in de grafiekgenerator. Nadat je de gewenste vragen hebt geselecteerd en het soort meting dat je wilt aanmaken kan je per vraag je aangemaakte clusters terug vinden onder het uitklapmenu van ‘vestiging/regio’ (klik). Selecteer het gewenste cluster per vraag. Let op: wil je van alle geselecteerde vragen de resultaten per cluster hebben, dan moet je dit dus bij elke vraag selecteren zoals beschreven.</a:t>
            </a:r>
            <a:br>
              <a:rPr lang="nl-NL" sz="1200" b="1" i="0" u="none" strike="noStrike" kern="1200" dirty="0">
                <a:solidFill>
                  <a:schemeClr val="tx1"/>
                </a:solidFill>
                <a:effectLst/>
                <a:latin typeface="+mn-lt"/>
                <a:ea typeface="+mn-ea"/>
                <a:cs typeface="+mn-cs"/>
                <a:sym typeface="Wingdings" panose="05000000000000000000" pitchFamily="2" charset="2"/>
              </a:rPr>
            </a:br>
            <a:endParaRPr lang="nl-NL" sz="1200" b="0" i="0" u="none" strike="noStrike" kern="1200" dirty="0">
              <a:solidFill>
                <a:schemeClr val="tx1"/>
              </a:solidFill>
              <a:effectLst/>
              <a:latin typeface="+mn-lt"/>
              <a:ea typeface="+mn-ea"/>
              <a:cs typeface="+mn-cs"/>
              <a:sym typeface="Wingdings" panose="05000000000000000000" pitchFamily="2" charset="2"/>
            </a:endParaRPr>
          </a:p>
          <a:p>
            <a:r>
              <a:rPr lang="nl-NL" sz="1200" kern="1200" dirty="0">
                <a:solidFill>
                  <a:schemeClr val="tx1"/>
                </a:solidFill>
                <a:effectLst/>
                <a:latin typeface="+mn-lt"/>
                <a:ea typeface="+mn-ea"/>
                <a:cs typeface="+mn-cs"/>
              </a:rPr>
              <a:t>Hier kun</a:t>
            </a:r>
            <a:r>
              <a:rPr lang="nl-NL" sz="1200" kern="1200" baseline="0" dirty="0">
                <a:solidFill>
                  <a:schemeClr val="tx1"/>
                </a:solidFill>
                <a:effectLst/>
                <a:latin typeface="+mn-lt"/>
                <a:ea typeface="+mn-ea"/>
                <a:cs typeface="+mn-cs"/>
              </a:rPr>
              <a:t> je stapsgewijs de locaties toevoegen die binnen het cluster vallen. Dat geeft mooie overzichten van een cluster waarvan meerdere locaties hebben meegedaan. </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37</a:t>
            </a:fld>
            <a:endParaRPr lang="nl-NL" dirty="0"/>
          </a:p>
        </p:txBody>
      </p:sp>
    </p:spTree>
    <p:extLst>
      <p:ext uri="{BB962C8B-B14F-4D97-AF65-F5344CB8AC3E}">
        <p14:creationId xmlns:p14="http://schemas.microsoft.com/office/powerpoint/2010/main" val="1077567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1 minuut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Wanneer je klaar bent met alle selecties kies je voor volgende en krijg je de keuze om de resultaten te downloaden in een PowerPoint of Word-bestand.</a:t>
            </a:r>
            <a:br>
              <a:rPr lang="nl-NL" sz="1200" b="1" i="0" u="none" strike="noStrike" kern="1200" dirty="0">
                <a:solidFill>
                  <a:schemeClr val="tx1"/>
                </a:solidFill>
                <a:effectLst/>
                <a:latin typeface="+mn-lt"/>
                <a:ea typeface="+mn-ea"/>
                <a:cs typeface="+mn-cs"/>
                <a:sym typeface="Wingdings" panose="05000000000000000000" pitchFamily="2" charset="2"/>
              </a:rPr>
            </a:br>
            <a:endParaRPr lang="nl-NL" sz="1200" b="0"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38</a:t>
            </a:fld>
            <a:endParaRPr lang="nl-NL" dirty="0"/>
          </a:p>
        </p:txBody>
      </p:sp>
    </p:spTree>
    <p:extLst>
      <p:ext uri="{BB962C8B-B14F-4D97-AF65-F5344CB8AC3E}">
        <p14:creationId xmlns:p14="http://schemas.microsoft.com/office/powerpoint/2010/main" val="2707635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3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r>
              <a:rPr lang="nl-NL" dirty="0"/>
              <a:t>Welke manier je ook gebruikt voor het maken van de maatwerkrapportage, tevoren moet</a:t>
            </a:r>
            <a:r>
              <a:rPr lang="nl-NL" baseline="0" dirty="0"/>
              <a:t> er goed nagedacht worden hoeveel tijd er mogelijk zal zijn om op de kinderopvang de Monitor te bespreken. Maak keuzes m.b.t. wat je wilt laten zien, wat je wilt bespreken en waar je op wil sturen. Daarnaast moet je keuzes maken in hoe je de resultaten wilt laten zien, waar zet je ze tegen af? Maak je vergelijkingen tussen groepen, jaren, landelijke cijfers enz.</a:t>
            </a: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39</a:t>
            </a:fld>
            <a:endParaRPr lang="nl-NL" dirty="0"/>
          </a:p>
        </p:txBody>
      </p:sp>
    </p:spTree>
    <p:extLst>
      <p:ext uri="{BB962C8B-B14F-4D97-AF65-F5344CB8AC3E}">
        <p14:creationId xmlns:p14="http://schemas.microsoft.com/office/powerpoint/2010/main" val="1673031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sz="1200" b="0" i="1" dirty="0">
                <a:latin typeface="Arial" panose="020B0604020202020204" pitchFamily="34" charset="0"/>
                <a:cs typeface="Arial" panose="020B0604020202020204" pitchFamily="34" charset="0"/>
              </a:rPr>
              <a:t>3 minuten uitleg</a:t>
            </a:r>
          </a:p>
          <a:p>
            <a:pPr marL="0" indent="0">
              <a:buFont typeface="Arial" panose="020B0604020202020204" pitchFamily="34" charset="0"/>
              <a:buNone/>
            </a:pPr>
            <a:endParaRPr lang="nl-NL" sz="1200"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1" kern="1200" dirty="0">
                <a:solidFill>
                  <a:schemeClr val="tx1"/>
                </a:solidFill>
                <a:effectLst/>
                <a:latin typeface="+mn-lt"/>
                <a:ea typeface="+mn-ea"/>
                <a:cs typeface="+mn-cs"/>
              </a:rPr>
              <a:t>Toelichting training</a:t>
            </a:r>
          </a:p>
          <a:p>
            <a:pPr marL="0" indent="0">
              <a:buFont typeface="Arial" panose="020B0604020202020204" pitchFamily="34" charset="0"/>
              <a:buNone/>
            </a:pPr>
            <a:r>
              <a:rPr lang="nl-NL" sz="1200" b="0" i="0" dirty="0">
                <a:latin typeface="Arial" panose="020B0604020202020204" pitchFamily="34" charset="0"/>
                <a:cs typeface="Arial" panose="020B0604020202020204" pitchFamily="34" charset="0"/>
              </a:rPr>
              <a:t>De training is in principe bedoeld om in twee delen te geven. Het eerste deel voordat de Monitor open staat (nu nog in voorjaar, maar misschien volgend jaar in september) en het tweede deel wanneer de resultaten beschikbaar zijn. als je de training op 1 dag geeft laat je deze sheet zo staan en anders leg je direct uit dat er een tweede dag komt die</a:t>
            </a:r>
            <a:r>
              <a:rPr lang="nl-NL" sz="1200" b="0" i="0" baseline="0" dirty="0">
                <a:latin typeface="Arial" panose="020B0604020202020204" pitchFamily="34" charset="0"/>
                <a:cs typeface="Arial" panose="020B0604020202020204" pitchFamily="34" charset="0"/>
              </a:rPr>
              <a:t> gepland staat nadat de resultaten bekend zijn.</a:t>
            </a:r>
            <a:endParaRPr lang="nl-NL" sz="1200" b="0" i="1" dirty="0">
              <a:latin typeface="Arial" panose="020B0604020202020204" pitchFamily="34" charset="0"/>
              <a:cs typeface="Arial" panose="020B0604020202020204" pitchFamily="34" charset="0"/>
            </a:endParaRPr>
          </a:p>
          <a:p>
            <a:r>
              <a:rPr lang="nl-NL" dirty="0"/>
              <a:t>Deel</a:t>
            </a:r>
            <a:r>
              <a:rPr lang="nl-NL" baseline="0" dirty="0"/>
              <a:t> 1 gaat duidelijk in op het proces rondom de monitor, de planning, de taken en de vragenlijsten.</a:t>
            </a:r>
          </a:p>
          <a:p>
            <a:r>
              <a:rPr lang="nl-NL" baseline="0" dirty="0"/>
              <a:t>Deel 2 gaat over de resultaten, de analyse en het vervolg, zowel intern (bibliotheek jaarplan) als extern (voorleesplan)</a:t>
            </a:r>
            <a:endParaRPr lang="nl-NL" sz="1200" b="0" i="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nl-NL" sz="1200" b="1" dirty="0">
                <a:latin typeface="Arial" panose="020B0604020202020204" pitchFamily="34" charset="0"/>
                <a:cs typeface="Arial" panose="020B0604020202020204" pitchFamily="34" charset="0"/>
              </a:rPr>
              <a:t>Deel 1 ongeveer</a:t>
            </a:r>
            <a:r>
              <a:rPr lang="nl-NL" sz="1200" b="1" baseline="0" dirty="0">
                <a:latin typeface="Arial" panose="020B0604020202020204" pitchFamily="34" charset="0"/>
                <a:cs typeface="Arial" panose="020B0604020202020204" pitchFamily="34" charset="0"/>
              </a:rPr>
              <a:t> 1 ½ uur</a:t>
            </a:r>
            <a:br>
              <a:rPr lang="nl-NL" sz="1200" b="1" dirty="0">
                <a:latin typeface="Arial" panose="020B0604020202020204" pitchFamily="34" charset="0"/>
                <a:cs typeface="Arial" panose="020B0604020202020204" pitchFamily="34" charset="0"/>
              </a:rPr>
            </a:br>
            <a:r>
              <a:rPr lang="nl-NL" sz="1200" b="0" dirty="0">
                <a:latin typeface="Arial" panose="020B0604020202020204" pitchFamily="34" charset="0"/>
                <a:cs typeface="Arial" panose="020B0604020202020204" pitchFamily="34" charset="0"/>
              </a:rPr>
              <a:t>De volgende onderwerpen komen aan bod:</a:t>
            </a:r>
            <a:endParaRPr lang="nl-NL" sz="1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1200" dirty="0">
                <a:latin typeface="Arial" panose="020B0604020202020204" pitchFamily="34" charset="0"/>
                <a:cs typeface="Arial" panose="020B0604020202020204" pitchFamily="34" charset="0"/>
              </a:rPr>
              <a:t>Rollen en taken </a:t>
            </a:r>
          </a:p>
          <a:p>
            <a:pPr marL="342900" indent="-342900">
              <a:buFont typeface="Arial" panose="020B0604020202020204" pitchFamily="34" charset="0"/>
              <a:buChar char="•"/>
            </a:pPr>
            <a:r>
              <a:rPr lang="nl-NL" sz="1200" dirty="0">
                <a:latin typeface="Arial" panose="020B0604020202020204" pitchFamily="34" charset="0"/>
                <a:cs typeface="Arial" panose="020B0604020202020204" pitchFamily="34" charset="0"/>
              </a:rPr>
              <a:t>De Monitor aan de man brengen (doel)</a:t>
            </a:r>
          </a:p>
          <a:p>
            <a:pPr marL="342900" indent="-342900">
              <a:buFont typeface="Arial" panose="020B0604020202020204" pitchFamily="34" charset="0"/>
              <a:buChar char="•"/>
            </a:pPr>
            <a:r>
              <a:rPr lang="nl-NL" sz="1200" dirty="0">
                <a:latin typeface="Arial" panose="020B0604020202020204" pitchFamily="34" charset="0"/>
                <a:cs typeface="Arial" panose="020B0604020202020204" pitchFamily="34" charset="0"/>
              </a:rPr>
              <a:t>Structuur van de Monitor </a:t>
            </a:r>
          </a:p>
          <a:p>
            <a:pPr marL="342900" indent="-342900">
              <a:buFont typeface="Arial" panose="020B0604020202020204" pitchFamily="34" charset="0"/>
              <a:buChar char="•"/>
            </a:pPr>
            <a:r>
              <a:rPr lang="nl-NL" sz="1200" dirty="0">
                <a:latin typeface="Arial" panose="020B0604020202020204" pitchFamily="34" charset="0"/>
                <a:cs typeface="Arial" panose="020B0604020202020204" pitchFamily="34" charset="0"/>
              </a:rPr>
              <a:t>Belang van de Monitor</a:t>
            </a:r>
          </a:p>
          <a:p>
            <a:pPr marL="342900" indent="-342900">
              <a:buFont typeface="Arial" panose="020B0604020202020204" pitchFamily="34" charset="0"/>
              <a:buChar char="•"/>
            </a:pPr>
            <a:r>
              <a:rPr lang="nl-NL" sz="1200" dirty="0">
                <a:latin typeface="Arial" panose="020B0604020202020204" pitchFamily="34" charset="0"/>
                <a:cs typeface="Arial" panose="020B0604020202020204" pitchFamily="34" charset="0"/>
              </a:rPr>
              <a:t>De Monitor in actie</a:t>
            </a:r>
          </a:p>
          <a:p>
            <a:pPr marL="342900" indent="-342900">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nl-NL" sz="1200" b="1" dirty="0">
                <a:latin typeface="Arial" panose="020B0604020202020204" pitchFamily="34" charset="0"/>
                <a:cs typeface="Arial" panose="020B0604020202020204" pitchFamily="34" charset="0"/>
              </a:rPr>
              <a:t>Deel 2 ( 1 ½- 2 uur)</a:t>
            </a:r>
            <a:br>
              <a:rPr lang="nl-NL" sz="1200" b="1" dirty="0">
                <a:latin typeface="Arial" panose="020B0604020202020204" pitchFamily="34" charset="0"/>
                <a:cs typeface="Arial" panose="020B0604020202020204" pitchFamily="34" charset="0"/>
              </a:rPr>
            </a:br>
            <a:r>
              <a:rPr lang="nl-NL" sz="1200" b="0" dirty="0">
                <a:latin typeface="Arial" panose="020B0604020202020204" pitchFamily="34" charset="0"/>
                <a:cs typeface="Arial" panose="020B0604020202020204" pitchFamily="34" charset="0"/>
              </a:rPr>
              <a:t>Dit gaan we doen:</a:t>
            </a:r>
            <a:endParaRPr lang="nl-NL"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1200" dirty="0">
                <a:latin typeface="Arial" panose="020B0604020202020204" pitchFamily="34" charset="0"/>
                <a:cs typeface="Arial" panose="020B0604020202020204" pitchFamily="34" charset="0"/>
              </a:rPr>
              <a:t>Inleiding, invullen en trends</a:t>
            </a:r>
          </a:p>
          <a:p>
            <a:pPr marL="342900" indent="-342900">
              <a:buFont typeface="Arial" panose="020B0604020202020204" pitchFamily="34" charset="0"/>
              <a:buChar char="•"/>
            </a:pPr>
            <a:r>
              <a:rPr lang="nl-NL" sz="1200" dirty="0">
                <a:latin typeface="Arial" panose="020B0604020202020204" pitchFamily="34" charset="0"/>
                <a:cs typeface="Arial" panose="020B0604020202020204" pitchFamily="34" charset="0"/>
              </a:rPr>
              <a:t>Analyseren van de resultaten</a:t>
            </a:r>
          </a:p>
          <a:p>
            <a:pPr marL="342900" indent="-342900">
              <a:buFont typeface="Arial" panose="020B0604020202020204" pitchFamily="34" charset="0"/>
              <a:buChar char="•"/>
            </a:pPr>
            <a:r>
              <a:rPr lang="nl-NL" sz="1200" dirty="0">
                <a:latin typeface="Arial" panose="020B0604020202020204" pitchFamily="34" charset="0"/>
                <a:cs typeface="Arial" panose="020B0604020202020204" pitchFamily="34" charset="0"/>
              </a:rPr>
              <a:t>Standaardrapportage versus maatwerk</a:t>
            </a:r>
          </a:p>
          <a:p>
            <a:pPr marL="342900" indent="-342900">
              <a:buFont typeface="Arial" panose="020B0604020202020204" pitchFamily="34" charset="0"/>
              <a:buChar char="•"/>
            </a:pPr>
            <a:r>
              <a:rPr lang="nl-NL" sz="1200" dirty="0">
                <a:latin typeface="Arial" panose="020B0604020202020204" pitchFamily="34" charset="0"/>
                <a:cs typeface="Arial" panose="020B0604020202020204" pitchFamily="34" charset="0"/>
              </a:rPr>
              <a:t>Rapportageportaal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latin typeface="Arial" panose="020B0604020202020204" pitchFamily="34" charset="0"/>
                <a:cs typeface="Arial" panose="020B0604020202020204" pitchFamily="34" charset="0"/>
              </a:rPr>
              <a:t>Rapportages samenstellen, bibliotheekrapportage/ locatierapportage</a:t>
            </a:r>
          </a:p>
          <a:p>
            <a:pPr marL="342900" indent="-342900">
              <a:buFont typeface="Arial" panose="020B0604020202020204" pitchFamily="34" charset="0"/>
              <a:buChar char="•"/>
            </a:pPr>
            <a:r>
              <a:rPr lang="nl-NL" sz="1200" dirty="0">
                <a:latin typeface="Arial" panose="020B0604020202020204" pitchFamily="34" charset="0"/>
                <a:cs typeface="Arial" panose="020B0604020202020204" pitchFamily="34" charset="0"/>
              </a:rPr>
              <a:t>Van resultaten naar doelen, input voor voorleesplan en bibliotheekplan.</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4</a:t>
            </a:fld>
            <a:endParaRPr lang="nl-NL" dirty="0"/>
          </a:p>
        </p:txBody>
      </p:sp>
    </p:spTree>
    <p:extLst>
      <p:ext uri="{BB962C8B-B14F-4D97-AF65-F5344CB8AC3E}">
        <p14:creationId xmlns:p14="http://schemas.microsoft.com/office/powerpoint/2010/main" val="2876459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5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Zie dia. Na het selecteren van de resultaten ga je de resultaten analyseren. Wie heeft dat al eens eerder gedaan? Hoe pakte je dat aan?  volgende dia</a:t>
            </a:r>
            <a:br>
              <a:rPr lang="nl-NL" sz="1200" b="0" i="0" u="none" strike="noStrike" kern="1200" dirty="0">
                <a:solidFill>
                  <a:schemeClr val="tx1"/>
                </a:solidFill>
                <a:effectLst/>
                <a:latin typeface="+mn-lt"/>
                <a:ea typeface="+mn-ea"/>
                <a:cs typeface="+mn-cs"/>
                <a:sym typeface="Wingdings" panose="05000000000000000000" pitchFamily="2" charset="2"/>
              </a:rPr>
            </a:br>
            <a:endParaRPr lang="nl-NL" sz="1200" b="0"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40</a:t>
            </a:fld>
            <a:endParaRPr lang="nl-NL" dirty="0"/>
          </a:p>
        </p:txBody>
      </p:sp>
    </p:spTree>
    <p:extLst>
      <p:ext uri="{BB962C8B-B14F-4D97-AF65-F5344CB8AC3E}">
        <p14:creationId xmlns:p14="http://schemas.microsoft.com/office/powerpoint/2010/main" val="34837065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5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r>
              <a:rPr lang="nl-NL" dirty="0"/>
              <a:t>Hierbij heb je direct een</a:t>
            </a:r>
            <a:r>
              <a:rPr lang="nl-NL" baseline="0" dirty="0"/>
              <a:t> compleet gespreksonderwerp. Onderwerp van gesprek is vooral de inzet/houding van de pedagogische medewerkers: hoe goed weten zij dat je moeilijke woorden gewoon moet voorlezen, en er daarna met kinderen over praten. Hierbij leren de kinderen vooral de nieuwe woorden. Tijdens de training interactief voorlezen wordt hier uitgebreid op ingegaan (tijd voor het kind nemen, verschil open/gesloten vragen, hulpmiddelen bij het voorlezen zoals vertelkastje, boekenstandaard, voorwerpen etc.).</a:t>
            </a:r>
          </a:p>
          <a:p>
            <a:endParaRPr lang="nl-NL" baseline="0" dirty="0"/>
          </a:p>
          <a:p>
            <a:endParaRPr lang="nl-NL" baseline="0" dirty="0"/>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41</a:t>
            </a:fld>
            <a:endParaRPr lang="nl-NL" dirty="0"/>
          </a:p>
        </p:txBody>
      </p:sp>
    </p:spTree>
    <p:extLst>
      <p:ext uri="{BB962C8B-B14F-4D97-AF65-F5344CB8AC3E}">
        <p14:creationId xmlns:p14="http://schemas.microsoft.com/office/powerpoint/2010/main" val="4169797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4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Naar aanleiding van je analyse bereid je alvast jouw conclusies en adviezen voor die je bespreekt met de Voorleescoördinator. Zij/hij kan input geven en komt misschien ook nog met een logische reden waardoor een resultaat lager is uitgevallen dan verwacht (langdurig zieke collega, geen vervanging, verzorging kost meer tijd = geen tijd meer voor voorlezen). Bedenk ook alvast welke beleidsvoorstellen, doelen en acties je wilt voorstellen. Wat er uiteindelijk wordt gepresenteerd aan het team en hoe dit gebeurd bepaal je samen met de Voorleescoördinator. Zorg er wel voor dat er ruimte is voor de input van de PM`ers als het gaat om het bepalen van de uiteindelijke doelen en acties. Zo creëer je een actieve houding en meer betrokkenheid.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42</a:t>
            </a:fld>
            <a:endParaRPr lang="nl-NL" dirty="0"/>
          </a:p>
        </p:txBody>
      </p:sp>
    </p:spTree>
    <p:extLst>
      <p:ext uri="{BB962C8B-B14F-4D97-AF65-F5344CB8AC3E}">
        <p14:creationId xmlns:p14="http://schemas.microsoft.com/office/powerpoint/2010/main" val="2125322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3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Na de presentatie van de resultaten is het duidelijk geworden welke onderwerpen extra aandacht behoeven. Om van resultaten tot doelen te komen is het van belang om stil te staan bij de volgende drie vragen:</a:t>
            </a:r>
          </a:p>
          <a:p>
            <a:pPr marL="171450" indent="-171450">
              <a:buFont typeface="Arial" panose="020B0604020202020204" pitchFamily="34" charset="0"/>
              <a:buChar char="•"/>
            </a:pPr>
            <a:r>
              <a:rPr lang="nl-NL" sz="1200" dirty="0">
                <a:latin typeface="Arial" panose="020B0604020202020204" pitchFamily="34" charset="0"/>
                <a:cs typeface="Arial" panose="020B0604020202020204" pitchFamily="34" charset="0"/>
              </a:rPr>
              <a:t>Wat willen we bij de volgende meting anders zien? Klik, zo kom je tot doelen (2 – 3)</a:t>
            </a:r>
          </a:p>
          <a:p>
            <a:pPr marL="171450" indent="-171450">
              <a:buFont typeface="Arial" panose="020B0604020202020204" pitchFamily="34" charset="0"/>
              <a:buChar char="•"/>
            </a:pPr>
            <a:r>
              <a:rPr lang="nl-NL" sz="1200" dirty="0">
                <a:latin typeface="Arial" panose="020B0604020202020204" pitchFamily="34" charset="0"/>
                <a:cs typeface="Arial" panose="020B0604020202020204" pitchFamily="34" charset="0"/>
              </a:rPr>
              <a:t>Wat gaat het verschil maken in positieve resultaten? Klik, zo kom je tot de benodigde middelen (2 – 3 middelen per doel)</a:t>
            </a:r>
          </a:p>
          <a:p>
            <a:pPr marL="171450" indent="-171450">
              <a:buFont typeface="Arial" panose="020B0604020202020204" pitchFamily="34" charset="0"/>
              <a:buChar char="•"/>
            </a:pPr>
            <a:r>
              <a:rPr lang="nl-NL" sz="1200" dirty="0">
                <a:latin typeface="Arial" panose="020B0604020202020204" pitchFamily="34" charset="0"/>
                <a:cs typeface="Arial" panose="020B0604020202020204" pitchFamily="34" charset="0"/>
              </a:rPr>
              <a:t>Wat betekent dat voor mij als voorleesconsulent/Voorleescoördinator/pedagogisch medewerker? </a:t>
            </a:r>
            <a:r>
              <a:rPr lang="nl-NL" sz="1200" dirty="0">
                <a:latin typeface="Arial" panose="020B0604020202020204" pitchFamily="34" charset="0"/>
                <a:cs typeface="Arial" panose="020B0604020202020204" pitchFamily="34" charset="0"/>
                <a:sym typeface="Wingdings" panose="05000000000000000000" pitchFamily="2" charset="2"/>
              </a:rPr>
              <a:t></a:t>
            </a:r>
            <a:r>
              <a:rPr lang="nl-NL" sz="1200" dirty="0">
                <a:latin typeface="Arial" panose="020B0604020202020204" pitchFamily="34" charset="0"/>
                <a:cs typeface="Arial" panose="020B0604020202020204" pitchFamily="34" charset="0"/>
              </a:rPr>
              <a:t> Klik, zo kom je tot activiteiten/werkvormen die nodig zijn om de doelen te bereiken.</a:t>
            </a:r>
          </a:p>
          <a:p>
            <a:pPr marL="0" indent="0">
              <a:buFont typeface="Arial" panose="020B0604020202020204" pitchFamily="34" charset="0"/>
              <a:buNone/>
            </a:pPr>
            <a:endParaRPr lang="nl-NL"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nl-NL" sz="1200" dirty="0">
                <a:latin typeface="Arial" panose="020B0604020202020204" pitchFamily="34" charset="0"/>
                <a:cs typeface="Arial" panose="020B0604020202020204" pitchFamily="34" charset="0"/>
                <a:sym typeface="Wingdings" panose="05000000000000000000" pitchFamily="2" charset="2"/>
              </a:rPr>
              <a:t></a:t>
            </a:r>
            <a:r>
              <a:rPr lang="nl-NL" sz="1200" dirty="0">
                <a:latin typeface="Arial" panose="020B0604020202020204" pitchFamily="34" charset="0"/>
                <a:cs typeface="Arial" panose="020B0604020202020204" pitchFamily="34" charset="0"/>
              </a:rPr>
              <a:t>Klik, Dat leg je uiteindelijk vast in het Voorleesplan, daar komen we zo nog uitgebreid op terug.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dirty="0"/>
          </a:p>
          <a:p>
            <a:pPr marL="171450" indent="-171450">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43</a:t>
            </a:fld>
            <a:endParaRPr lang="nl-NL" dirty="0"/>
          </a:p>
        </p:txBody>
      </p:sp>
    </p:spTree>
    <p:extLst>
      <p:ext uri="{BB962C8B-B14F-4D97-AF65-F5344CB8AC3E}">
        <p14:creationId xmlns:p14="http://schemas.microsoft.com/office/powerpoint/2010/main" val="1908892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30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r>
              <a:rPr lang="nl-NL" sz="1200" dirty="0">
                <a:latin typeface="Arial" panose="020B0604020202020204" pitchFamily="34" charset="0"/>
                <a:cs typeface="Arial" panose="020B0604020202020204" pitchFamily="34" charset="0"/>
              </a:rPr>
              <a:t>Deelnemers die geen inlog hebben kunnen gebruik maken van de </a:t>
            </a:r>
            <a:r>
              <a:rPr lang="nl-NL" dirty="0"/>
              <a:t>geanonimiseerde PDF standaardrapportage kinderopvanglocatie</a:t>
            </a:r>
            <a:endParaRPr lang="nl-NL" sz="1200" b="0"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44</a:t>
            </a:fld>
            <a:endParaRPr lang="nl-NL" dirty="0"/>
          </a:p>
        </p:txBody>
      </p:sp>
    </p:spTree>
    <p:extLst>
      <p:ext uri="{BB962C8B-B14F-4D97-AF65-F5344CB8AC3E}">
        <p14:creationId xmlns:p14="http://schemas.microsoft.com/office/powerpoint/2010/main" val="3027303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5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171450" indent="-171450">
              <a:buFont typeface="Arial" panose="020B0604020202020204" pitchFamily="34" charset="0"/>
              <a:buChar char="•"/>
            </a:pPr>
            <a:r>
              <a:rPr lang="nl-NL" sz="1200" dirty="0">
                <a:latin typeface="Arial" panose="020B0604020202020204" pitchFamily="34" charset="0"/>
                <a:cs typeface="Arial" panose="020B0604020202020204" pitchFamily="34" charset="0"/>
              </a:rPr>
              <a:t>Zorg ervoor dat jullie op een lijn liggen en beiden goed op de hoogte zijn.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Zodat het team zich kan voorbereiden.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Wat is BoekStart in de kinderopvang en de gezamenlijke visie? Waarom doen we dit (belang!)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Samen kijken naar de uitkomsten, op basis daarvan afspraken maken voor vervolg samenwerking bibliotheek en kinderopvanglocatie. De afspraken zijn input voor het voorleesplan.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Weet wat je wilt bereiken, dan kun je de discussie goed sturen.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Heel belangrijk </a:t>
            </a:r>
            <a:r>
              <a:rPr lang="nl-NL" sz="1200" dirty="0">
                <a:sym typeface="Wingdings" panose="05000000000000000000" pitchFamily="2" charset="2"/>
              </a:rPr>
              <a:t>.</a:t>
            </a:r>
            <a:endParaRPr lang="nl-NL"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latin typeface="+mn-lt"/>
                <a:cs typeface="+mn-cs"/>
                <a:sym typeface="Wingdings" panose="05000000000000000000" pitchFamily="2" charset="2"/>
              </a:rPr>
              <a:t> </a:t>
            </a:r>
            <a:r>
              <a:rPr lang="nl-NL" sz="1200" dirty="0">
                <a:latin typeface="Arial" panose="020B0604020202020204" pitchFamily="34" charset="0"/>
                <a:cs typeface="Arial" panose="020B0604020202020204" pitchFamily="34" charset="0"/>
              </a:rPr>
              <a:t>Wie heeft al eens een presentatie gegeven? Welke tips heb jij voor de anderen naast de tips op de 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dirty="0"/>
          </a:p>
          <a:p>
            <a:pPr marL="171450" indent="-171450">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45</a:t>
            </a:fld>
            <a:endParaRPr lang="nl-NL" dirty="0"/>
          </a:p>
        </p:txBody>
      </p:sp>
    </p:spTree>
    <p:extLst>
      <p:ext uri="{BB962C8B-B14F-4D97-AF65-F5344CB8AC3E}">
        <p14:creationId xmlns:p14="http://schemas.microsoft.com/office/powerpoint/2010/main" val="25227510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3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1" u="none" strike="noStrike" kern="1200" dirty="0">
                <a:solidFill>
                  <a:schemeClr val="tx1"/>
                </a:solidFill>
                <a:effectLst/>
                <a:latin typeface="+mn-lt"/>
                <a:ea typeface="+mn-ea"/>
                <a:cs typeface="+mn-cs"/>
                <a:sym typeface="Wingdings" panose="05000000000000000000" pitchFamily="2" charset="2"/>
              </a:rPr>
              <a:t>Titel dia</a:t>
            </a: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Deze dia laat mooi zien hoe je met de Monitor van resultaten tot doelen komt. In het eerste deel van de training zijn we vooral ingegaan op de introductie en uitvoering.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Zojuist hebben we het gehad over de standaard- en maatwerkrapportages, het analyseren en presenteren hiervan. Vervolgens is het de bedoeling dat je tot (nieuwe) doelen komt om aan te werken.</a:t>
            </a:r>
          </a:p>
          <a:p>
            <a:pPr marL="0" indent="0">
              <a:buNone/>
            </a:pPr>
            <a:r>
              <a:rPr lang="nl-NL" sz="1200" dirty="0">
                <a:latin typeface="Verdana" panose="020B0604030504040204" pitchFamily="34" charset="0"/>
                <a:ea typeface="Verdana" panose="020B0604030504040204" pitchFamily="34" charset="0"/>
                <a:cs typeface="Verdana" panose="020B0604030504040204" pitchFamily="34" charset="0"/>
              </a:rPr>
              <a:t>Tijdens de monitorpresentatie heb je 2-3 concrete doelen gesteld. Je weet nu welke resultaten je wilt behalen. De volgende stap is om dit om te zetten in een werkwijze (hoe/waarmee) en dit te concretiseren in je jaarplan: het activiteitenoverzicht voor een (school)jaar (als onderdeel van het voorleesplan). Na de toelichting en presentatie aan de Voorleescoördinator praat je dan inhoudelijk verder met de VC en het liefst ook met de manager. Het gebruiken van de Praatplaat kan hier bij helpen (volgende dia).</a:t>
            </a:r>
          </a:p>
          <a:p>
            <a:pPr marL="0" indent="0">
              <a:buNone/>
            </a:pPr>
            <a:endParaRPr lang="nl-NL"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46</a:t>
            </a:fld>
            <a:endParaRPr lang="nl-NL" dirty="0"/>
          </a:p>
        </p:txBody>
      </p:sp>
    </p:spTree>
    <p:extLst>
      <p:ext uri="{BB962C8B-B14F-4D97-AF65-F5344CB8AC3E}">
        <p14:creationId xmlns:p14="http://schemas.microsoft.com/office/powerpoint/2010/main" val="3405555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5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indent="0">
              <a:buNone/>
            </a:pPr>
            <a:r>
              <a:rPr lang="nl-NL" sz="1200" b="1" i="0" u="none" strike="noStrike" kern="1200" dirty="0">
                <a:solidFill>
                  <a:schemeClr val="tx1"/>
                </a:solidFill>
                <a:effectLst/>
                <a:latin typeface="+mn-lt"/>
                <a:ea typeface="+mn-ea"/>
                <a:cs typeface="+mn-cs"/>
                <a:sym typeface="Wingdings" panose="05000000000000000000" pitchFamily="2" charset="2"/>
              </a:rPr>
              <a:t>Tekst</a:t>
            </a:r>
            <a:endParaRPr lang="nl-NL"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200" b="0" u="sng" dirty="0">
                <a:latin typeface="Verdana" panose="020B0604030504040204" pitchFamily="34" charset="0"/>
                <a:ea typeface="Verdana" panose="020B0604030504040204" pitchFamily="34" charset="0"/>
                <a:cs typeface="Verdana" panose="020B0604030504040204" pitchFamily="34" charset="0"/>
              </a:rPr>
              <a:t>Voorleesplan en praatplaat</a:t>
            </a:r>
          </a:p>
          <a:p>
            <a:pPr marL="0" indent="0">
              <a:buNone/>
            </a:pPr>
            <a:r>
              <a:rPr lang="nl-NL" sz="1200" dirty="0">
                <a:latin typeface="Verdana" panose="020B0604030504040204" pitchFamily="34" charset="0"/>
                <a:ea typeface="Verdana" panose="020B0604030504040204" pitchFamily="34" charset="0"/>
                <a:cs typeface="Verdana" panose="020B0604030504040204" pitchFamily="34" charset="0"/>
              </a:rPr>
              <a:t>Het voorleesplan is vaak iets nieuws en sluit met de vraagstelling nu nog beter aan bij de vragen van de monitor. Het helpt je om – naast de meerjarenvisie – de  belangrijkste resultaten en de te stellen doelen per jaar eruit te filteren. In het gesprek met de voorleescoördinator (en mogelijk ook de manager) kijk je naar hoe jullie gezamenlijk die doelen gaan bereiken. Voor het bepalen van die werkwijze kun je je laten inspireren door de mogelijkheden die op de praatplaat staan (en die je zelf of gezamenlijk samenstelt!). Deze praatplaat ligt tijdens dit gesprek over de invulling van het jaarplan op tafel en helpt om binnen de vastgestelde doelen en focus passende werkvormen en activiteiten te kiezen.</a:t>
            </a:r>
          </a:p>
          <a:p>
            <a:pPr marL="0" indent="0">
              <a:buNone/>
            </a:pPr>
            <a:endParaRPr lang="nl-NL" sz="12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Verdana" panose="020B0604030504040204" pitchFamily="34" charset="0"/>
                <a:ea typeface="Verdana" panose="020B0604030504040204" pitchFamily="34" charset="0"/>
                <a:cs typeface="Verdana" panose="020B0604030504040204" pitchFamily="34" charset="0"/>
              </a:rPr>
              <a:t>Je hebt in ieder geval 2-3 doelen voor de locatie en de groepen om op te focussen. Voor de rest van de invulling van het jaarplan richt je je op de basis die je al eerder hebt gelegd en de activiteiten/ die goed lopen. Bv de Nationale Voorleesdagen. Waar nodig of gewenst kun je natuurlijk alsnog een focus aanbrengen op één van de besproken monitor onderwerpen. Ook ouderbetrokkenheid of mediaopvoeding kan zo’n focus zijn. Om jouw resultaten en werkwijze op het gebied van leesbevordering  en mediaopvoeding te ondersteunen zijn er naast de afspraken en aanbevelingen ook landelijke campagnes ( National Voorleesdagen, Media Ukkie dagen) met mooie kant en klare materialen. Vanuit de bibliotheek helpt het om bij het opstellen van een jaarplan (onderdeel van voorleesplan) duidelijk kaders te stellen. Welke activiteiten en programma’s  kun je aanbieden? Wat kun je concreet gaan doen rondom dat voorlezen e.d.. De kinderopvang is ook gebaat bij meer structuur in het aanbod, want ze doen vaak dezelfde dingen maar hebben te weinig zicht op waaróm ze het doen. Help de  kinderopvang dus om keuzes te maken, focus te leggen op de programma’s en activiteiten zodat alles wat je doet helpt om ook je eigen geformuleerde doelen te realiseren. En focus ook: je hoeft niet alles in één keer te doen. Afbakening, structuur en overzicht: maar altijd gericht op de gestelde doelen en resultaten.</a:t>
            </a:r>
          </a:p>
          <a:p>
            <a:pPr marL="0" indent="0">
              <a:buNone/>
            </a:pPr>
            <a:endParaRPr lang="nl-NL"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200" dirty="0">
                <a:latin typeface="Verdana" panose="020B0604030504040204" pitchFamily="34" charset="0"/>
                <a:ea typeface="Verdana" panose="020B0604030504040204" pitchFamily="34" charset="0"/>
                <a:cs typeface="Verdana" panose="020B0604030504040204" pitchFamily="34" charset="0"/>
              </a:rPr>
              <a:t>De praatplaat is opgebouwd langs:</a:t>
            </a:r>
            <a:r>
              <a:rPr lang="nl-NL" sz="1200" dirty="0">
                <a:solidFill>
                  <a:srgbClr val="FF6600"/>
                </a:solidFill>
                <a:latin typeface="Verdana" panose="020B0604030504040204" pitchFamily="34" charset="0"/>
                <a:ea typeface="Verdana" panose="020B0604030504040204" pitchFamily="34" charset="0"/>
                <a:cs typeface="Verdana" panose="020B0604030504040204" pitchFamily="34" charset="0"/>
                <a:sym typeface="Wingdings 2"/>
              </a:rPr>
              <a:t> </a:t>
            </a:r>
          </a:p>
          <a:p>
            <a:pPr marL="0" indent="0">
              <a:buNone/>
            </a:pPr>
            <a:r>
              <a:rPr lang="nl-NL" sz="1200" dirty="0">
                <a:solidFill>
                  <a:srgbClr val="FF6600"/>
                </a:solidFill>
                <a:latin typeface="Verdana" panose="020B0604030504040204" pitchFamily="34" charset="0"/>
                <a:ea typeface="Verdana" panose="020B0604030504040204" pitchFamily="34" charset="0"/>
                <a:cs typeface="Verdana" panose="020B0604030504040204" pitchFamily="34" charset="0"/>
                <a:sym typeface="Wingdings 2"/>
              </a:rPr>
              <a:t> </a:t>
            </a:r>
            <a:r>
              <a:rPr lang="nl-NL" sz="1200" dirty="0">
                <a:latin typeface="Verdana" panose="020B0604030504040204" pitchFamily="34" charset="0"/>
                <a:ea typeface="Verdana" panose="020B0604030504040204" pitchFamily="34" charset="0"/>
                <a:cs typeface="Verdana" panose="020B0604030504040204" pitchFamily="34" charset="0"/>
              </a:rPr>
              <a:t>Oranje hoofdthema’s / bouwstenen</a:t>
            </a:r>
          </a:p>
          <a:p>
            <a:pPr marL="0" indent="0">
              <a:buNone/>
            </a:pPr>
            <a:r>
              <a:rPr lang="nl-NL" sz="1200" dirty="0">
                <a:solidFill>
                  <a:srgbClr val="FF6600"/>
                </a:solidFill>
                <a:latin typeface="Verdana" panose="020B0604030504040204" pitchFamily="34" charset="0"/>
                <a:ea typeface="Verdana" panose="020B0604030504040204" pitchFamily="34" charset="0"/>
                <a:cs typeface="Verdana" panose="020B0604030504040204" pitchFamily="34" charset="0"/>
                <a:sym typeface="Wingdings 2"/>
              </a:rPr>
              <a:t> </a:t>
            </a:r>
            <a:r>
              <a:rPr lang="nl-NL" sz="1200" dirty="0">
                <a:latin typeface="Verdana" panose="020B0604030504040204" pitchFamily="34" charset="0"/>
                <a:ea typeface="Verdana" panose="020B0604030504040204" pitchFamily="34" charset="0"/>
                <a:cs typeface="Verdana" panose="020B0604030504040204" pitchFamily="34" charset="0"/>
              </a:rPr>
              <a:t>Groene reguliere onderdelen, die je elk jaar moet inplannen met elkaar</a:t>
            </a:r>
          </a:p>
          <a:p>
            <a:pPr marL="0" indent="0">
              <a:buNone/>
            </a:pPr>
            <a:r>
              <a:rPr lang="nl-NL" sz="1200" dirty="0">
                <a:solidFill>
                  <a:srgbClr val="FF6600"/>
                </a:solidFill>
                <a:latin typeface="Verdana" panose="020B0604030504040204" pitchFamily="34" charset="0"/>
                <a:ea typeface="Verdana" panose="020B0604030504040204" pitchFamily="34" charset="0"/>
                <a:cs typeface="Verdana" panose="020B0604030504040204" pitchFamily="34" charset="0"/>
                <a:sym typeface="Wingdings 2"/>
              </a:rPr>
              <a:t> </a:t>
            </a:r>
            <a:r>
              <a:rPr lang="nl-NL" sz="1200" dirty="0">
                <a:latin typeface="Verdana" panose="020B0604030504040204" pitchFamily="34" charset="0"/>
                <a:ea typeface="Verdana" panose="020B0604030504040204" pitchFamily="34" charset="0"/>
                <a:cs typeface="Verdana" panose="020B0604030504040204" pitchFamily="34" charset="0"/>
              </a:rPr>
              <a:t>Paarse landelijke campagnes, waarop je kunt aansluiten</a:t>
            </a:r>
          </a:p>
          <a:p>
            <a:pPr marL="0" indent="0">
              <a:buNone/>
            </a:pPr>
            <a:r>
              <a:rPr lang="nl-NL" sz="1200" dirty="0">
                <a:solidFill>
                  <a:srgbClr val="FF6600"/>
                </a:solidFill>
                <a:latin typeface="Verdana" panose="020B0604030504040204" pitchFamily="34" charset="0"/>
                <a:ea typeface="Verdana" panose="020B0604030504040204" pitchFamily="34" charset="0"/>
                <a:cs typeface="Verdana" panose="020B0604030504040204" pitchFamily="34" charset="0"/>
                <a:sym typeface="Wingdings 2"/>
              </a:rPr>
              <a:t> </a:t>
            </a:r>
            <a:r>
              <a:rPr lang="nl-NL" sz="1200" dirty="0">
                <a:latin typeface="Verdana" panose="020B0604030504040204" pitchFamily="34" charset="0"/>
                <a:ea typeface="Verdana" panose="020B0604030504040204" pitchFamily="34" charset="0"/>
                <a:cs typeface="Verdana" panose="020B0604030504040204" pitchFamily="34" charset="0"/>
              </a:rPr>
              <a:t>Blauwe activiteiten,  waarbij je je richt op het team (optioneel)</a:t>
            </a:r>
          </a:p>
          <a:p>
            <a:pPr marL="0" indent="0">
              <a:buNone/>
            </a:pPr>
            <a:r>
              <a:rPr lang="nl-NL" sz="1200" dirty="0">
                <a:solidFill>
                  <a:srgbClr val="FF6600"/>
                </a:solidFill>
                <a:latin typeface="Verdana" panose="020B0604030504040204" pitchFamily="34" charset="0"/>
                <a:ea typeface="Verdana" panose="020B0604030504040204" pitchFamily="34" charset="0"/>
                <a:cs typeface="Verdana" panose="020B0604030504040204" pitchFamily="34" charset="0"/>
                <a:sym typeface="Wingdings 2"/>
              </a:rPr>
              <a:t> </a:t>
            </a:r>
            <a:r>
              <a:rPr lang="nl-NL" sz="1200" dirty="0">
                <a:latin typeface="Verdana" panose="020B0604030504040204" pitchFamily="34" charset="0"/>
                <a:ea typeface="Verdana" panose="020B0604030504040204" pitchFamily="34" charset="0"/>
                <a:cs typeface="Verdana" panose="020B0604030504040204" pitchFamily="34" charset="0"/>
              </a:rPr>
              <a:t>Witte werkvormen / activiteiten / producten</a:t>
            </a:r>
          </a:p>
          <a:p>
            <a:pPr marL="171450" indent="-171450">
              <a:buFontTx/>
              <a:buChar char="-"/>
            </a:pPr>
            <a:endParaRPr lang="nl-NL"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200" dirty="0">
                <a:latin typeface="Verdana" panose="020B0604030504040204" pitchFamily="34" charset="0"/>
                <a:ea typeface="Verdana" panose="020B0604030504040204" pitchFamily="34" charset="0"/>
                <a:cs typeface="Verdana" panose="020B0604030504040204" pitchFamily="34" charset="0"/>
              </a:rPr>
              <a:t>De praatplaat vind je op BoekStartpro en is opgeslagen in een PowerPoint. De blokken zijn ingevuld met de meest gangbare werkvormen als voorbeeld. </a:t>
            </a:r>
          </a:p>
          <a:p>
            <a:pPr marL="0" indent="0">
              <a:buNone/>
            </a:pPr>
            <a:r>
              <a:rPr lang="nl-NL" sz="1200" dirty="0">
                <a:latin typeface="Verdana" panose="020B0604030504040204" pitchFamily="34" charset="0"/>
                <a:ea typeface="Verdana" panose="020B0604030504040204" pitchFamily="34" charset="0"/>
                <a:cs typeface="Verdana" panose="020B0604030504040204" pitchFamily="34" charset="0"/>
              </a:rPr>
              <a:t>Vul de witte blokken in met de werkvormen/activiteiten die jij als bibliotheek kunt bieden. Aanvullen of verwijderen kan ook, de plaat is zo flexibel als jij wilt. </a:t>
            </a:r>
          </a:p>
          <a:p>
            <a:pPr marL="0" indent="0">
              <a:buNone/>
            </a:pPr>
            <a:r>
              <a:rPr lang="nl-NL" sz="1200" dirty="0">
                <a:latin typeface="Verdana" panose="020B0604030504040204" pitchFamily="34" charset="0"/>
                <a:ea typeface="Verdana" panose="020B0604030504040204" pitchFamily="34" charset="0"/>
                <a:cs typeface="Verdana" panose="020B0604030504040204" pitchFamily="34" charset="0"/>
              </a:rPr>
              <a:t>Alle lijnen zijn vastgemaakt aan de blokjes, dus die bewegen mee als je gaat schuiven. Als je klaar bent sla je de dia op als PDF en maak je er een mooie kleurenprint van, voor jezelf en voor de locatie!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dirty="0"/>
          </a:p>
          <a:p>
            <a:pPr marL="171450" indent="-171450">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pPr marL="0" indent="0">
              <a:buNone/>
            </a:pPr>
            <a:endParaRPr lang="nl-NL"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47</a:t>
            </a:fld>
            <a:endParaRPr lang="nl-NL" dirty="0"/>
          </a:p>
        </p:txBody>
      </p:sp>
    </p:spTree>
    <p:extLst>
      <p:ext uri="{BB962C8B-B14F-4D97-AF65-F5344CB8AC3E}">
        <p14:creationId xmlns:p14="http://schemas.microsoft.com/office/powerpoint/2010/main" val="2316628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10 minuten</a:t>
            </a:r>
          </a:p>
          <a:p>
            <a:endParaRPr lang="nl-NL" dirty="0"/>
          </a:p>
          <a:p>
            <a:r>
              <a:rPr lang="nl-NL" b="1"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b="0" dirty="0"/>
              <a:t>Na het ‘praatplaat-gesprek’ zijn alle doelen en mogelijkheden om deze doelen te bereiken goed doorgesproken. De kinderopvang kan met hulp van de bibliotheek aan de slag met het opstellen van het voorleesplan. </a:t>
            </a:r>
            <a:r>
              <a:rPr lang="nl-NL" sz="1200" dirty="0">
                <a:latin typeface="Verdana" panose="020B0604030504040204" pitchFamily="34" charset="0"/>
                <a:ea typeface="Verdana" panose="020B0604030504040204" pitchFamily="34" charset="0"/>
                <a:cs typeface="Verdana" panose="020B0604030504040204" pitchFamily="34" charset="0"/>
              </a:rPr>
              <a:t>Het voorleesplan van de kinderopvanglocatie bevat vaak een meerjarenplan en een jaarplan. In het jaarplan legt het kinderdagverblijf vast welke activiteiten plaatsvinden, aan welke campagnes ze meedoen, hoe de collectie wordt onderhouden en wie wat doet. </a:t>
            </a:r>
            <a:r>
              <a:rPr lang="nl-NL" sz="1200" b="0" dirty="0">
                <a:latin typeface="Verdana" panose="020B0604030504040204" pitchFamily="34" charset="0"/>
                <a:ea typeface="Verdana" panose="020B0604030504040204" pitchFamily="34" charset="0"/>
                <a:cs typeface="Verdana" panose="020B0604030504040204" pitchFamily="34" charset="0"/>
              </a:rPr>
              <a:t> </a:t>
            </a:r>
            <a:r>
              <a:rPr lang="nl-NL" b="0" dirty="0"/>
              <a:t>Voor het maken van een voorleesplan maak je gebruik van leesplan.nl. Dit is makkelijke manier om een Voorleesplan op- en bij te stellen. </a:t>
            </a:r>
            <a:r>
              <a:rPr lang="nl-NL" b="0" dirty="0">
                <a:sym typeface="Wingdings" panose="05000000000000000000" pitchFamily="2" charset="2"/>
              </a:rPr>
              <a:t> inloggen en website kort doorlopen.</a:t>
            </a:r>
            <a:endParaRPr lang="nl-NL" b="0" dirty="0"/>
          </a:p>
          <a:p>
            <a:endParaRPr lang="nl-NL" b="0" dirty="0"/>
          </a:p>
          <a:p>
            <a:r>
              <a:rPr lang="nl-NL" b="0" i="0" u="sng" dirty="0"/>
              <a:t>Extra:</a:t>
            </a:r>
          </a:p>
          <a:p>
            <a:r>
              <a:rPr lang="nl-NL" sz="1200" b="0" i="0" u="none" strike="noStrike" kern="1200" dirty="0">
                <a:solidFill>
                  <a:schemeClr val="tx1"/>
                </a:solidFill>
                <a:effectLst/>
                <a:latin typeface="+mn-lt"/>
                <a:ea typeface="+mn-ea"/>
                <a:cs typeface="+mn-cs"/>
              </a:rPr>
              <a:t>Een voorleesplan geeft houvast bij de inrichting van leesbevordering binnen de kinderopvang. In een voorleesplan legt een kinderdagverblijf vast op welke wijze aan leesbevordering wordt gewerkt. Onderwerpen als boekencollectie, taken van de voorleescoördinator, wekelijkse (voor)leesactiviteiten en deelname aan landelijke projecten, zoals De Nationale Voorleesdagen, worden hierin vermeld (alle belangrijke elementen van BoekStart in de kinderopvang). Na het invullen is er per kinderopvangorganisatie of locatie een digitaal jaaroverzicht beschikbaar. Het voorleesplan is een specifieke uitwerking van het pedagogische beleidsplan op het gebied van leesbevordering. Met voorlezen werk je tegelijkertijd aan de basisdoelen van de kinderopvang.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dirty="0"/>
          </a:p>
          <a:p>
            <a:pPr marL="171450" indent="-171450">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48</a:t>
            </a:fld>
            <a:endParaRPr lang="nl-NL" dirty="0"/>
          </a:p>
        </p:txBody>
      </p:sp>
    </p:spTree>
    <p:extLst>
      <p:ext uri="{BB962C8B-B14F-4D97-AF65-F5344CB8AC3E}">
        <p14:creationId xmlns:p14="http://schemas.microsoft.com/office/powerpoint/2010/main" val="2025830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5 minuten</a:t>
            </a:r>
          </a:p>
          <a:p>
            <a:endParaRPr lang="nl-NL" dirty="0"/>
          </a:p>
          <a:p>
            <a:r>
              <a:rPr lang="nl-NL" b="1" dirty="0"/>
              <a:t>Tekst</a:t>
            </a:r>
          </a:p>
          <a:p>
            <a:pPr marL="0" indent="0">
              <a:buNone/>
            </a:pPr>
            <a:r>
              <a:rPr lang="nl-NL" sz="1200" dirty="0">
                <a:latin typeface="Verdana" panose="020B0604030504040204" pitchFamily="34" charset="0"/>
                <a:ea typeface="Verdana" panose="020B0604030504040204" pitchFamily="34" charset="0"/>
                <a:cs typeface="Verdana" panose="020B0604030504040204" pitchFamily="34" charset="0"/>
              </a:rPr>
              <a:t>Voor de bibliotheek kan het handig zijn om een eigen werkdocument naast het Voorleesplan van de locatie te leggen met een samenvatting van alle afspraken voor het hele schooljaar.</a:t>
            </a:r>
          </a:p>
          <a:p>
            <a:pPr marL="0" indent="0">
              <a:buNone/>
            </a:pPr>
            <a:r>
              <a:rPr lang="nl-NL" sz="1200" dirty="0">
                <a:latin typeface="Verdana" panose="020B0604030504040204" pitchFamily="34" charset="0"/>
                <a:ea typeface="Verdana" panose="020B0604030504040204" pitchFamily="34" charset="0"/>
                <a:cs typeface="Verdana" panose="020B0604030504040204" pitchFamily="34" charset="0"/>
              </a:rPr>
              <a:t>Dit wordt het bibliotheekjaarplan genoemd. Deze vindt je in dezelfde PPT als de praatplaat.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t>Het format Bibliotheekjaarplan is een praktische samenvatting van alle afspraken voor dat (school)jaar. De inhoud is gelijk aan het voorleesplan, maar dient vooral als werkdocument voor de bibliotheek. Het kent de volgende kolommen: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Wat is je focus/doel/thema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Wat moet sowieso ingepland worden (o.a. monitor)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Wat doet de locatie zelf al (bijv. campagne: Nationale Voorleesdagen)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Welke programma’s en activiteiten ga je doen binnen dat doel/focus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Wanneer vindt het plaats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Hoeveel uur besteed de (voor)leesconsulent daaraan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Hoe is het verlopen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t>Voor het totaaloverzicht vermeld je ook de vastgestelde doelen en focus. Zodat je in je gesprek niet wordt afgeleid door dingen die ook zo leuk zijn om te doen, maar zodat je altijd in beeld houdt waarvóór je iets doet. De (voor)leesconsulent kan hiermee goed laten zien hoe ze haar uren aan de peuterspeelzaal of het kinderdagverblijf gaat besteden en wanneer ze zichtbaar 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dirty="0"/>
          </a:p>
          <a:p>
            <a:pPr marL="171450" indent="-171450">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49</a:t>
            </a:fld>
            <a:endParaRPr lang="nl-NL" dirty="0"/>
          </a:p>
        </p:txBody>
      </p:sp>
    </p:spTree>
    <p:extLst>
      <p:ext uri="{BB962C8B-B14F-4D97-AF65-F5344CB8AC3E}">
        <p14:creationId xmlns:p14="http://schemas.microsoft.com/office/powerpoint/2010/main" val="241501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1" dirty="0"/>
              <a:t>10 minuten</a:t>
            </a:r>
          </a:p>
          <a:p>
            <a:endParaRPr lang="nl-NL" b="1" i="0" dirty="0"/>
          </a:p>
          <a:p>
            <a:r>
              <a:rPr lang="nl-NL" b="1" i="0" dirty="0"/>
              <a:t>Tekst</a:t>
            </a:r>
          </a:p>
          <a:p>
            <a:r>
              <a:rPr lang="nl-NL" b="1" i="0" dirty="0">
                <a:sym typeface="Wingdings" panose="05000000000000000000" pitchFamily="2" charset="2"/>
              </a:rPr>
              <a:t> </a:t>
            </a:r>
            <a:r>
              <a:rPr lang="nl-NL" b="0" i="0" dirty="0">
                <a:sym typeface="Wingdings" panose="05000000000000000000" pitchFamily="2" charset="2"/>
              </a:rPr>
              <a:t>wat denken de deelnemers dat de doelen zijn van de Monitor (voorkennis ophalen, oefenen met het overbrengen van het belang van de Monitor)?</a:t>
            </a:r>
            <a:endParaRPr lang="nl-NL" b="1" i="0" dirty="0"/>
          </a:p>
          <a:p>
            <a:endParaRPr lang="nl-NL" b="1" i="0" dirty="0"/>
          </a:p>
          <a:p>
            <a:r>
              <a:rPr lang="nl-NL" b="1" i="0" dirty="0"/>
              <a:t>Let op: deze dia moet je in animatie bekijken/afspelen.</a:t>
            </a:r>
          </a:p>
          <a:p>
            <a:endParaRPr lang="nl-NL"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Meten is weten!</a:t>
            </a:r>
            <a:r>
              <a:rPr lang="nl-NL" baseline="0" dirty="0"/>
              <a:t> </a:t>
            </a:r>
            <a:r>
              <a:rPr lang="nl-NL" dirty="0"/>
              <a:t>De monitor kan dienen als nulmeting</a:t>
            </a:r>
            <a:r>
              <a:rPr lang="nl-NL" baseline="0" dirty="0"/>
              <a:t>, maar de uitkomsten dienen vooral als onderlegger voor het beleid en de samenwerking tussen bibliotheek en kinderopvang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De belangrijkste doelen van de Monitor:</a:t>
            </a:r>
            <a:endParaRPr lang="nl-NL" dirty="0"/>
          </a:p>
          <a:p>
            <a:pPr marL="171450" indent="-171450" algn="l">
              <a:buFont typeface="Arial" panose="020B0604020202020204" pitchFamily="34" charset="0"/>
              <a:buChar char="•"/>
            </a:pPr>
            <a:r>
              <a:rPr lang="nl-NL" sz="1200" dirty="0">
                <a:latin typeface="Arial" panose="020B0604020202020204" pitchFamily="34" charset="0"/>
                <a:cs typeface="Arial" panose="020B0604020202020204" pitchFamily="34" charset="0"/>
              </a:rPr>
              <a:t>In kaart brengen van de voorleesomgeving en het gedrag van de pedagogisch medewerker rondom leesbevordering. </a:t>
            </a:r>
          </a:p>
          <a:p>
            <a:pPr marL="171450" indent="-171450" algn="l">
              <a:buFont typeface="Arial" panose="020B0604020202020204" pitchFamily="34" charset="0"/>
              <a:buChar char="•"/>
            </a:pPr>
            <a:r>
              <a:rPr lang="nl-NL" sz="1200" dirty="0">
                <a:latin typeface="Arial" panose="020B0604020202020204" pitchFamily="34" charset="0"/>
                <a:cs typeface="Arial" panose="020B0604020202020204" pitchFamily="34" charset="0"/>
              </a:rPr>
              <a:t>Informatie over beleid en organisatie in de kinderopvangorganisatie rondom BoekStart in de kinderopvang. </a:t>
            </a:r>
          </a:p>
          <a:p>
            <a:pPr marL="171450" indent="-171450" algn="l">
              <a:buFont typeface="Arial" panose="020B0604020202020204" pitchFamily="34" charset="0"/>
              <a:buChar char="•"/>
            </a:pPr>
            <a:r>
              <a:rPr lang="nl-NL" sz="1200" dirty="0">
                <a:latin typeface="Arial" panose="020B0604020202020204" pitchFamily="34" charset="0"/>
                <a:cs typeface="Arial" panose="020B0604020202020204" pitchFamily="34" charset="0"/>
              </a:rPr>
              <a:t>De monitor voedt de dialoog tussen de kinderopvangorganisatie en de Bibliotheek met het oog op versterking van de samenwerking.</a:t>
            </a:r>
          </a:p>
          <a:p>
            <a:pPr marL="171450" indent="-171450" algn="l">
              <a:buFont typeface="Arial" panose="020B0604020202020204" pitchFamily="34" charset="0"/>
              <a:buChar char="•"/>
            </a:pPr>
            <a:endParaRPr lang="nl-NL" sz="1200" dirty="0">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nl-NL" sz="1200" dirty="0">
                <a:latin typeface="Arial" panose="020B0604020202020204" pitchFamily="34" charset="0"/>
                <a:cs typeface="Arial" panose="020B0604020202020204" pitchFamily="34" charset="0"/>
              </a:rPr>
              <a:t>Het grotere doel/belang is natuurlijk het doel van BoekStart in de kinderopvang zelf. Wat weer een groter belang heeft (</a:t>
            </a:r>
            <a:r>
              <a:rPr lang="nl-NL" sz="1200" dirty="0">
                <a:latin typeface="Arial" panose="020B0604020202020204" pitchFamily="34" charset="0"/>
                <a:cs typeface="Arial" panose="020B0604020202020204" pitchFamily="34" charset="0"/>
                <a:sym typeface="Wingdings" panose="05000000000000000000" pitchFamily="2" charset="2"/>
              </a:rPr>
              <a:t> </a:t>
            </a:r>
            <a:r>
              <a:rPr lang="nl-NL" sz="1200" dirty="0">
                <a:latin typeface="Arial" panose="020B0604020202020204" pitchFamily="34" charset="0"/>
                <a:cs typeface="Arial" panose="020B0604020202020204" pitchFamily="34" charset="0"/>
              </a:rPr>
              <a:t>wie biedt?): preventie laaggeletterdheid=gelijke kansen kinderen. </a:t>
            </a:r>
          </a:p>
          <a:p>
            <a:pPr algn="l"/>
            <a:endParaRPr lang="nl-NL" sz="1200" dirty="0">
              <a:latin typeface="Arial" panose="020B0604020202020204" pitchFamily="34" charset="0"/>
              <a:cs typeface="Arial" panose="020B0604020202020204" pitchFamily="34" charset="0"/>
            </a:endParaRPr>
          </a:p>
          <a:p>
            <a:pPr algn="l"/>
            <a:r>
              <a:rPr lang="nl-NL" sz="1200" u="sng" dirty="0">
                <a:latin typeface="Arial" panose="020B0604020202020204" pitchFamily="34" charset="0"/>
                <a:cs typeface="Arial" panose="020B0604020202020204" pitchFamily="34" charset="0"/>
              </a:rPr>
              <a:t>Belang van de Monitor – uit de handleiding</a:t>
            </a:r>
          </a:p>
          <a:p>
            <a:pPr marL="171450" indent="-171450" algn="l">
              <a:buFont typeface="Arial" panose="020B0604020202020204" pitchFamily="34" charset="0"/>
              <a:buChar char="•"/>
            </a:pPr>
            <a:r>
              <a:rPr lang="nl-NL" sz="1200" u="none" dirty="0">
                <a:latin typeface="Arial" panose="020B0604020202020204" pitchFamily="34" charset="0"/>
                <a:cs typeface="Arial" panose="020B0604020202020204" pitchFamily="34" charset="0"/>
              </a:rPr>
              <a:t>Met de monitor kun je planmatig, doelmatig en wetenschappelijk onderbouwd werken aan de taalontwikkeling van kinderen.</a:t>
            </a:r>
          </a:p>
          <a:p>
            <a:pPr marL="171450" indent="-171450" algn="l">
              <a:buFont typeface="Arial" panose="020B0604020202020204" pitchFamily="34" charset="0"/>
              <a:buChar char="•"/>
            </a:pPr>
            <a:r>
              <a:rPr lang="nl-NL" sz="1200" u="none" dirty="0">
                <a:latin typeface="Arial" panose="020B0604020202020204" pitchFamily="34" charset="0"/>
                <a:cs typeface="Arial" panose="020B0604020202020204" pitchFamily="34" charset="0"/>
              </a:rPr>
              <a:t>De monitor geeft inzicht in de stand van zaken rondom BoekStart op de eigen locatie in vergelijking met landelijke gemiddelden. Met deze informatie kun je onderbouwd in kaart brengen wat goed gaat en waar verbetering nodig is.</a:t>
            </a:r>
          </a:p>
          <a:p>
            <a:pPr marL="171450" indent="-171450" algn="l">
              <a:buFont typeface="Arial" panose="020B0604020202020204" pitchFamily="34" charset="0"/>
              <a:buChar char="•"/>
            </a:pPr>
            <a:r>
              <a:rPr lang="nl-NL" sz="1200" u="none" dirty="0">
                <a:latin typeface="Arial" panose="020B0604020202020204" pitchFamily="34" charset="0"/>
                <a:cs typeface="Arial" panose="020B0604020202020204" pitchFamily="34" charset="0"/>
              </a:rPr>
              <a:t>Je kunt de informatie uit de monitor gebruiken om een nieuw voorleesplan op te stellen of een bestaand plan bij te stellen. Gebruik bij de gesprekken de BoekStart Praatplaat.</a:t>
            </a:r>
          </a:p>
          <a:p>
            <a:pPr marL="171450" indent="-171450" algn="l">
              <a:buFont typeface="Arial" panose="020B0604020202020204" pitchFamily="34" charset="0"/>
              <a:buChar char="•"/>
            </a:pPr>
            <a:r>
              <a:rPr lang="nl-NL" sz="1200" u="none" dirty="0">
                <a:latin typeface="Arial" panose="020B0604020202020204" pitchFamily="34" charset="0"/>
                <a:cs typeface="Arial" panose="020B0604020202020204" pitchFamily="34" charset="0"/>
              </a:rPr>
              <a:t>Aan de hand van de monitor kun je met pedagogisch medewerkers in discussie gaan over hun gedrag op de werkvloer (hoe vaak lezen zij voor? Hoe gaat interactief voorlezen en wat hebben zij nodig om dit nog beter tot uiting te brengen?).</a:t>
            </a:r>
          </a:p>
          <a:p>
            <a:pPr marL="171450" indent="-171450" algn="l">
              <a:buFont typeface="Arial" panose="020B0604020202020204" pitchFamily="34" charset="0"/>
              <a:buChar char="•"/>
            </a:pPr>
            <a:r>
              <a:rPr lang="nl-NL" sz="1200" u="none" dirty="0">
                <a:latin typeface="Arial" panose="020B0604020202020204" pitchFamily="34" charset="0"/>
                <a:cs typeface="Arial" panose="020B0604020202020204" pitchFamily="34" charset="0"/>
              </a:rPr>
              <a:t>De monitor voedt de dialoog tussen de kinderopvangorganisatie en de Bibliotheek. Aan de hand van de monitor kan besproken worden op welke manier de samenwerking verbeterd kan worden.</a:t>
            </a:r>
          </a:p>
          <a:p>
            <a:pPr marL="171450" indent="-171450" algn="l">
              <a:buFont typeface="Arial" panose="020B0604020202020204" pitchFamily="34" charset="0"/>
              <a:buChar char="•"/>
            </a:pPr>
            <a:r>
              <a:rPr lang="nl-NL" sz="1200" u="none" dirty="0">
                <a:latin typeface="Arial" panose="020B0604020202020204" pitchFamily="34" charset="0"/>
                <a:cs typeface="Arial" panose="020B0604020202020204" pitchFamily="34" charset="0"/>
              </a:rPr>
              <a:t>Aan de hand van de gegevens uit de monitor kun je verantwoording afleggen aan ouders en subsidiegevers.</a:t>
            </a:r>
          </a:p>
          <a:p>
            <a:endParaRPr lang="nl-NL" b="1" i="0" dirty="0"/>
          </a:p>
          <a:p>
            <a:pPr marL="0" marR="0" lvl="0" indent="0" algn="l" defTabSz="914400" rtl="0" eaLnBrk="1" fontAlgn="auto" latinLnBrk="0" hangingPunct="1">
              <a:lnSpc>
                <a:spcPct val="100000"/>
              </a:lnSpc>
              <a:spcBef>
                <a:spcPts val="0"/>
              </a:spcBef>
              <a:spcAft>
                <a:spcPts val="0"/>
              </a:spcAft>
              <a:buClr>
                <a:srgbClr val="BC32BE"/>
              </a:buClr>
              <a:buSzTx/>
              <a:buFont typeface="+mj-lt"/>
              <a:buNone/>
              <a:tabLst/>
              <a:defRPr/>
            </a:pPr>
            <a:endParaRPr lang="nl-NL" sz="1200" b="0" kern="0" dirty="0">
              <a:latin typeface="Arial" panose="020B0604020202020204" pitchFamily="34" charset="0"/>
              <a:cs typeface="Arial" panose="020B0604020202020204" pitchFamily="34" charset="0"/>
            </a:endParaRPr>
          </a:p>
          <a:p>
            <a:pPr marL="228600" indent="-228600">
              <a:buClr>
                <a:srgbClr val="BC32BE"/>
              </a:buClr>
              <a:buFont typeface="+mj-lt"/>
              <a:buAutoNum type="arabicPeriod"/>
            </a:pPr>
            <a:endParaRPr lang="nl-NL" b="0" kern="0" dirty="0"/>
          </a:p>
          <a:p>
            <a:endParaRPr lang="nl-NL" b="0" i="0" dirty="0"/>
          </a:p>
          <a:p>
            <a:endParaRPr lang="nl-NL"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dirty="0">
              <a:latin typeface="Arial" panose="020B0604020202020204" pitchFamily="34" charset="0"/>
              <a:cs typeface="Arial" panose="020B0604020202020204" pitchFamily="34" charset="0"/>
            </a:endParaRPr>
          </a:p>
          <a:p>
            <a:endParaRPr lang="nl-NL" b="0" i="0" dirty="0"/>
          </a:p>
          <a:p>
            <a:endParaRPr lang="nl-NL" b="0" i="0" dirty="0"/>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b="0" i="0" u="sng" dirty="0"/>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5</a:t>
            </a:fld>
            <a:endParaRPr lang="nl-NL" dirty="0"/>
          </a:p>
        </p:txBody>
      </p:sp>
    </p:spTree>
    <p:extLst>
      <p:ext uri="{BB962C8B-B14F-4D97-AF65-F5344CB8AC3E}">
        <p14:creationId xmlns:p14="http://schemas.microsoft.com/office/powerpoint/2010/main" val="28655529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15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0" u="none" strike="noStrike" kern="1200" dirty="0">
                <a:solidFill>
                  <a:schemeClr val="tx1"/>
                </a:solidFill>
                <a:effectLst/>
                <a:latin typeface="+mn-lt"/>
                <a:ea typeface="+mn-ea"/>
                <a:cs typeface="+mn-cs"/>
                <a:sym typeface="Wingdings" panose="05000000000000000000" pitchFamily="2" charset="2"/>
              </a:rPr>
              <a:t>Pak je leerdoelen er weer bij en bespreek in dezelfde tweetallen waarin de leerdoelen zijn vastgelegd wat je hebt geleerd en welke vragen er mogelijk nog openstaan.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Kijk of je score van ‘waar je staat’ is verbeterd.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0"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Eventueel plenair vragen inventariseren en bij genoeg tijd behandelen.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endParaRPr lang="nl-NL"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50</a:t>
            </a:fld>
            <a:endParaRPr lang="nl-NL" dirty="0"/>
          </a:p>
        </p:txBody>
      </p:sp>
    </p:spTree>
    <p:extLst>
      <p:ext uri="{BB962C8B-B14F-4D97-AF65-F5344CB8AC3E}">
        <p14:creationId xmlns:p14="http://schemas.microsoft.com/office/powerpoint/2010/main" val="3373348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r>
              <a:rPr lang="nl-NL" sz="1200" dirty="0">
                <a:latin typeface="Arial" panose="020B0604020202020204" pitchFamily="34" charset="0"/>
                <a:cs typeface="Arial" panose="020B0604020202020204" pitchFamily="34" charset="0"/>
              </a:rPr>
              <a:t>Hierbij de gegevens</a:t>
            </a:r>
            <a:r>
              <a:rPr lang="nl-NL" sz="1200" baseline="0" dirty="0">
                <a:latin typeface="Arial" panose="020B0604020202020204" pitchFamily="34" charset="0"/>
                <a:cs typeface="Arial" panose="020B0604020202020204" pitchFamily="34" charset="0"/>
              </a:rPr>
              <a:t> van de helpdesk m.b.t. de ondersteuning. Leg het onderscheid uit tussen technische en inhoudelijke ondersteuning. </a:t>
            </a:r>
            <a:endParaRPr lang="nl-NL"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51</a:t>
            </a:fld>
            <a:endParaRPr lang="nl-NL" dirty="0"/>
          </a:p>
        </p:txBody>
      </p:sp>
    </p:spTree>
    <p:extLst>
      <p:ext uri="{BB962C8B-B14F-4D97-AF65-F5344CB8AC3E}">
        <p14:creationId xmlns:p14="http://schemas.microsoft.com/office/powerpoint/2010/main" val="17867980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10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br>
              <a:rPr lang="nl-NL" sz="1200" b="1" i="0" u="none" strike="noStrike" kern="1200" dirty="0">
                <a:solidFill>
                  <a:schemeClr val="tx1"/>
                </a:solidFill>
                <a:effectLst/>
                <a:latin typeface="+mn-lt"/>
                <a:ea typeface="+mn-ea"/>
                <a:cs typeface="+mn-cs"/>
                <a:sym typeface="Wingdings" panose="05000000000000000000" pitchFamily="2" charset="2"/>
              </a:rPr>
            </a:br>
            <a:r>
              <a:rPr lang="nl-NL" sz="1200" b="0" i="0" u="none" strike="noStrike" kern="1200" dirty="0">
                <a:solidFill>
                  <a:schemeClr val="tx1"/>
                </a:solidFill>
                <a:effectLst/>
                <a:latin typeface="+mn-lt"/>
                <a:ea typeface="+mn-ea"/>
                <a:cs typeface="+mn-cs"/>
                <a:sym typeface="Wingdings" panose="05000000000000000000" pitchFamily="2" charset="2"/>
              </a:rPr>
              <a:t>Graag jullie tips en tops op geeltjes (of bij voldoende tijd plenair). </a:t>
            </a:r>
            <a:endParaRPr lang="nl-NL" sz="1200" b="1"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52</a:t>
            </a:fld>
            <a:endParaRPr lang="nl-NL" dirty="0"/>
          </a:p>
        </p:txBody>
      </p:sp>
    </p:spTree>
    <p:extLst>
      <p:ext uri="{BB962C8B-B14F-4D97-AF65-F5344CB8AC3E}">
        <p14:creationId xmlns:p14="http://schemas.microsoft.com/office/powerpoint/2010/main" val="34724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1" dirty="0"/>
              <a:t>3 minuten</a:t>
            </a:r>
          </a:p>
          <a:p>
            <a:endParaRPr lang="nl-NL" b="1" i="0" dirty="0"/>
          </a:p>
          <a:p>
            <a:r>
              <a:rPr lang="nl-NL" b="1" i="0" dirty="0"/>
              <a:t>Tekst</a:t>
            </a:r>
          </a:p>
          <a:p>
            <a:r>
              <a:rPr lang="nl-NL" sz="1200" dirty="0">
                <a:latin typeface="Arial" panose="020B0604020202020204" pitchFamily="34" charset="0"/>
                <a:cs typeface="Arial" panose="020B0604020202020204" pitchFamily="34" charset="0"/>
              </a:rPr>
              <a:t>De Monitor maakt het mogelijk om te zien wat de effecten van onze samenwerking met de kinderopvang zijn op met name:</a:t>
            </a:r>
          </a:p>
          <a:p>
            <a:pPr marL="171450" indent="-171450">
              <a:buFont typeface="Arial" panose="020B0604020202020204" pitchFamily="34" charset="0"/>
              <a:buChar char="•"/>
            </a:pPr>
            <a:r>
              <a:rPr lang="nl-NL" sz="1200" dirty="0">
                <a:latin typeface="Arial" panose="020B0604020202020204" pitchFamily="34" charset="0"/>
                <a:cs typeface="Arial" panose="020B0604020202020204" pitchFamily="34" charset="0"/>
              </a:rPr>
              <a:t>Hoe deskundig zijn de pedagogisch medewerkers en wordt hierin geïnvesteerd?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latin typeface="Arial" panose="020B0604020202020204" pitchFamily="34" charset="0"/>
                <a:cs typeface="Arial" panose="020B0604020202020204" pitchFamily="34" charset="0"/>
              </a:rPr>
              <a:t>Heeft voorlezen een vaste plek in de kinderopvang door het opnemen van een voorleesplan in het beleid?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latin typeface="Arial" panose="020B0604020202020204" pitchFamily="34" charset="0"/>
                <a:cs typeface="Arial" panose="020B0604020202020204" pitchFamily="34" charset="0"/>
              </a:rPr>
              <a:t>In welke mate wordt, in samenwerking met de Bibliotheek, een start­collectie geschikte boekjes opgebouwd?</a:t>
            </a:r>
          </a:p>
          <a:p>
            <a:pPr marL="171450" indent="-171450">
              <a:buFont typeface="Arial" panose="020B0604020202020204" pitchFamily="34" charset="0"/>
              <a:buChar char="•"/>
            </a:pPr>
            <a:r>
              <a:rPr lang="nl-NL" sz="1200" dirty="0">
                <a:latin typeface="Arial" panose="020B0604020202020204" pitchFamily="34" charset="0"/>
                <a:cs typeface="Arial" panose="020B0604020202020204" pitchFamily="34" charset="0"/>
              </a:rPr>
              <a:t>In welke mate wordt, in samenwerking met de Bibliotheek gezorgd voor een aantrekkelijke leesplek in de kinderopvang?</a:t>
            </a:r>
          </a:p>
          <a:p>
            <a:endParaRPr lang="nl-NL" b="1" i="0" dirty="0"/>
          </a:p>
          <a:p>
            <a:endParaRPr lang="nl-NL" b="1" i="0" dirty="0"/>
          </a:p>
          <a:p>
            <a:pPr marL="0" marR="0" lvl="0" indent="0" algn="l" defTabSz="914400" rtl="0" eaLnBrk="1" fontAlgn="auto" latinLnBrk="0" hangingPunct="1">
              <a:lnSpc>
                <a:spcPct val="100000"/>
              </a:lnSpc>
              <a:spcBef>
                <a:spcPts val="0"/>
              </a:spcBef>
              <a:spcAft>
                <a:spcPts val="0"/>
              </a:spcAft>
              <a:buClr>
                <a:srgbClr val="BC32BE"/>
              </a:buClr>
              <a:buSzTx/>
              <a:buFont typeface="+mj-lt"/>
              <a:buNone/>
              <a:tabLst/>
              <a:defRPr/>
            </a:pPr>
            <a:endParaRPr lang="nl-NL" sz="1200" b="0" kern="0" dirty="0">
              <a:latin typeface="Arial" panose="020B0604020202020204" pitchFamily="34" charset="0"/>
              <a:cs typeface="Arial" panose="020B0604020202020204" pitchFamily="34" charset="0"/>
            </a:endParaRPr>
          </a:p>
          <a:p>
            <a:pPr marL="228600" indent="-228600">
              <a:buClr>
                <a:srgbClr val="BC32BE"/>
              </a:buClr>
              <a:buFont typeface="+mj-lt"/>
              <a:buAutoNum type="arabicPeriod"/>
            </a:pPr>
            <a:endParaRPr lang="nl-NL" b="0" kern="0" dirty="0"/>
          </a:p>
          <a:p>
            <a:endParaRPr lang="nl-NL" b="0" i="0" dirty="0"/>
          </a:p>
          <a:p>
            <a:endParaRPr lang="nl-NL"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0" dirty="0">
              <a:latin typeface="Arial" panose="020B0604020202020204" pitchFamily="34" charset="0"/>
              <a:cs typeface="Arial" panose="020B0604020202020204" pitchFamily="34" charset="0"/>
            </a:endParaRPr>
          </a:p>
          <a:p>
            <a:endParaRPr lang="nl-NL" b="0" i="0" dirty="0"/>
          </a:p>
          <a:p>
            <a:endParaRPr lang="nl-NL" b="0" i="0" dirty="0"/>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endParaRPr lang="nl-NL" b="0" i="0" u="sng" dirty="0"/>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6</a:t>
            </a:fld>
            <a:endParaRPr lang="nl-NL" dirty="0"/>
          </a:p>
        </p:txBody>
      </p:sp>
    </p:spTree>
    <p:extLst>
      <p:ext uri="{BB962C8B-B14F-4D97-AF65-F5344CB8AC3E}">
        <p14:creationId xmlns:p14="http://schemas.microsoft.com/office/powerpoint/2010/main" val="100677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5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r>
              <a:rPr lang="nl-NL" sz="1200" kern="1200" dirty="0">
                <a:solidFill>
                  <a:schemeClr val="tx1"/>
                </a:solidFill>
                <a:effectLst/>
                <a:latin typeface="+mn-lt"/>
                <a:ea typeface="+mn-ea"/>
                <a:cs typeface="+mn-cs"/>
              </a:rPr>
              <a:t>Het inzichtelijk maken van de effecten gebeurt door het invullen van vragenlijsten op verschillende niveaus.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vragenlijst voor de voorleescoördinator vraagt het meeste</a:t>
            </a:r>
            <a:r>
              <a:rPr lang="nl-NL" baseline="0" dirty="0"/>
              <a:t> aan voorbereiding en soms intern overleg op de kinderopvanglocatie. De voorleescoördinator zal over sommige vragen met de locatiemanager gaan overleggen. Meestal is dat in ieder geval de vraag over het budget.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Sinds 2019 is er voor pedagogisch medewerkers de mogelijkheid om de vragenlijst in te vullen via een open link. Dat is een oplossing voor pedagogisch medewerkers die geen privé mail adres of mail adres van de locatie hebben. Ze ontvangen deze open link dan bv op hun telefoon via een sms of een whatsapp bericht. Dat vraagt voorbereiding vanuit de BoekStart coördinator van de bibliotheek.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sym typeface="Wingdings" panose="05000000000000000000" pitchFamily="2" charset="2"/>
              </a:rPr>
              <a:t> Vragenlijsten bekijken</a:t>
            </a:r>
            <a:endParaRPr lang="nl-NL" dirty="0"/>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7</a:t>
            </a:fld>
            <a:endParaRPr lang="nl-NL" dirty="0"/>
          </a:p>
        </p:txBody>
      </p:sp>
    </p:spTree>
    <p:extLst>
      <p:ext uri="{BB962C8B-B14F-4D97-AF65-F5344CB8AC3E}">
        <p14:creationId xmlns:p14="http://schemas.microsoft.com/office/powerpoint/2010/main" val="3854228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a:solidFill>
                  <a:schemeClr val="tx1"/>
                </a:solidFill>
                <a:effectLst/>
                <a:latin typeface="+mn-lt"/>
                <a:ea typeface="+mn-ea"/>
                <a:cs typeface="+mn-cs"/>
                <a:sym typeface="Wingdings" panose="05000000000000000000" pitchFamily="2" charset="2"/>
              </a:rPr>
              <a:t>3-</a:t>
            </a:r>
            <a:r>
              <a:rPr lang="nl-NL" sz="1200" b="0" i="1" u="none" strike="noStrike" kern="1200" dirty="0">
                <a:solidFill>
                  <a:schemeClr val="tx1"/>
                </a:solidFill>
                <a:effectLst/>
                <a:latin typeface="+mn-lt"/>
                <a:ea typeface="+mn-ea"/>
                <a:cs typeface="+mn-cs"/>
                <a:sym typeface="Wingdings" panose="05000000000000000000" pitchFamily="2" charset="2"/>
              </a:rPr>
              <a:t>4</a:t>
            </a:r>
            <a:r>
              <a:rPr lang="nl-NL" sz="1200" b="0" i="1" u="none" strike="noStrike" kern="1200">
                <a:solidFill>
                  <a:schemeClr val="tx1"/>
                </a:solidFill>
                <a:effectLst/>
                <a:latin typeface="+mn-lt"/>
                <a:ea typeface="+mn-ea"/>
                <a:cs typeface="+mn-cs"/>
                <a:sym typeface="Wingdings" panose="05000000000000000000" pitchFamily="2" charset="2"/>
              </a:rPr>
              <a:t> </a:t>
            </a:r>
            <a:r>
              <a:rPr lang="nl-NL" sz="1200" b="0" i="1" u="none" strike="noStrike" kern="1200" dirty="0">
                <a:solidFill>
                  <a:schemeClr val="tx1"/>
                </a:solidFill>
                <a:effectLst/>
                <a:latin typeface="+mn-lt"/>
                <a:ea typeface="+mn-ea"/>
                <a:cs typeface="+mn-cs"/>
                <a:sym typeface="Wingdings" panose="05000000000000000000" pitchFamily="2" charset="2"/>
              </a:rPr>
              <a:t>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r>
              <a:rPr lang="nl-NL" dirty="0"/>
              <a:t>Log in via https://mboekstart.nl/als </a:t>
            </a:r>
            <a:r>
              <a:rPr lang="nl-NL" dirty="0" err="1"/>
              <a:t>BoekStartcoördinator</a:t>
            </a:r>
            <a:r>
              <a:rPr lang="nl-NL" dirty="0"/>
              <a:t> </a:t>
            </a:r>
          </a:p>
          <a:p>
            <a:r>
              <a:rPr lang="nl-NL" dirty="0"/>
              <a:t>Check daarna of de kinderopvanglocatie ingevoerd is bij het tabblad Kinderopvang </a:t>
            </a:r>
          </a:p>
          <a:p>
            <a:r>
              <a:rPr lang="nl-NL" dirty="0"/>
              <a:t>Zo ja, ga vervolgens naar het tabblad Locatiemedewerkers </a:t>
            </a:r>
          </a:p>
          <a:p>
            <a:r>
              <a:rPr lang="nl-NL" dirty="0"/>
              <a:t>- vul voornaam, achternaam en groep van de PM-er in en </a:t>
            </a:r>
            <a:r>
              <a:rPr lang="nl-NL" b="1" dirty="0"/>
              <a:t>het mailadres in waarmee jij bent ingelogd</a:t>
            </a:r>
            <a:r>
              <a:rPr lang="nl-NL" dirty="0"/>
              <a:t> (</a:t>
            </a:r>
            <a:r>
              <a:rPr lang="nl-NL" b="1" dirty="0"/>
              <a:t>dus je eigen mailadres!!!)</a:t>
            </a:r>
            <a:endParaRPr lang="nl-NL" dirty="0"/>
          </a:p>
          <a:p>
            <a:r>
              <a:rPr lang="nl-NL" b="1" dirty="0"/>
              <a:t>Let op</a:t>
            </a:r>
            <a:r>
              <a:rPr lang="nl-NL" dirty="0"/>
              <a:t>: voer elke pedagogische medewerker afzonderlijk in en geef elke pedagogische medewerker later de link en de eigen, unieke inlogcode door.</a:t>
            </a:r>
          </a:p>
          <a:p>
            <a:r>
              <a:rPr lang="nl-NL" dirty="0"/>
              <a:t> </a:t>
            </a:r>
            <a:r>
              <a:rPr lang="nl-NL" b="1" dirty="0"/>
              <a:t>Let op</a:t>
            </a:r>
            <a:r>
              <a:rPr lang="nl-NL" dirty="0"/>
              <a:t>: voer elke pedagogische medewerker afzonderlijk in en geef elke pedagogische medewerker later de link en de eigen, unieke inlogcode door.</a:t>
            </a:r>
          </a:p>
          <a:p>
            <a:r>
              <a:rPr lang="nl-NL" dirty="0"/>
              <a:t> </a:t>
            </a:r>
          </a:p>
          <a:p>
            <a:r>
              <a:rPr lang="nl-NL" dirty="0"/>
              <a:t>- na opslaan zie je de </a:t>
            </a:r>
            <a:r>
              <a:rPr lang="nl-NL" b="1" dirty="0"/>
              <a:t>unieke inlogcode</a:t>
            </a:r>
            <a:r>
              <a:rPr lang="nl-NL" dirty="0"/>
              <a:t> (in dit voorbeeld VG73HLW) in het overzicht pedagogische medewerkers </a:t>
            </a:r>
          </a:p>
          <a:p>
            <a:endParaRPr lang="nl-NL" dirty="0"/>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8</a:t>
            </a:fld>
            <a:endParaRPr lang="nl-NL" dirty="0"/>
          </a:p>
        </p:txBody>
      </p:sp>
    </p:spTree>
    <p:extLst>
      <p:ext uri="{BB962C8B-B14F-4D97-AF65-F5344CB8AC3E}">
        <p14:creationId xmlns:p14="http://schemas.microsoft.com/office/powerpoint/2010/main" val="375555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1" u="none" strike="noStrike" kern="1200" dirty="0">
                <a:solidFill>
                  <a:schemeClr val="tx1"/>
                </a:solidFill>
                <a:effectLst/>
                <a:latin typeface="+mn-lt"/>
                <a:ea typeface="+mn-ea"/>
                <a:cs typeface="+mn-cs"/>
                <a:sym typeface="Wingdings" panose="05000000000000000000" pitchFamily="2" charset="2"/>
              </a:rPr>
              <a:t>2 minuten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i="0" u="none" strike="noStrike" kern="1200" dirty="0">
              <a:solidFill>
                <a:schemeClr val="tx1"/>
              </a:solidFill>
              <a:effectLst/>
              <a:latin typeface="+mn-lt"/>
              <a:ea typeface="+mn-ea"/>
              <a:cs typeface="+mn-cs"/>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u="none" strike="noStrike" kern="1200" dirty="0">
                <a:solidFill>
                  <a:schemeClr val="tx1"/>
                </a:solidFill>
                <a:effectLst/>
                <a:latin typeface="+mn-lt"/>
                <a:ea typeface="+mn-ea"/>
                <a:cs typeface="+mn-cs"/>
                <a:sym typeface="Wingdings" panose="05000000000000000000" pitchFamily="2" charset="2"/>
              </a:rPr>
              <a:t>Tekst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dirty="0">
                <a:solidFill>
                  <a:schemeClr val="tx1"/>
                </a:solidFill>
                <a:effectLst/>
                <a:latin typeface="+mn-lt"/>
                <a:ea typeface="+mn-ea"/>
                <a:cs typeface="+mn-cs"/>
                <a:sym typeface="Wingdings" panose="05000000000000000000" pitchFamily="2" charset="2"/>
              </a:rPr>
              <a:t>De vragenlijsten aan de PM’ers zijn laagdrempelig en kosten niet veel tijd. Maar vraagt wel aandacht en discipline om toch in te vullen. De pedagogische medewerkers geven</a:t>
            </a:r>
            <a:r>
              <a:rPr lang="nl-NL" sz="1200" b="0" i="0" u="none" strike="noStrike" kern="1200" baseline="0" dirty="0">
                <a:solidFill>
                  <a:schemeClr val="tx1"/>
                </a:solidFill>
                <a:effectLst/>
                <a:latin typeface="+mn-lt"/>
                <a:ea typeface="+mn-ea"/>
                <a:cs typeface="+mn-cs"/>
                <a:sym typeface="Wingdings" panose="05000000000000000000" pitchFamily="2" charset="2"/>
              </a:rPr>
              <a:t> wel vaak aan te gaan invullen, maar hebben soms niet de beschikking over een privé pc. Soms is het handig om dit in een gezamenlijk overleg te doen of in werktijd te laten invullen. En je kunt dus dan de </a:t>
            </a:r>
            <a:r>
              <a:rPr lang="nl-NL" sz="1200" b="1" i="0" u="none" strike="noStrike" kern="1200" baseline="0" dirty="0">
                <a:solidFill>
                  <a:schemeClr val="tx1"/>
                </a:solidFill>
                <a:effectLst/>
                <a:latin typeface="+mn-lt"/>
                <a:ea typeface="+mn-ea"/>
                <a:cs typeface="+mn-cs"/>
                <a:sym typeface="Wingdings" panose="05000000000000000000" pitchFamily="2" charset="2"/>
              </a:rPr>
              <a:t>open link </a:t>
            </a:r>
            <a:r>
              <a:rPr lang="nl-NL" sz="1200" b="0" i="0" u="none" strike="noStrike" kern="1200" baseline="0" dirty="0">
                <a:solidFill>
                  <a:schemeClr val="tx1"/>
                </a:solidFill>
                <a:effectLst/>
                <a:latin typeface="+mn-lt"/>
                <a:ea typeface="+mn-ea"/>
                <a:cs typeface="+mn-cs"/>
                <a:sym typeface="Wingdings" panose="05000000000000000000" pitchFamily="2" charset="2"/>
              </a:rPr>
              <a:t>gebruiken: uitleg van de werking van de open link staat in een apart document in de </a:t>
            </a:r>
            <a:r>
              <a:rPr lang="nl-NL" sz="1200" b="0" i="0" u="none" strike="noStrike" kern="1200" baseline="0" dirty="0" err="1">
                <a:solidFill>
                  <a:schemeClr val="tx1"/>
                </a:solidFill>
                <a:effectLst/>
                <a:latin typeface="+mn-lt"/>
                <a:ea typeface="+mn-ea"/>
                <a:cs typeface="+mn-cs"/>
                <a:sym typeface="Wingdings" panose="05000000000000000000" pitchFamily="2" charset="2"/>
              </a:rPr>
              <a:t>toolkit</a:t>
            </a:r>
            <a:r>
              <a:rPr lang="nl-NL" sz="1200" b="0" i="0" u="none" strike="noStrike" kern="1200" baseline="0" dirty="0">
                <a:solidFill>
                  <a:schemeClr val="tx1"/>
                </a:solidFill>
                <a:effectLst/>
                <a:latin typeface="+mn-lt"/>
                <a:ea typeface="+mn-ea"/>
                <a:cs typeface="+mn-cs"/>
                <a:sym typeface="Wingdings" panose="05000000000000000000" pitchFamily="2" charset="2"/>
              </a:rPr>
              <a:t> Monitor BoekStart. Dus met andere woorden: faciliteren!</a:t>
            </a:r>
            <a:endParaRPr lang="nl-NL" sz="1200" b="0" i="0" u="none" strike="noStrike" kern="1200" dirty="0">
              <a:solidFill>
                <a:schemeClr val="tx1"/>
              </a:solidFill>
              <a:effectLst/>
              <a:latin typeface="+mn-lt"/>
              <a:ea typeface="+mn-ea"/>
              <a:cs typeface="+mn-cs"/>
              <a:sym typeface="Wingdings" panose="05000000000000000000" pitchFamily="2" charset="2"/>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a:defRPr/>
            </a:pPr>
            <a:fld id="{C8407C68-FFA4-450D-9407-6EE5317E442A}" type="slidenum">
              <a:rPr lang="nl-NL" smtClean="0"/>
              <a:pPr>
                <a:defRPr/>
              </a:pPr>
              <a:t>9</a:t>
            </a:fld>
            <a:endParaRPr lang="nl-NL" dirty="0"/>
          </a:p>
        </p:txBody>
      </p:sp>
    </p:spTree>
    <p:extLst>
      <p:ext uri="{BB962C8B-B14F-4D97-AF65-F5344CB8AC3E}">
        <p14:creationId xmlns:p14="http://schemas.microsoft.com/office/powerpoint/2010/main" val="373540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F48DA-0B05-44D1-A309-8E7AAD0A3F05}"/>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D45AF14E-2240-4D82-B74E-C29F6E3709D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4562A88-051E-4C24-A80C-7A3ACB5E518A}"/>
              </a:ext>
            </a:extLst>
          </p:cNvPr>
          <p:cNvSpPr>
            <a:spLocks noGrp="1"/>
          </p:cNvSpPr>
          <p:nvPr>
            <p:ph type="dt" sz="half" idx="10"/>
          </p:nvPr>
        </p:nvSpPr>
        <p:spPr/>
        <p:txBody>
          <a:bodyPr/>
          <a:lstStyle/>
          <a:p>
            <a:fld id="{1D8BD707-D9CF-40AE-B4C6-C98DA3205C09}" type="datetimeFigureOut">
              <a:rPr lang="en-US" smtClean="0"/>
              <a:t>11/11/2020</a:t>
            </a:fld>
            <a:endParaRPr lang="en-US" dirty="0"/>
          </a:p>
        </p:txBody>
      </p:sp>
      <p:sp>
        <p:nvSpPr>
          <p:cNvPr id="5" name="Tijdelijke aanduiding voor voettekst 4">
            <a:extLst>
              <a:ext uri="{FF2B5EF4-FFF2-40B4-BE49-F238E27FC236}">
                <a16:creationId xmlns:a16="http://schemas.microsoft.com/office/drawing/2014/main" id="{7383AC99-AB8E-4772-BDF8-D6A551D9774F}"/>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06B855DB-8527-4C0B-B020-3C8CDD824CCD}"/>
              </a:ext>
            </a:extLst>
          </p:cNvPr>
          <p:cNvSpPr>
            <a:spLocks noGrp="1"/>
          </p:cNvSpPr>
          <p:nvPr>
            <p:ph type="sldNum" sz="quarter" idx="12"/>
          </p:nvPr>
        </p:nvSpPr>
        <p:spPr/>
        <p:txBody>
          <a:bodyPr/>
          <a:lstStyle/>
          <a:p>
            <a:fld id="{B6F15528-21DE-4FAA-801E-634DDDAF4B2B}" type="slidenum">
              <a:rPr lang="nl-NL" smtClean="0"/>
              <a:t>‹nr.›</a:t>
            </a:fld>
            <a:endParaRPr lang="nl-NL" dirty="0"/>
          </a:p>
        </p:txBody>
      </p:sp>
    </p:spTree>
    <p:extLst>
      <p:ext uri="{BB962C8B-B14F-4D97-AF65-F5344CB8AC3E}">
        <p14:creationId xmlns:p14="http://schemas.microsoft.com/office/powerpoint/2010/main" val="282664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5C0E2-C43B-4B64-BBB2-F4F6627194A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A9FDA17-010F-4532-AE5E-AE886BD00FFE}"/>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2C1DEF-ED88-4F1F-A129-F8BB505E4A50}"/>
              </a:ext>
            </a:extLst>
          </p:cNvPr>
          <p:cNvSpPr>
            <a:spLocks noGrp="1"/>
          </p:cNvSpPr>
          <p:nvPr>
            <p:ph type="dt" sz="half" idx="10"/>
          </p:nvPr>
        </p:nvSpPr>
        <p:spPr/>
        <p:txBody>
          <a:bodyPr/>
          <a:lstStyle/>
          <a:p>
            <a:fld id="{1D8BD707-D9CF-40AE-B4C6-C98DA3205C09}" type="datetimeFigureOut">
              <a:rPr lang="en-US" smtClean="0"/>
              <a:t>11/11/2020</a:t>
            </a:fld>
            <a:endParaRPr lang="en-US" dirty="0"/>
          </a:p>
        </p:txBody>
      </p:sp>
      <p:sp>
        <p:nvSpPr>
          <p:cNvPr id="5" name="Tijdelijke aanduiding voor voettekst 4">
            <a:extLst>
              <a:ext uri="{FF2B5EF4-FFF2-40B4-BE49-F238E27FC236}">
                <a16:creationId xmlns:a16="http://schemas.microsoft.com/office/drawing/2014/main" id="{38CBB108-55FB-40E2-B67D-D3D8422297C4}"/>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CAC0149A-48BF-4E91-83D8-76518B93C6CF}"/>
              </a:ext>
            </a:extLst>
          </p:cNvPr>
          <p:cNvSpPr>
            <a:spLocks noGrp="1"/>
          </p:cNvSpPr>
          <p:nvPr>
            <p:ph type="sldNum" sz="quarter" idx="12"/>
          </p:nvPr>
        </p:nvSpPr>
        <p:spPr/>
        <p:txBody>
          <a:bodyPr/>
          <a:lstStyle/>
          <a:p>
            <a:fld id="{B6F15528-21DE-4FAA-801E-634DDDAF4B2B}" type="slidenum">
              <a:rPr lang="nl-NL" smtClean="0"/>
              <a:t>‹nr.›</a:t>
            </a:fld>
            <a:endParaRPr lang="nl-NL" dirty="0"/>
          </a:p>
        </p:txBody>
      </p:sp>
    </p:spTree>
    <p:extLst>
      <p:ext uri="{BB962C8B-B14F-4D97-AF65-F5344CB8AC3E}">
        <p14:creationId xmlns:p14="http://schemas.microsoft.com/office/powerpoint/2010/main" val="170687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8DE618D-8EDE-4AE9-A423-961B68D8E787}"/>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ED54953-8D48-4532-903B-8798428A60F4}"/>
              </a:ext>
            </a:extLst>
          </p:cNvPr>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AF7BEE-1906-4589-97AB-484D223D3965}"/>
              </a:ext>
            </a:extLst>
          </p:cNvPr>
          <p:cNvSpPr>
            <a:spLocks noGrp="1"/>
          </p:cNvSpPr>
          <p:nvPr>
            <p:ph type="dt" sz="half" idx="10"/>
          </p:nvPr>
        </p:nvSpPr>
        <p:spPr/>
        <p:txBody>
          <a:bodyPr/>
          <a:lstStyle/>
          <a:p>
            <a:fld id="{1D8BD707-D9CF-40AE-B4C6-C98DA3205C09}" type="datetimeFigureOut">
              <a:rPr lang="en-US" smtClean="0"/>
              <a:t>11/11/2020</a:t>
            </a:fld>
            <a:endParaRPr lang="en-US" dirty="0"/>
          </a:p>
        </p:txBody>
      </p:sp>
      <p:sp>
        <p:nvSpPr>
          <p:cNvPr id="5" name="Tijdelijke aanduiding voor voettekst 4">
            <a:extLst>
              <a:ext uri="{FF2B5EF4-FFF2-40B4-BE49-F238E27FC236}">
                <a16:creationId xmlns:a16="http://schemas.microsoft.com/office/drawing/2014/main" id="{DE9FA456-B9BB-4971-9418-CBB061795C3C}"/>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93A764DD-58E4-4AFF-B36D-E432A9EA62A5}"/>
              </a:ext>
            </a:extLst>
          </p:cNvPr>
          <p:cNvSpPr>
            <a:spLocks noGrp="1"/>
          </p:cNvSpPr>
          <p:nvPr>
            <p:ph type="sldNum" sz="quarter" idx="12"/>
          </p:nvPr>
        </p:nvSpPr>
        <p:spPr/>
        <p:txBody>
          <a:bodyPr/>
          <a:lstStyle/>
          <a:p>
            <a:fld id="{B6F15528-21DE-4FAA-801E-634DDDAF4B2B}" type="slidenum">
              <a:rPr lang="nl-NL" smtClean="0"/>
              <a:t>‹nr.›</a:t>
            </a:fld>
            <a:endParaRPr lang="nl-NL" dirty="0"/>
          </a:p>
        </p:txBody>
      </p:sp>
    </p:spTree>
    <p:extLst>
      <p:ext uri="{BB962C8B-B14F-4D97-AF65-F5344CB8AC3E}">
        <p14:creationId xmlns:p14="http://schemas.microsoft.com/office/powerpoint/2010/main" val="172300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1B409-E497-4828-978B-FDBFB4D7BB0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FE161CF-2351-4A35-83F8-04BD95FBD4C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574762-0261-4D10-875C-3E438A067DC1}"/>
              </a:ext>
            </a:extLst>
          </p:cNvPr>
          <p:cNvSpPr>
            <a:spLocks noGrp="1"/>
          </p:cNvSpPr>
          <p:nvPr>
            <p:ph type="dt" sz="half" idx="10"/>
          </p:nvPr>
        </p:nvSpPr>
        <p:spPr/>
        <p:txBody>
          <a:bodyPr/>
          <a:lstStyle/>
          <a:p>
            <a:fld id="{1D8BD707-D9CF-40AE-B4C6-C98DA3205C09}" type="datetimeFigureOut">
              <a:rPr lang="en-US" smtClean="0"/>
              <a:t>11/11/2020</a:t>
            </a:fld>
            <a:endParaRPr lang="en-US" dirty="0"/>
          </a:p>
        </p:txBody>
      </p:sp>
      <p:sp>
        <p:nvSpPr>
          <p:cNvPr id="5" name="Tijdelijke aanduiding voor voettekst 4">
            <a:extLst>
              <a:ext uri="{FF2B5EF4-FFF2-40B4-BE49-F238E27FC236}">
                <a16:creationId xmlns:a16="http://schemas.microsoft.com/office/drawing/2014/main" id="{CB38EA3A-5366-45CE-9CA4-EE077EE4C694}"/>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354F4BC3-FFBD-418C-817A-CA34C5D140DD}"/>
              </a:ext>
            </a:extLst>
          </p:cNvPr>
          <p:cNvSpPr>
            <a:spLocks noGrp="1"/>
          </p:cNvSpPr>
          <p:nvPr>
            <p:ph type="sldNum" sz="quarter" idx="12"/>
          </p:nvPr>
        </p:nvSpPr>
        <p:spPr/>
        <p:txBody>
          <a:bodyPr/>
          <a:lstStyle/>
          <a:p>
            <a:fld id="{B6F15528-21DE-4FAA-801E-634DDDAF4B2B}" type="slidenum">
              <a:rPr lang="nl-NL" smtClean="0"/>
              <a:t>‹nr.›</a:t>
            </a:fld>
            <a:endParaRPr lang="nl-NL" dirty="0"/>
          </a:p>
        </p:txBody>
      </p:sp>
    </p:spTree>
    <p:extLst>
      <p:ext uri="{BB962C8B-B14F-4D97-AF65-F5344CB8AC3E}">
        <p14:creationId xmlns:p14="http://schemas.microsoft.com/office/powerpoint/2010/main" val="76330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FB3DE-8B95-4CC3-9628-5850F799C9D4}"/>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2527316B-CABE-433C-BA78-BCE6C2D624A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C7E5E63F-F4CF-40AA-A710-4E090D0AC73E}"/>
              </a:ext>
            </a:extLst>
          </p:cNvPr>
          <p:cNvSpPr>
            <a:spLocks noGrp="1"/>
          </p:cNvSpPr>
          <p:nvPr>
            <p:ph type="dt" sz="half" idx="10"/>
          </p:nvPr>
        </p:nvSpPr>
        <p:spPr/>
        <p:txBody>
          <a:bodyPr/>
          <a:lstStyle/>
          <a:p>
            <a:pPr>
              <a:defRPr/>
            </a:pPr>
            <a:endParaRPr lang="nl-NL" dirty="0"/>
          </a:p>
        </p:txBody>
      </p:sp>
      <p:sp>
        <p:nvSpPr>
          <p:cNvPr id="5" name="Tijdelijke aanduiding voor voettekst 4">
            <a:extLst>
              <a:ext uri="{FF2B5EF4-FFF2-40B4-BE49-F238E27FC236}">
                <a16:creationId xmlns:a16="http://schemas.microsoft.com/office/drawing/2014/main" id="{0370A41E-6202-4D26-8691-FCCFF4A5AB8A}"/>
              </a:ext>
            </a:extLst>
          </p:cNvPr>
          <p:cNvSpPr>
            <a:spLocks noGrp="1"/>
          </p:cNvSpPr>
          <p:nvPr>
            <p:ph type="ftr" sz="quarter" idx="11"/>
          </p:nvPr>
        </p:nvSpPr>
        <p:spPr/>
        <p:txBody>
          <a:bodyPr/>
          <a:lstStyle/>
          <a:p>
            <a:pPr>
              <a:defRPr/>
            </a:pPr>
            <a:endParaRPr lang="nl-NL" dirty="0"/>
          </a:p>
        </p:txBody>
      </p:sp>
      <p:sp>
        <p:nvSpPr>
          <p:cNvPr id="6" name="Tijdelijke aanduiding voor dianummer 5">
            <a:extLst>
              <a:ext uri="{FF2B5EF4-FFF2-40B4-BE49-F238E27FC236}">
                <a16:creationId xmlns:a16="http://schemas.microsoft.com/office/drawing/2014/main" id="{0CB15C5B-E365-4A15-97DC-12A1998B53A7}"/>
              </a:ext>
            </a:extLst>
          </p:cNvPr>
          <p:cNvSpPr>
            <a:spLocks noGrp="1"/>
          </p:cNvSpPr>
          <p:nvPr>
            <p:ph type="sldNum" sz="quarter" idx="12"/>
          </p:nvPr>
        </p:nvSpPr>
        <p:spPr/>
        <p:txBody>
          <a:bodyPr/>
          <a:lstStyle/>
          <a:p>
            <a:pPr>
              <a:defRPr/>
            </a:pPr>
            <a:fld id="{A3CFE485-A1CB-45AB-9583-3C5C62F9BCFF}" type="slidenum">
              <a:rPr lang="nl-NL" altLang="nl-NL" smtClean="0"/>
              <a:pPr>
                <a:defRPr/>
              </a:pPr>
              <a:t>‹nr.›</a:t>
            </a:fld>
            <a:endParaRPr lang="nl-NL" altLang="nl-NL" dirty="0"/>
          </a:p>
        </p:txBody>
      </p:sp>
    </p:spTree>
    <p:extLst>
      <p:ext uri="{BB962C8B-B14F-4D97-AF65-F5344CB8AC3E}">
        <p14:creationId xmlns:p14="http://schemas.microsoft.com/office/powerpoint/2010/main" val="82785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224DF-07D4-4DE3-A1C4-ECB0E15CAE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BD28CA2-BBCA-43CD-84BE-14F1DC9E9465}"/>
              </a:ext>
            </a:extLst>
          </p:cNvPr>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B2B7676-0F2A-4F3C-8E3A-9D6F86313378}"/>
              </a:ext>
            </a:extLst>
          </p:cNvPr>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73AE557-4555-436B-968B-319BCA4C8613}"/>
              </a:ext>
            </a:extLst>
          </p:cNvPr>
          <p:cNvSpPr>
            <a:spLocks noGrp="1"/>
          </p:cNvSpPr>
          <p:nvPr>
            <p:ph type="dt" sz="half" idx="10"/>
          </p:nvPr>
        </p:nvSpPr>
        <p:spPr/>
        <p:txBody>
          <a:bodyPr/>
          <a:lstStyle/>
          <a:p>
            <a:fld id="{1D8BD707-D9CF-40AE-B4C6-C98DA3205C09}" type="datetimeFigureOut">
              <a:rPr lang="en-US" smtClean="0"/>
              <a:t>11/11/2020</a:t>
            </a:fld>
            <a:endParaRPr lang="en-US" dirty="0"/>
          </a:p>
        </p:txBody>
      </p:sp>
      <p:sp>
        <p:nvSpPr>
          <p:cNvPr id="6" name="Tijdelijke aanduiding voor voettekst 5">
            <a:extLst>
              <a:ext uri="{FF2B5EF4-FFF2-40B4-BE49-F238E27FC236}">
                <a16:creationId xmlns:a16="http://schemas.microsoft.com/office/drawing/2014/main" id="{118DC6EE-BF67-468B-B867-D17B6B90D3B9}"/>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65AF4E31-C9A1-4BCB-93DB-76EAC5769BBC}"/>
              </a:ext>
            </a:extLst>
          </p:cNvPr>
          <p:cNvSpPr>
            <a:spLocks noGrp="1"/>
          </p:cNvSpPr>
          <p:nvPr>
            <p:ph type="sldNum" sz="quarter" idx="12"/>
          </p:nvPr>
        </p:nvSpPr>
        <p:spPr/>
        <p:txBody>
          <a:bodyPr/>
          <a:lstStyle/>
          <a:p>
            <a:fld id="{B6F15528-21DE-4FAA-801E-634DDDAF4B2B}" type="slidenum">
              <a:rPr lang="nl-NL" smtClean="0"/>
              <a:t>‹nr.›</a:t>
            </a:fld>
            <a:endParaRPr lang="nl-NL" dirty="0"/>
          </a:p>
        </p:txBody>
      </p:sp>
    </p:spTree>
    <p:extLst>
      <p:ext uri="{BB962C8B-B14F-4D97-AF65-F5344CB8AC3E}">
        <p14:creationId xmlns:p14="http://schemas.microsoft.com/office/powerpoint/2010/main" val="6891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A4C9AE-73DE-4E8F-8FB7-6972FADC157A}"/>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CF94F45-D37B-4140-AEFC-C68C9CF0ED8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4A513983-D2B2-4EE1-9D87-C4D8E85C343B}"/>
              </a:ext>
            </a:extLst>
          </p:cNvPr>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EF48C87-3C30-411D-B2DD-68D5C6CAF94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2E96625D-BC68-4AF2-8451-8486BCDE4CEB}"/>
              </a:ext>
            </a:extLst>
          </p:cNvPr>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6C061F0-2164-4073-859D-F048C1CF3F71}"/>
              </a:ext>
            </a:extLst>
          </p:cNvPr>
          <p:cNvSpPr>
            <a:spLocks noGrp="1"/>
          </p:cNvSpPr>
          <p:nvPr>
            <p:ph type="dt" sz="half" idx="10"/>
          </p:nvPr>
        </p:nvSpPr>
        <p:spPr/>
        <p:txBody>
          <a:bodyPr/>
          <a:lstStyle/>
          <a:p>
            <a:fld id="{1D8BD707-D9CF-40AE-B4C6-C98DA3205C09}" type="datetimeFigureOut">
              <a:rPr lang="en-US" smtClean="0"/>
              <a:t>11/11/2020</a:t>
            </a:fld>
            <a:endParaRPr lang="en-US" dirty="0"/>
          </a:p>
        </p:txBody>
      </p:sp>
      <p:sp>
        <p:nvSpPr>
          <p:cNvPr id="8" name="Tijdelijke aanduiding voor voettekst 7">
            <a:extLst>
              <a:ext uri="{FF2B5EF4-FFF2-40B4-BE49-F238E27FC236}">
                <a16:creationId xmlns:a16="http://schemas.microsoft.com/office/drawing/2014/main" id="{E530B761-F5A7-4C80-9E14-BBB07670B678}"/>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id="{0E1486F3-2AB5-400B-A53B-4C42F7C8035A}"/>
              </a:ext>
            </a:extLst>
          </p:cNvPr>
          <p:cNvSpPr>
            <a:spLocks noGrp="1"/>
          </p:cNvSpPr>
          <p:nvPr>
            <p:ph type="sldNum" sz="quarter" idx="12"/>
          </p:nvPr>
        </p:nvSpPr>
        <p:spPr/>
        <p:txBody>
          <a:bodyPr/>
          <a:lstStyle/>
          <a:p>
            <a:fld id="{B6F15528-21DE-4FAA-801E-634DDDAF4B2B}" type="slidenum">
              <a:rPr lang="nl-NL" smtClean="0"/>
              <a:t>‹nr.›</a:t>
            </a:fld>
            <a:endParaRPr lang="nl-NL" dirty="0"/>
          </a:p>
        </p:txBody>
      </p:sp>
    </p:spTree>
    <p:extLst>
      <p:ext uri="{BB962C8B-B14F-4D97-AF65-F5344CB8AC3E}">
        <p14:creationId xmlns:p14="http://schemas.microsoft.com/office/powerpoint/2010/main" val="397190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CFAA7-412C-41ED-AFCE-793DF99D747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CACABE8-0278-495E-8897-72DAD555522C}"/>
              </a:ext>
            </a:extLst>
          </p:cNvPr>
          <p:cNvSpPr>
            <a:spLocks noGrp="1"/>
          </p:cNvSpPr>
          <p:nvPr>
            <p:ph type="dt" sz="half" idx="10"/>
          </p:nvPr>
        </p:nvSpPr>
        <p:spPr/>
        <p:txBody>
          <a:bodyPr/>
          <a:lstStyle/>
          <a:p>
            <a:fld id="{1D8BD707-D9CF-40AE-B4C6-C98DA3205C09}" type="datetimeFigureOut">
              <a:rPr lang="en-US" smtClean="0"/>
              <a:t>11/11/2020</a:t>
            </a:fld>
            <a:endParaRPr lang="en-US" dirty="0"/>
          </a:p>
        </p:txBody>
      </p:sp>
      <p:sp>
        <p:nvSpPr>
          <p:cNvPr id="4" name="Tijdelijke aanduiding voor voettekst 3">
            <a:extLst>
              <a:ext uri="{FF2B5EF4-FFF2-40B4-BE49-F238E27FC236}">
                <a16:creationId xmlns:a16="http://schemas.microsoft.com/office/drawing/2014/main" id="{393DF55C-444C-4ABE-97E5-4A5B22BD60E1}"/>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6054DBD-2AA3-4243-9639-B2F74163B3DE}"/>
              </a:ext>
            </a:extLst>
          </p:cNvPr>
          <p:cNvSpPr>
            <a:spLocks noGrp="1"/>
          </p:cNvSpPr>
          <p:nvPr>
            <p:ph type="sldNum" sz="quarter" idx="12"/>
          </p:nvPr>
        </p:nvSpPr>
        <p:spPr/>
        <p:txBody>
          <a:bodyPr/>
          <a:lstStyle/>
          <a:p>
            <a:fld id="{B6F15528-21DE-4FAA-801E-634DDDAF4B2B}" type="slidenum">
              <a:rPr lang="nl-NL" smtClean="0"/>
              <a:t>‹nr.›</a:t>
            </a:fld>
            <a:endParaRPr lang="nl-NL" dirty="0"/>
          </a:p>
        </p:txBody>
      </p:sp>
    </p:spTree>
    <p:extLst>
      <p:ext uri="{BB962C8B-B14F-4D97-AF65-F5344CB8AC3E}">
        <p14:creationId xmlns:p14="http://schemas.microsoft.com/office/powerpoint/2010/main" val="262392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99F5EC4-18AE-4B37-A2F1-5ADC2286C53B}"/>
              </a:ext>
            </a:extLst>
          </p:cNvPr>
          <p:cNvSpPr>
            <a:spLocks noGrp="1"/>
          </p:cNvSpPr>
          <p:nvPr>
            <p:ph type="dt" sz="half" idx="10"/>
          </p:nvPr>
        </p:nvSpPr>
        <p:spPr/>
        <p:txBody>
          <a:bodyPr/>
          <a:lstStyle/>
          <a:p>
            <a:fld id="{1D8BD707-D9CF-40AE-B4C6-C98DA3205C09}" type="datetimeFigureOut">
              <a:rPr lang="en-US" smtClean="0"/>
              <a:t>11/11/2020</a:t>
            </a:fld>
            <a:endParaRPr lang="en-US" dirty="0"/>
          </a:p>
        </p:txBody>
      </p:sp>
      <p:sp>
        <p:nvSpPr>
          <p:cNvPr id="3" name="Tijdelijke aanduiding voor voettekst 2">
            <a:extLst>
              <a:ext uri="{FF2B5EF4-FFF2-40B4-BE49-F238E27FC236}">
                <a16:creationId xmlns:a16="http://schemas.microsoft.com/office/drawing/2014/main" id="{7ABCF36B-F46A-4B6B-9310-1ED5CF1DD0F1}"/>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3EDEBE96-EF64-46E8-8075-8F140590AF0D}"/>
              </a:ext>
            </a:extLst>
          </p:cNvPr>
          <p:cNvSpPr>
            <a:spLocks noGrp="1"/>
          </p:cNvSpPr>
          <p:nvPr>
            <p:ph type="sldNum" sz="quarter" idx="12"/>
          </p:nvPr>
        </p:nvSpPr>
        <p:spPr/>
        <p:txBody>
          <a:bodyPr/>
          <a:lstStyle/>
          <a:p>
            <a:fld id="{B6F15528-21DE-4FAA-801E-634DDDAF4B2B}" type="slidenum">
              <a:rPr lang="nl-NL" smtClean="0"/>
              <a:t>‹nr.›</a:t>
            </a:fld>
            <a:endParaRPr lang="nl-NL" dirty="0"/>
          </a:p>
        </p:txBody>
      </p:sp>
    </p:spTree>
    <p:extLst>
      <p:ext uri="{BB962C8B-B14F-4D97-AF65-F5344CB8AC3E}">
        <p14:creationId xmlns:p14="http://schemas.microsoft.com/office/powerpoint/2010/main" val="387114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6E2282-1D7C-42E2-8F82-E758AD5C1A9E}"/>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2E5419C3-C7F5-4932-BA39-ACEDE7567B1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0A952BD-FEE3-46D6-80D2-FE523D2F2A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EEA8E069-1A40-4E6E-9D4B-A96D7EF421E7}"/>
              </a:ext>
            </a:extLst>
          </p:cNvPr>
          <p:cNvSpPr>
            <a:spLocks noGrp="1"/>
          </p:cNvSpPr>
          <p:nvPr>
            <p:ph type="dt" sz="half" idx="10"/>
          </p:nvPr>
        </p:nvSpPr>
        <p:spPr/>
        <p:txBody>
          <a:bodyPr/>
          <a:lstStyle/>
          <a:p>
            <a:fld id="{1D8BD707-D9CF-40AE-B4C6-C98DA3205C09}" type="datetimeFigureOut">
              <a:rPr lang="en-US" smtClean="0"/>
              <a:t>11/11/2020</a:t>
            </a:fld>
            <a:endParaRPr lang="en-US" dirty="0"/>
          </a:p>
        </p:txBody>
      </p:sp>
      <p:sp>
        <p:nvSpPr>
          <p:cNvPr id="6" name="Tijdelijke aanduiding voor voettekst 5">
            <a:extLst>
              <a:ext uri="{FF2B5EF4-FFF2-40B4-BE49-F238E27FC236}">
                <a16:creationId xmlns:a16="http://schemas.microsoft.com/office/drawing/2014/main" id="{922D1B06-8FD2-4FD4-8359-58704C84540D}"/>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0B7D43E3-6F0F-4941-B28A-2B04942FAB1D}"/>
              </a:ext>
            </a:extLst>
          </p:cNvPr>
          <p:cNvSpPr>
            <a:spLocks noGrp="1"/>
          </p:cNvSpPr>
          <p:nvPr>
            <p:ph type="sldNum" sz="quarter" idx="12"/>
          </p:nvPr>
        </p:nvSpPr>
        <p:spPr/>
        <p:txBody>
          <a:bodyPr/>
          <a:lstStyle/>
          <a:p>
            <a:fld id="{B6F15528-21DE-4FAA-801E-634DDDAF4B2B}" type="slidenum">
              <a:rPr lang="nl-NL" smtClean="0"/>
              <a:t>‹nr.›</a:t>
            </a:fld>
            <a:endParaRPr lang="nl-NL" dirty="0"/>
          </a:p>
        </p:txBody>
      </p:sp>
    </p:spTree>
    <p:extLst>
      <p:ext uri="{BB962C8B-B14F-4D97-AF65-F5344CB8AC3E}">
        <p14:creationId xmlns:p14="http://schemas.microsoft.com/office/powerpoint/2010/main" val="224108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E5BE7-2FD6-426D-BA8C-9F6503C8284A}"/>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FAE73A30-908D-43B5-BB3B-22F5DA629CF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dirty="0"/>
          </a:p>
        </p:txBody>
      </p:sp>
      <p:sp>
        <p:nvSpPr>
          <p:cNvPr id="4" name="Tijdelijke aanduiding voor tekst 3">
            <a:extLst>
              <a:ext uri="{FF2B5EF4-FFF2-40B4-BE49-F238E27FC236}">
                <a16:creationId xmlns:a16="http://schemas.microsoft.com/office/drawing/2014/main" id="{C622A992-F9F3-4533-99E3-9F2A2BC42AB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E4DB2DBC-CB17-4B9A-9B5B-1B2C3BEC60CE}"/>
              </a:ext>
            </a:extLst>
          </p:cNvPr>
          <p:cNvSpPr>
            <a:spLocks noGrp="1"/>
          </p:cNvSpPr>
          <p:nvPr>
            <p:ph type="dt" sz="half" idx="10"/>
          </p:nvPr>
        </p:nvSpPr>
        <p:spPr/>
        <p:txBody>
          <a:bodyPr/>
          <a:lstStyle/>
          <a:p>
            <a:fld id="{1D8BD707-D9CF-40AE-B4C6-C98DA3205C09}" type="datetimeFigureOut">
              <a:rPr lang="en-US" smtClean="0"/>
              <a:t>11/11/2020</a:t>
            </a:fld>
            <a:endParaRPr lang="en-US" dirty="0"/>
          </a:p>
        </p:txBody>
      </p:sp>
      <p:sp>
        <p:nvSpPr>
          <p:cNvPr id="6" name="Tijdelijke aanduiding voor voettekst 5">
            <a:extLst>
              <a:ext uri="{FF2B5EF4-FFF2-40B4-BE49-F238E27FC236}">
                <a16:creationId xmlns:a16="http://schemas.microsoft.com/office/drawing/2014/main" id="{2B02F6E2-E717-464D-A429-7242C8344D1E}"/>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F0F4B691-87EF-44B2-9637-416F17BCF1C7}"/>
              </a:ext>
            </a:extLst>
          </p:cNvPr>
          <p:cNvSpPr>
            <a:spLocks noGrp="1"/>
          </p:cNvSpPr>
          <p:nvPr>
            <p:ph type="sldNum" sz="quarter" idx="12"/>
          </p:nvPr>
        </p:nvSpPr>
        <p:spPr/>
        <p:txBody>
          <a:bodyPr/>
          <a:lstStyle/>
          <a:p>
            <a:fld id="{B6F15528-21DE-4FAA-801E-634DDDAF4B2B}" type="slidenum">
              <a:rPr lang="nl-NL" smtClean="0"/>
              <a:t>‹nr.›</a:t>
            </a:fld>
            <a:endParaRPr lang="nl-NL" dirty="0"/>
          </a:p>
        </p:txBody>
      </p:sp>
    </p:spTree>
    <p:extLst>
      <p:ext uri="{BB962C8B-B14F-4D97-AF65-F5344CB8AC3E}">
        <p14:creationId xmlns:p14="http://schemas.microsoft.com/office/powerpoint/2010/main" val="288075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07CB8D9-E586-487C-BB8C-7F343D15ED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9938486-F2B2-4CEE-87F4-E3CD57CCD4D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8DC954-ACFB-4DA1-85A3-70E17B20DA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11/11/2020</a:t>
            </a:fld>
            <a:endParaRPr lang="en-US" dirty="0"/>
          </a:p>
        </p:txBody>
      </p:sp>
      <p:sp>
        <p:nvSpPr>
          <p:cNvPr id="5" name="Tijdelijke aanduiding voor voettekst 4">
            <a:extLst>
              <a:ext uri="{FF2B5EF4-FFF2-40B4-BE49-F238E27FC236}">
                <a16:creationId xmlns:a16="http://schemas.microsoft.com/office/drawing/2014/main" id="{DAB5F84D-26DD-4B7F-BA7D-64CB63DD84F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68053137-85CD-4F04-8EA7-3C0B613A5E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nl-NL" smtClean="0"/>
              <a:t>‹nr.›</a:t>
            </a:fld>
            <a:endParaRPr lang="nl-NL" dirty="0"/>
          </a:p>
        </p:txBody>
      </p:sp>
    </p:spTree>
    <p:extLst>
      <p:ext uri="{BB962C8B-B14F-4D97-AF65-F5344CB8AC3E}">
        <p14:creationId xmlns:p14="http://schemas.microsoft.com/office/powerpoint/2010/main" val="195898167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5" Type="http://schemas.openxmlformats.org/officeDocument/2006/relationships/image" Target="../media/image4.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4.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jpeg"/><Relationship Id="rId7"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3.xml"/><Relationship Id="rId7" Type="http://schemas.openxmlformats.org/officeDocument/2006/relationships/image" Target="../media/image4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5" Type="http://schemas.openxmlformats.org/officeDocument/2006/relationships/image" Target="../media/image4.jpe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jpeg"/><Relationship Id="rId7" Type="http://schemas.openxmlformats.org/officeDocument/2006/relationships/image" Target="../media/image52.png"/><Relationship Id="rId12"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55.jpeg"/><Relationship Id="rId5" Type="http://schemas.openxmlformats.org/officeDocument/2006/relationships/image" Target="../media/image50.png"/><Relationship Id="rId10" Type="http://schemas.openxmlformats.org/officeDocument/2006/relationships/hyperlink" Target="https://www.google.nl/url?sa=i&amp;rct=j&amp;q=&amp;esrc=s&amp;source=images&amp;cd=&amp;ved=0ahUKEwjtrOiI6YnWAhUBZ1AKHWhpAvAQjRwIBw&amp;url=https://www.kinderopvangtotaal.nl/management/actueel/2016/12/meest-gelezen-managementnieuws-in-2016/&amp;psig=AFQjCNEpnTicCgbm7vZ86RHxPZDrEX0AZg&amp;ust=1504555660713288" TargetMode="External"/><Relationship Id="rId4" Type="http://schemas.openxmlformats.org/officeDocument/2006/relationships/image" Target="../media/image49.png"/><Relationship Id="rId9"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hyperlink" Target="https://www.leesplan.nl/nl/kinderopvang/voorleesplan-maken"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cid:ii_k2btps1r3"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7E0D4A86-6A9A-4541-AAA1-F31BCB487BBE}"/>
              </a:ext>
            </a:extLst>
          </p:cNvPr>
          <p:cNvSpPr/>
          <p:nvPr/>
        </p:nvSpPr>
        <p:spPr bwMode="auto">
          <a:xfrm>
            <a:off x="0" y="5578087"/>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6" name="Tijdelijke aanduiding voor tekst 3">
            <a:extLst>
              <a:ext uri="{FF2B5EF4-FFF2-40B4-BE49-F238E27FC236}">
                <a16:creationId xmlns:a16="http://schemas.microsoft.com/office/drawing/2014/main" id="{718FDF73-3A09-4A34-BCB8-69336F2D0484}"/>
              </a:ext>
            </a:extLst>
          </p:cNvPr>
          <p:cNvSpPr txBox="1">
            <a:spLocks noChangeArrowheads="1"/>
          </p:cNvSpPr>
          <p:nvPr/>
        </p:nvSpPr>
        <p:spPr bwMode="auto">
          <a:xfrm>
            <a:off x="685800" y="5798912"/>
            <a:ext cx="7772400" cy="99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algn="ctr"/>
            <a:endParaRPr lang="en-US" altLang="nl-NL" sz="3200" b="1" kern="0" dirty="0"/>
          </a:p>
          <a:p>
            <a:pPr algn="ctr"/>
            <a:endParaRPr lang="en-US" altLang="nl-NL" sz="3200" b="1" kern="0" dirty="0"/>
          </a:p>
          <a:p>
            <a:pPr algn="ctr"/>
            <a:endParaRPr lang="en-US" altLang="nl-NL" sz="3200" b="1" kern="0" dirty="0"/>
          </a:p>
          <a:p>
            <a:pPr algn="ctr"/>
            <a:r>
              <a:rPr lang="en-US" altLang="nl-NL" sz="3200" b="1" kern="0" dirty="0">
                <a:solidFill>
                  <a:schemeClr val="bg1"/>
                </a:solidFill>
                <a:effectLst>
                  <a:outerShdw blurRad="38100" dist="38100" dir="2700000" algn="tl">
                    <a:srgbClr val="000000">
                      <a:alpha val="43137"/>
                    </a:srgbClr>
                  </a:outerShdw>
                </a:effectLst>
              </a:rPr>
              <a:t>Werken met de Monitor BoekStart in de kinderopvang</a:t>
            </a:r>
            <a:endParaRPr lang="nl-NL" altLang="nl-NL" sz="3200" b="1" kern="0" dirty="0">
              <a:solidFill>
                <a:schemeClr val="bg1"/>
              </a:solidFill>
              <a:effectLst>
                <a:outerShdw blurRad="38100" dist="38100" dir="2700000" algn="tl">
                  <a:srgbClr val="000000">
                    <a:alpha val="43137"/>
                  </a:srgbClr>
                </a:outerShdw>
              </a:effectLst>
            </a:endParaRPr>
          </a:p>
        </p:txBody>
      </p:sp>
      <p:pic>
        <p:nvPicPr>
          <p:cNvPr id="8" name="Afbeelding 7">
            <a:extLst>
              <a:ext uri="{FF2B5EF4-FFF2-40B4-BE49-F238E27FC236}">
                <a16:creationId xmlns:a16="http://schemas.microsoft.com/office/drawing/2014/main" id="{AD3A64C1-8578-4D65-A7DA-FD32EBDCA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708" y="311446"/>
            <a:ext cx="7657609" cy="5095477"/>
          </a:xfrm>
          <a:prstGeom prst="rect">
            <a:avLst/>
          </a:prstGeom>
          <a:solidFill>
            <a:srgbClr val="FFFFFF">
              <a:shade val="85000"/>
            </a:srgbClr>
          </a:solidFill>
          <a:ln w="57150" cap="sq">
            <a:solidFill>
              <a:srgbClr val="BC32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Afbeelding 13">
            <a:extLst>
              <a:ext uri="{FF2B5EF4-FFF2-40B4-BE49-F238E27FC236}">
                <a16:creationId xmlns:a16="http://schemas.microsoft.com/office/drawing/2014/main" id="{FDDBD144-D97F-4449-A9BC-678E8E99B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707" y="4608646"/>
            <a:ext cx="2304009" cy="2304009"/>
          </a:xfrm>
          <a:prstGeom prst="rect">
            <a:avLst/>
          </a:prstGeom>
        </p:spPr>
      </p:pic>
      <p:pic>
        <p:nvPicPr>
          <p:cNvPr id="21" name="Afbeelding 20">
            <a:extLst>
              <a:ext uri="{FF2B5EF4-FFF2-40B4-BE49-F238E27FC236}">
                <a16:creationId xmlns:a16="http://schemas.microsoft.com/office/drawing/2014/main" id="{067B4183-908B-44FD-992C-4E6E9D78DCFE}"/>
              </a:ext>
            </a:extLst>
          </p:cNvPr>
          <p:cNvPicPr>
            <a:picLocks noChangeAspect="1"/>
          </p:cNvPicPr>
          <p:nvPr/>
        </p:nvPicPr>
        <p:blipFill>
          <a:blip r:embed="rId5" cstate="print">
            <a:duotone>
              <a:prstClr val="black"/>
              <a:srgbClr val="BC32BB">
                <a:tint val="45000"/>
                <a:satMod val="400000"/>
              </a:srgbClr>
            </a:duotone>
            <a:extLst>
              <a:ext uri="{28A0092B-C50C-407E-A947-70E740481C1C}">
                <a14:useLocalDpi xmlns:a14="http://schemas.microsoft.com/office/drawing/2010/main" val="0"/>
              </a:ext>
            </a:extLst>
          </a:blip>
          <a:stretch>
            <a:fillRect/>
          </a:stretch>
        </p:blipFill>
        <p:spPr>
          <a:xfrm rot="20862495">
            <a:off x="6474950" y="4179124"/>
            <a:ext cx="573439" cy="433520"/>
          </a:xfrm>
          <a:prstGeom prst="rect">
            <a:avLst/>
          </a:prstGeom>
        </p:spPr>
      </p:pic>
    </p:spTree>
    <p:extLst>
      <p:ext uri="{BB962C8B-B14F-4D97-AF65-F5344CB8AC3E}">
        <p14:creationId xmlns:p14="http://schemas.microsoft.com/office/powerpoint/2010/main" val="3775104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Voorbeeldvraag</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61A977D7-AC0E-450F-AE5D-91228C547E15}"/>
              </a:ext>
            </a:extLst>
          </p:cNvPr>
          <p:cNvSpPr txBox="1"/>
          <p:nvPr/>
        </p:nvSpPr>
        <p:spPr>
          <a:xfrm>
            <a:off x="868895" y="2057400"/>
            <a:ext cx="7406208" cy="984885"/>
          </a:xfrm>
          <a:prstGeom prst="rect">
            <a:avLst/>
          </a:prstGeom>
          <a:noFill/>
        </p:spPr>
        <p:txBody>
          <a:bodyPr wrap="square" rtlCol="0">
            <a:spAutoFit/>
          </a:bodyPr>
          <a:lstStyle/>
          <a:p>
            <a:r>
              <a:rPr lang="nl-NL" sz="2000" b="1" dirty="0">
                <a:solidFill>
                  <a:srgbClr val="BC32BB"/>
                </a:solidFill>
              </a:rPr>
              <a:t>Vraag aan de Voorleescoördinator:</a:t>
            </a:r>
          </a:p>
          <a:p>
            <a:r>
              <a:rPr lang="nl-NL" sz="2000" dirty="0"/>
              <a:t>Hoe ziet de voorleesomgeving in uw locatie eruit?</a:t>
            </a:r>
          </a:p>
          <a:p>
            <a:endParaRPr lang="nl-NL" dirty="0"/>
          </a:p>
        </p:txBody>
      </p:sp>
      <p:pic>
        <p:nvPicPr>
          <p:cNvPr id="4" name="Afbeelding 3">
            <a:extLst>
              <a:ext uri="{FF2B5EF4-FFF2-40B4-BE49-F238E27FC236}">
                <a16:creationId xmlns:a16="http://schemas.microsoft.com/office/drawing/2014/main" id="{E6CECB80-7848-4462-A2E8-9F5BCFC45B8D}"/>
              </a:ext>
            </a:extLst>
          </p:cNvPr>
          <p:cNvPicPr>
            <a:picLocks noChangeAspect="1"/>
          </p:cNvPicPr>
          <p:nvPr/>
        </p:nvPicPr>
        <p:blipFill>
          <a:blip r:embed="rId4"/>
          <a:stretch>
            <a:fillRect/>
          </a:stretch>
        </p:blipFill>
        <p:spPr>
          <a:xfrm>
            <a:off x="32657" y="3265615"/>
            <a:ext cx="9111343" cy="2142290"/>
          </a:xfrm>
          <a:prstGeom prst="rect">
            <a:avLst/>
          </a:prstGeom>
        </p:spPr>
      </p:pic>
    </p:spTree>
    <p:extLst>
      <p:ext uri="{BB962C8B-B14F-4D97-AF65-F5344CB8AC3E}">
        <p14:creationId xmlns:p14="http://schemas.microsoft.com/office/powerpoint/2010/main" val="168640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Voorbeeldvraag</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61A977D7-AC0E-450F-AE5D-91228C547E15}"/>
              </a:ext>
            </a:extLst>
          </p:cNvPr>
          <p:cNvSpPr txBox="1"/>
          <p:nvPr/>
        </p:nvSpPr>
        <p:spPr>
          <a:xfrm>
            <a:off x="868896" y="1904083"/>
            <a:ext cx="7406208" cy="1600438"/>
          </a:xfrm>
          <a:prstGeom prst="rect">
            <a:avLst/>
          </a:prstGeom>
          <a:noFill/>
        </p:spPr>
        <p:txBody>
          <a:bodyPr wrap="square" rtlCol="0">
            <a:spAutoFit/>
          </a:bodyPr>
          <a:lstStyle/>
          <a:p>
            <a:r>
              <a:rPr lang="nl-NL" sz="2000" b="1" dirty="0">
                <a:solidFill>
                  <a:srgbClr val="BC32BB"/>
                </a:solidFill>
              </a:rPr>
              <a:t>Vraag aan de BoekStartcoördinator/bibliotheekmedewerker:</a:t>
            </a:r>
          </a:p>
          <a:p>
            <a:r>
              <a:rPr lang="nl-NL" sz="2000" dirty="0"/>
              <a:t>Organiseert jouw Bibliotheek in het kader van BoekStart in de kinderopvang voorleesactiviteiten voor kinderen van 0-4 jaar en hun ouders in samenwerking met kinderopvangorganisaties? </a:t>
            </a:r>
          </a:p>
          <a:p>
            <a:endParaRPr lang="nl-NL" dirty="0"/>
          </a:p>
        </p:txBody>
      </p:sp>
      <p:pic>
        <p:nvPicPr>
          <p:cNvPr id="6" name="Afbeelding 5">
            <a:extLst>
              <a:ext uri="{FF2B5EF4-FFF2-40B4-BE49-F238E27FC236}">
                <a16:creationId xmlns:a16="http://schemas.microsoft.com/office/drawing/2014/main" id="{C0113820-A2A8-4A58-8699-EAFF1C480885}"/>
              </a:ext>
            </a:extLst>
          </p:cNvPr>
          <p:cNvPicPr>
            <a:picLocks noChangeAspect="1"/>
          </p:cNvPicPr>
          <p:nvPr/>
        </p:nvPicPr>
        <p:blipFill>
          <a:blip r:embed="rId4"/>
          <a:stretch>
            <a:fillRect/>
          </a:stretch>
        </p:blipFill>
        <p:spPr>
          <a:xfrm>
            <a:off x="1066800" y="3747776"/>
            <a:ext cx="1472841" cy="1071157"/>
          </a:xfrm>
          <a:prstGeom prst="rect">
            <a:avLst/>
          </a:prstGeom>
        </p:spPr>
      </p:pic>
      <p:pic>
        <p:nvPicPr>
          <p:cNvPr id="7" name="Afbeelding 6" descr="Afbeelding met persoon, binnen&#10;&#10;Beschrijving is gegenereerd met zeer hoge betrouwbaarheid">
            <a:extLst>
              <a:ext uri="{FF2B5EF4-FFF2-40B4-BE49-F238E27FC236}">
                <a16:creationId xmlns:a16="http://schemas.microsoft.com/office/drawing/2014/main" id="{C4E2D01D-F8C7-4213-AFE2-F1ABD644D3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0" y="3511052"/>
            <a:ext cx="4362187" cy="2907304"/>
          </a:xfrm>
          <a:prstGeom prst="rect">
            <a:avLst/>
          </a:prstGeom>
          <a:solidFill>
            <a:srgbClr val="FFFFFF">
              <a:shade val="85000"/>
            </a:srgbClr>
          </a:solidFill>
          <a:ln w="88900" cap="sq">
            <a:solidFill>
              <a:srgbClr val="A2DAE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2382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De Monitor aan de man brengen</a:t>
            </a:r>
          </a:p>
        </p:txBody>
      </p:sp>
      <p:sp>
        <p:nvSpPr>
          <p:cNvPr id="6" name="Tekstvak 5">
            <a:extLst>
              <a:ext uri="{FF2B5EF4-FFF2-40B4-BE49-F238E27FC236}">
                <a16:creationId xmlns:a16="http://schemas.microsoft.com/office/drawing/2014/main" id="{32200412-5095-4C8D-BABF-97D58CEFB594}"/>
              </a:ext>
            </a:extLst>
          </p:cNvPr>
          <p:cNvSpPr txBox="1"/>
          <p:nvPr/>
        </p:nvSpPr>
        <p:spPr>
          <a:xfrm>
            <a:off x="857250" y="1601631"/>
            <a:ext cx="7429500" cy="4739759"/>
          </a:xfrm>
          <a:prstGeom prst="rect">
            <a:avLst/>
          </a:prstGeom>
          <a:noFill/>
        </p:spPr>
        <p:txBody>
          <a:bodyPr wrap="square" rtlCol="0">
            <a:spAutoFit/>
          </a:bodyPr>
          <a:lstStyle/>
          <a:p>
            <a:pPr>
              <a:buClr>
                <a:srgbClr val="A2DAE7"/>
              </a:buClr>
            </a:pPr>
            <a:r>
              <a:rPr lang="nl-NL" sz="2000" b="1" dirty="0">
                <a:solidFill>
                  <a:srgbClr val="A2DAE7"/>
                </a:solidFill>
                <a:cs typeface="Arial" panose="020B0604020202020204" pitchFamily="34" charset="0"/>
              </a:rPr>
              <a:t>Plenair uitwisselen</a:t>
            </a:r>
          </a:p>
          <a:p>
            <a:pPr marL="285750" indent="-285750">
              <a:buClr>
                <a:srgbClr val="A2DAE7"/>
              </a:buClr>
              <a:buFont typeface="Arial" panose="020B0604020202020204" pitchFamily="34" charset="0"/>
              <a:buChar char="•"/>
            </a:pPr>
            <a:r>
              <a:rPr lang="nl-NL" sz="2000" dirty="0">
                <a:cs typeface="Arial" panose="020B0604020202020204" pitchFamily="34" charset="0"/>
              </a:rPr>
              <a:t>Hoe verleid je instellingen om mee te doen met de Monitor?</a:t>
            </a:r>
          </a:p>
          <a:p>
            <a:pPr marL="285750" indent="-285750">
              <a:buClr>
                <a:srgbClr val="A2DAE7"/>
              </a:buClr>
              <a:buFont typeface="Arial" panose="020B0604020202020204" pitchFamily="34" charset="0"/>
              <a:buChar char="•"/>
            </a:pPr>
            <a:r>
              <a:rPr lang="nl-NL" sz="2000" dirty="0">
                <a:cs typeface="Arial" panose="020B0604020202020204" pitchFamily="34" charset="0"/>
              </a:rPr>
              <a:t>Ben je op de hoogte van de voorwaarden in de stimuleringsregelingen van BoekStart in de kinderopvang?</a:t>
            </a:r>
          </a:p>
          <a:p>
            <a:pPr marL="285750" indent="-285750">
              <a:buClr>
                <a:srgbClr val="A2DAE7"/>
              </a:buClr>
              <a:buFont typeface="Arial" panose="020B0604020202020204" pitchFamily="34" charset="0"/>
              <a:buChar char="•"/>
            </a:pPr>
            <a:r>
              <a:rPr lang="nl-NL" sz="2000" dirty="0">
                <a:cs typeface="Arial" panose="020B0604020202020204" pitchFamily="34" charset="0"/>
              </a:rPr>
              <a:t>Waar kun je tegenaan lopen? </a:t>
            </a:r>
          </a:p>
          <a:p>
            <a:pPr marL="285750" indent="-285750">
              <a:buClr>
                <a:srgbClr val="A2DAE7"/>
              </a:buClr>
              <a:buFont typeface="Arial" panose="020B0604020202020204" pitchFamily="34" charset="0"/>
              <a:buChar char="•"/>
            </a:pPr>
            <a:r>
              <a:rPr lang="nl-NL" sz="2000" dirty="0">
                <a:cs typeface="Arial" panose="020B0604020202020204" pitchFamily="34" charset="0"/>
              </a:rPr>
              <a:t>Hoe ga je daarmee om?</a:t>
            </a:r>
          </a:p>
          <a:p>
            <a:pPr marL="285750" indent="-285750">
              <a:buClr>
                <a:srgbClr val="A2DAE7"/>
              </a:buClr>
              <a:buFont typeface="Arial" panose="020B0604020202020204" pitchFamily="34" charset="0"/>
              <a:buChar char="•"/>
            </a:pPr>
            <a:r>
              <a:rPr lang="nl-NL" sz="2000" dirty="0">
                <a:cs typeface="Arial" panose="020B0604020202020204" pitchFamily="34" charset="0"/>
              </a:rPr>
              <a:t>Welke argumenten voer je aan?</a:t>
            </a:r>
          </a:p>
          <a:p>
            <a:pPr marL="285750" indent="-285750">
              <a:buClr>
                <a:srgbClr val="A2DAE7"/>
              </a:buClr>
              <a:buFont typeface="Arial" panose="020B0604020202020204" pitchFamily="34" charset="0"/>
              <a:buChar char="•"/>
            </a:pPr>
            <a:endParaRPr lang="nl-NL" sz="2000" dirty="0">
              <a:solidFill>
                <a:srgbClr val="BC32BE"/>
              </a:solidFill>
              <a:cs typeface="Arial" panose="020B0604020202020204" pitchFamily="34" charset="0"/>
            </a:endParaRPr>
          </a:p>
          <a:p>
            <a:pPr>
              <a:buClr>
                <a:srgbClr val="A2DAE7"/>
              </a:buClr>
            </a:pPr>
            <a:r>
              <a:rPr lang="nl-NL" sz="2000" b="1" dirty="0">
                <a:solidFill>
                  <a:srgbClr val="BC32BE"/>
                </a:solidFill>
                <a:cs typeface="Arial" panose="020B0604020202020204" pitchFamily="34" charset="0"/>
              </a:rPr>
              <a:t>Rollenspel in groepjes van drie:</a:t>
            </a:r>
          </a:p>
          <a:p>
            <a:pPr marL="457200" indent="-457200">
              <a:buClr>
                <a:srgbClr val="BC32BE"/>
              </a:buClr>
              <a:buFont typeface="+mj-lt"/>
              <a:buAutoNum type="arabicPeriod"/>
            </a:pPr>
            <a:r>
              <a:rPr lang="nl-NL" sz="2000" dirty="0">
                <a:cs typeface="Arial" panose="020B0604020202020204" pitchFamily="34" charset="0"/>
              </a:rPr>
              <a:t>Verdeel de rollen.</a:t>
            </a:r>
          </a:p>
          <a:p>
            <a:pPr marL="457200" indent="-457200">
              <a:buClr>
                <a:srgbClr val="BC32BE"/>
              </a:buClr>
              <a:buFont typeface="+mj-lt"/>
              <a:buAutoNum type="arabicPeriod"/>
            </a:pPr>
            <a:r>
              <a:rPr lang="nl-NL" sz="2000" dirty="0">
                <a:cs typeface="Arial" panose="020B0604020202020204" pitchFamily="34" charset="0"/>
              </a:rPr>
              <a:t>Lees de casus met rolbeschrijvingen goed door.</a:t>
            </a:r>
          </a:p>
          <a:p>
            <a:pPr marL="457200" indent="-457200">
              <a:buClr>
                <a:srgbClr val="BC32BE"/>
              </a:buClr>
              <a:buFont typeface="+mj-lt"/>
              <a:buAutoNum type="arabicPeriod"/>
            </a:pPr>
            <a:r>
              <a:rPr lang="nl-NL" sz="2000" dirty="0">
                <a:cs typeface="Arial" panose="020B0604020202020204" pitchFamily="34" charset="0"/>
              </a:rPr>
              <a:t>Oefen het gesprek.</a:t>
            </a:r>
          </a:p>
          <a:p>
            <a:pPr marL="457200" indent="-457200">
              <a:buClr>
                <a:srgbClr val="BC32BE"/>
              </a:buClr>
              <a:buFont typeface="+mj-lt"/>
              <a:buAutoNum type="arabicPeriod"/>
            </a:pPr>
            <a:r>
              <a:rPr lang="nl-NL" sz="2000" dirty="0">
                <a:cs typeface="Arial" panose="020B0604020202020204" pitchFamily="34" charset="0"/>
              </a:rPr>
              <a:t>Evalueer.</a:t>
            </a:r>
          </a:p>
          <a:p>
            <a:pPr>
              <a:buClr>
                <a:srgbClr val="A2DAE7"/>
              </a:buClr>
            </a:pPr>
            <a:endParaRPr lang="nl-NL" sz="2400" dirty="0"/>
          </a:p>
          <a:p>
            <a:endParaRPr lang="nl-NL" dirty="0"/>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55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Wie doet wat?</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66" y="2143124"/>
            <a:ext cx="7662333" cy="3310128"/>
          </a:xfrm>
          <a:prstGeom prst="rect">
            <a:avLst/>
          </a:prstGeom>
        </p:spPr>
      </p:pic>
    </p:spTree>
    <p:extLst>
      <p:ext uri="{BB962C8B-B14F-4D97-AF65-F5344CB8AC3E}">
        <p14:creationId xmlns:p14="http://schemas.microsoft.com/office/powerpoint/2010/main" val="20634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Werkafspraken &amp; planning</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inhoud 2">
            <a:extLst>
              <a:ext uri="{FF2B5EF4-FFF2-40B4-BE49-F238E27FC236}">
                <a16:creationId xmlns:a16="http://schemas.microsoft.com/office/drawing/2014/main" id="{A494A528-58F2-4035-AB47-384403957CE2}"/>
              </a:ext>
            </a:extLst>
          </p:cNvPr>
          <p:cNvSpPr txBox="1">
            <a:spLocks/>
          </p:cNvSpPr>
          <p:nvPr/>
        </p:nvSpPr>
        <p:spPr bwMode="auto">
          <a:xfrm>
            <a:off x="150988" y="1502388"/>
            <a:ext cx="7469012" cy="5172732"/>
          </a:xfrm>
          <a:prstGeom prst="rect">
            <a:avLst/>
          </a:prstGeom>
          <a:solidFill>
            <a:srgbClr val="A2DAE7"/>
          </a:solidFill>
          <a:ln w="57150">
            <a:solidFill>
              <a:srgbClr val="FF7314"/>
            </a:solidFill>
            <a:prstDash val="dash"/>
          </a:ln>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endParaRPr lang="nl-NL" b="0" kern="0" dirty="0"/>
          </a:p>
        </p:txBody>
      </p:sp>
      <p:sp>
        <p:nvSpPr>
          <p:cNvPr id="8" name="Tekstvak 7">
            <a:extLst>
              <a:ext uri="{FF2B5EF4-FFF2-40B4-BE49-F238E27FC236}">
                <a16:creationId xmlns:a16="http://schemas.microsoft.com/office/drawing/2014/main" id="{E830A48E-F45B-4F8E-B206-AA60DBB83BFA}"/>
              </a:ext>
            </a:extLst>
          </p:cNvPr>
          <p:cNvSpPr txBox="1"/>
          <p:nvPr/>
        </p:nvSpPr>
        <p:spPr>
          <a:xfrm>
            <a:off x="179290" y="1676400"/>
            <a:ext cx="6754910" cy="4739759"/>
          </a:xfrm>
          <a:prstGeom prst="rect">
            <a:avLst/>
          </a:prstGeom>
          <a:noFill/>
        </p:spPr>
        <p:txBody>
          <a:bodyPr wrap="square" rtlCol="0">
            <a:spAutoFit/>
          </a:bodyPr>
          <a:lstStyle/>
          <a:p>
            <a:pPr algn="ctr"/>
            <a:r>
              <a:rPr lang="nl-NL" sz="2000" b="1" dirty="0">
                <a:solidFill>
                  <a:srgbClr val="BC32BB"/>
                </a:solidFill>
              </a:rPr>
              <a:t>Werkafspraken:</a:t>
            </a:r>
          </a:p>
          <a:p>
            <a:pPr algn="ctr"/>
            <a:endParaRPr lang="nl-NL" sz="2400" b="1" dirty="0">
              <a:solidFill>
                <a:srgbClr val="BC32BB"/>
              </a:solidFill>
            </a:endParaRPr>
          </a:p>
          <a:p>
            <a:pPr marL="285750" indent="-285750">
              <a:buFont typeface="Arial" panose="020B0604020202020204" pitchFamily="34" charset="0"/>
              <a:buChar char="•"/>
            </a:pPr>
            <a:r>
              <a:rPr lang="nl-NL" altLang="nl-NL" sz="2400" dirty="0"/>
              <a:t>Het tijdig verkrijgen van de namen en mailadressen van de pedagogisch medewerkers.</a:t>
            </a:r>
          </a:p>
          <a:p>
            <a:pPr marL="285750" indent="-285750">
              <a:buFont typeface="Arial" panose="020B0604020202020204" pitchFamily="34" charset="0"/>
              <a:buChar char="•"/>
            </a:pPr>
            <a:r>
              <a:rPr lang="nl-NL" altLang="nl-NL" sz="2400" dirty="0"/>
              <a:t>Duidelijke communicatie over de start- en einddatum van de meting.</a:t>
            </a:r>
          </a:p>
          <a:p>
            <a:pPr marL="285750" indent="-285750">
              <a:buFont typeface="Arial" panose="020B0604020202020204" pitchFamily="34" charset="0"/>
              <a:buChar char="•"/>
            </a:pPr>
            <a:r>
              <a:rPr lang="nl-NL" altLang="nl-NL" sz="2400" dirty="0"/>
              <a:t>Planning voor het invullen van de vragenlijsten door de pedagogisch medewerkers.</a:t>
            </a:r>
          </a:p>
          <a:p>
            <a:pPr marL="285750" indent="-285750">
              <a:buFont typeface="Arial" panose="020B0604020202020204" pitchFamily="34" charset="0"/>
              <a:buChar char="•"/>
            </a:pPr>
            <a:r>
              <a:rPr lang="nl-NL" altLang="nl-NL" sz="2400" dirty="0"/>
              <a:t>Gebruik </a:t>
            </a:r>
            <a:r>
              <a:rPr lang="nl-NL" altLang="nl-NL" sz="2400" b="1" dirty="0"/>
              <a:t>Open link voor het invullen van de vragenlijst </a:t>
            </a:r>
            <a:r>
              <a:rPr lang="nl-NL" altLang="nl-NL" sz="2400" dirty="0"/>
              <a:t>introduceren.</a:t>
            </a:r>
          </a:p>
          <a:p>
            <a:pPr marL="285750" indent="-285750">
              <a:buFont typeface="Arial" panose="020B0604020202020204" pitchFamily="34" charset="0"/>
              <a:buChar char="•"/>
            </a:pPr>
            <a:r>
              <a:rPr lang="nl-NL" altLang="nl-NL" sz="2400" dirty="0"/>
              <a:t>Eventueel al een datum prikken voor het bespreken van de resultaten.</a:t>
            </a:r>
          </a:p>
          <a:p>
            <a:pPr marL="285750" indent="-285750">
              <a:buFont typeface="Arial" panose="020B0604020202020204" pitchFamily="34" charset="0"/>
              <a:buChar char="•"/>
            </a:pPr>
            <a:endParaRPr lang="nl-NL" altLang="nl-NL" dirty="0">
              <a:solidFill>
                <a:schemeClr val="bg1"/>
              </a:solidFill>
            </a:endParaRPr>
          </a:p>
        </p:txBody>
      </p:sp>
    </p:spTree>
    <p:extLst>
      <p:ext uri="{BB962C8B-B14F-4D97-AF65-F5344CB8AC3E}">
        <p14:creationId xmlns:p14="http://schemas.microsoft.com/office/powerpoint/2010/main" val="4142974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Wat krijgen we te zien?</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61A977D7-AC0E-450F-AE5D-91228C547E15}"/>
              </a:ext>
            </a:extLst>
          </p:cNvPr>
          <p:cNvSpPr txBox="1"/>
          <p:nvPr/>
        </p:nvSpPr>
        <p:spPr>
          <a:xfrm>
            <a:off x="663048" y="1727017"/>
            <a:ext cx="7817904" cy="1292662"/>
          </a:xfrm>
          <a:prstGeom prst="rect">
            <a:avLst/>
          </a:prstGeom>
          <a:noFill/>
        </p:spPr>
        <p:txBody>
          <a:bodyPr wrap="square" rtlCol="0">
            <a:spAutoFit/>
          </a:bodyPr>
          <a:lstStyle/>
          <a:p>
            <a:pPr marL="285750" indent="-285750">
              <a:buClr>
                <a:srgbClr val="A2DAE7"/>
              </a:buClr>
              <a:buFont typeface="Arial" panose="020B0604020202020204" pitchFamily="34" charset="0"/>
              <a:buChar char="•"/>
            </a:pPr>
            <a:r>
              <a:rPr lang="nl-NL" sz="2000" dirty="0"/>
              <a:t>Gemiddelde gegevens over alle deelnemende locaties in de Monitor.</a:t>
            </a:r>
          </a:p>
          <a:p>
            <a:pPr marL="285750" indent="-285750">
              <a:buClr>
                <a:srgbClr val="A2DAE7"/>
              </a:buClr>
              <a:buFont typeface="Arial" panose="020B0604020202020204" pitchFamily="34" charset="0"/>
              <a:buChar char="•"/>
            </a:pPr>
            <a:r>
              <a:rPr lang="nl-NL" sz="2000" dirty="0"/>
              <a:t>Gegevens over de eigen locatie(s). Waar staan we?</a:t>
            </a:r>
          </a:p>
          <a:p>
            <a:pPr marL="285750" indent="-285750">
              <a:buClr>
                <a:srgbClr val="A2DAE7"/>
              </a:buClr>
              <a:buFont typeface="Arial" panose="020B0604020202020204" pitchFamily="34" charset="0"/>
              <a:buChar char="•"/>
            </a:pPr>
            <a:r>
              <a:rPr lang="nl-NL" sz="2000" dirty="0"/>
              <a:t>Jaarlijks terugkerende cijfers om veranderingen op locatie te meten. </a:t>
            </a:r>
          </a:p>
          <a:p>
            <a:endParaRPr lang="nl-NL" dirty="0"/>
          </a:p>
        </p:txBody>
      </p:sp>
      <p:pic>
        <p:nvPicPr>
          <p:cNvPr id="8" name="Afbeelding 7"/>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986373"/>
            <a:ext cx="2442845" cy="3256915"/>
          </a:xfrm>
          <a:prstGeom prst="rect">
            <a:avLst/>
          </a:prstGeom>
          <a:noFill/>
          <a:ln>
            <a:noFill/>
          </a:ln>
        </p:spPr>
      </p:pic>
      <p:pic>
        <p:nvPicPr>
          <p:cNvPr id="4" name="Afbeelding 3"/>
          <p:cNvPicPr>
            <a:picLocks noChangeAspect="1"/>
          </p:cNvPicPr>
          <p:nvPr/>
        </p:nvPicPr>
        <p:blipFill rotWithShape="1">
          <a:blip r:embed="rId5"/>
          <a:srcRect l="1486" t="4000" r="1486" b="4000"/>
          <a:stretch/>
        </p:blipFill>
        <p:spPr>
          <a:xfrm>
            <a:off x="860277" y="3015523"/>
            <a:ext cx="4545496" cy="2133600"/>
          </a:xfrm>
          <a:prstGeom prst="rect">
            <a:avLst/>
          </a:prstGeom>
        </p:spPr>
      </p:pic>
    </p:spTree>
    <p:extLst>
      <p:ext uri="{BB962C8B-B14F-4D97-AF65-F5344CB8AC3E}">
        <p14:creationId xmlns:p14="http://schemas.microsoft.com/office/powerpoint/2010/main" val="257920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BD7"/>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Resultaten alle locaties in de Monitor</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4"/>
          <a:stretch>
            <a:fillRect/>
          </a:stretch>
        </p:blipFill>
        <p:spPr>
          <a:xfrm>
            <a:off x="914400" y="1752600"/>
            <a:ext cx="7804185" cy="3661481"/>
          </a:xfrm>
          <a:prstGeom prst="rect">
            <a:avLst/>
          </a:prstGeom>
        </p:spPr>
      </p:pic>
    </p:spTree>
    <p:extLst>
      <p:ext uri="{BB962C8B-B14F-4D97-AF65-F5344CB8AC3E}">
        <p14:creationId xmlns:p14="http://schemas.microsoft.com/office/powerpoint/2010/main" val="3731680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BD7"/>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Resultaten per locatie</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rotWithShape="1">
          <a:blip r:embed="rId4"/>
          <a:srcRect l="1486" t="4000" r="1486" b="4000"/>
          <a:stretch/>
        </p:blipFill>
        <p:spPr>
          <a:xfrm>
            <a:off x="838200" y="1676400"/>
            <a:ext cx="7467600" cy="3505200"/>
          </a:xfrm>
          <a:prstGeom prst="rect">
            <a:avLst/>
          </a:prstGeom>
        </p:spPr>
      </p:pic>
    </p:spTree>
    <p:extLst>
      <p:ext uri="{BB962C8B-B14F-4D97-AF65-F5344CB8AC3E}">
        <p14:creationId xmlns:p14="http://schemas.microsoft.com/office/powerpoint/2010/main" val="91281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BD7"/>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Resultaten (trendgrafiek)</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9F193C56-1595-4AC5-8833-658863CE2942}"/>
              </a:ext>
            </a:extLst>
          </p:cNvPr>
          <p:cNvPicPr>
            <a:picLocks noChangeAspect="1"/>
          </p:cNvPicPr>
          <p:nvPr/>
        </p:nvPicPr>
        <p:blipFill>
          <a:blip r:embed="rId4"/>
          <a:stretch>
            <a:fillRect/>
          </a:stretch>
        </p:blipFill>
        <p:spPr>
          <a:xfrm>
            <a:off x="150987" y="1582581"/>
            <a:ext cx="7926213" cy="3985939"/>
          </a:xfrm>
          <a:prstGeom prst="rect">
            <a:avLst/>
          </a:prstGeom>
        </p:spPr>
      </p:pic>
    </p:spTree>
    <p:extLst>
      <p:ext uri="{BB962C8B-B14F-4D97-AF65-F5344CB8AC3E}">
        <p14:creationId xmlns:p14="http://schemas.microsoft.com/office/powerpoint/2010/main" val="2829647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855674" y="300443"/>
            <a:ext cx="7432652" cy="584775"/>
          </a:xfrm>
          <a:prstGeom prst="rect">
            <a:avLst/>
          </a:prstGeom>
          <a:noFill/>
        </p:spPr>
        <p:txBody>
          <a:bodyPr wrap="square" rtlCol="0">
            <a:spAutoFit/>
          </a:bodyPr>
          <a:lstStyle/>
          <a:p>
            <a:pPr algn="ctr"/>
            <a:r>
              <a:rPr lang="nl-NL" sz="3200" dirty="0">
                <a:solidFill>
                  <a:schemeClr val="bg1"/>
                </a:solidFill>
                <a:effectLst>
                  <a:outerShdw blurRad="38100" dist="38100" dir="2700000" algn="tl">
                    <a:srgbClr val="000000">
                      <a:alpha val="43137"/>
                    </a:srgbClr>
                  </a:outerShdw>
                </a:effectLst>
              </a:rPr>
              <a:t>Ervaringen bij het werken met de Monitor</a:t>
            </a:r>
          </a:p>
        </p:txBody>
      </p:sp>
      <p:sp>
        <p:nvSpPr>
          <p:cNvPr id="9" name="Tijdelijke aanduiding voor inhoud 2">
            <a:extLst>
              <a:ext uri="{FF2B5EF4-FFF2-40B4-BE49-F238E27FC236}">
                <a16:creationId xmlns:a16="http://schemas.microsoft.com/office/drawing/2014/main" id="{6BC63593-06BC-472E-B955-BA6CF681ECC6}"/>
              </a:ext>
            </a:extLst>
          </p:cNvPr>
          <p:cNvSpPr txBox="1">
            <a:spLocks/>
          </p:cNvSpPr>
          <p:nvPr/>
        </p:nvSpPr>
        <p:spPr bwMode="auto">
          <a:xfrm>
            <a:off x="445994" y="1500948"/>
            <a:ext cx="8252011" cy="3494598"/>
          </a:xfrm>
          <a:prstGeom prst="rect">
            <a:avLst/>
          </a:prstGeom>
          <a:solidFill>
            <a:srgbClr val="BC32BB"/>
          </a:solidFill>
          <a:ln w="57150">
            <a:solidFill>
              <a:srgbClr val="FF7314"/>
            </a:solidFill>
            <a:prstDash val="dash"/>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marL="342900" indent="-342900">
              <a:buClr>
                <a:srgbClr val="A2DAE7"/>
              </a:buClr>
              <a:buFont typeface="Wingdings" panose="05000000000000000000" pitchFamily="2" charset="2"/>
              <a:buChar char="v"/>
            </a:pPr>
            <a:endParaRPr lang="nl-NL" b="1" kern="0" dirty="0">
              <a:solidFill>
                <a:schemeClr val="bg1"/>
              </a:solidFill>
              <a:cs typeface="Arial" panose="020B0604020202020204" pitchFamily="34" charset="0"/>
            </a:endParaRPr>
          </a:p>
          <a:p>
            <a:pPr marL="342900" indent="-342900">
              <a:buClr>
                <a:srgbClr val="A2DAE7"/>
              </a:buClr>
              <a:buFont typeface="Wingdings" panose="05000000000000000000" pitchFamily="2" charset="2"/>
              <a:buChar char="v"/>
            </a:pPr>
            <a:r>
              <a:rPr lang="nl-NL" b="1" kern="0" dirty="0">
                <a:solidFill>
                  <a:schemeClr val="bg1"/>
                </a:solidFill>
                <a:cs typeface="Arial" panose="020B0604020202020204" pitchFamily="34" charset="0"/>
              </a:rPr>
              <a:t> Werken met de resultaten</a:t>
            </a:r>
          </a:p>
          <a:p>
            <a:pPr marL="800100" lvl="1" indent="-342900">
              <a:buClr>
                <a:srgbClr val="A2DAE7"/>
              </a:buClr>
              <a:buFont typeface="Wingdings" panose="05000000000000000000" pitchFamily="2" charset="2"/>
              <a:buChar char="ü"/>
            </a:pPr>
            <a:r>
              <a:rPr lang="nl-NL" sz="2000" kern="0" dirty="0">
                <a:solidFill>
                  <a:schemeClr val="bg1"/>
                </a:solidFill>
                <a:cs typeface="Arial" panose="020B0604020202020204" pitchFamily="34" charset="0"/>
              </a:rPr>
              <a:t>Ervaringen bij invullen</a:t>
            </a:r>
          </a:p>
          <a:p>
            <a:pPr marL="800100" lvl="1" indent="-342900">
              <a:buClr>
                <a:srgbClr val="A2DAE7"/>
              </a:buClr>
              <a:buFont typeface="Wingdings" panose="05000000000000000000" pitchFamily="2" charset="2"/>
              <a:buChar char="ü"/>
            </a:pPr>
            <a:r>
              <a:rPr lang="nl-NL" sz="2000" kern="0" dirty="0">
                <a:solidFill>
                  <a:schemeClr val="bg1"/>
                </a:solidFill>
                <a:cs typeface="Arial" panose="020B0604020202020204" pitchFamily="34" charset="0"/>
              </a:rPr>
              <a:t>Trends</a:t>
            </a:r>
          </a:p>
          <a:p>
            <a:pPr marL="800100" lvl="1" indent="-342900">
              <a:buClr>
                <a:srgbClr val="A2DAE7"/>
              </a:buClr>
              <a:buFont typeface="Wingdings" panose="05000000000000000000" pitchFamily="2" charset="2"/>
              <a:buChar char="ü"/>
            </a:pPr>
            <a:r>
              <a:rPr lang="nl-NL" sz="2000" kern="0" dirty="0">
                <a:solidFill>
                  <a:schemeClr val="bg1"/>
                </a:solidFill>
                <a:cs typeface="Arial" panose="020B0604020202020204" pitchFamily="34" charset="0"/>
              </a:rPr>
              <a:t>Resultaten interpreteren</a:t>
            </a:r>
          </a:p>
          <a:p>
            <a:pPr marL="800100" lvl="1" indent="-342900">
              <a:buClr>
                <a:srgbClr val="A2DAE7"/>
              </a:buClr>
              <a:buFont typeface="Wingdings" panose="05000000000000000000" pitchFamily="2" charset="2"/>
              <a:buChar char="ü"/>
            </a:pPr>
            <a:r>
              <a:rPr lang="nl-NL" sz="2000" kern="0" dirty="0">
                <a:solidFill>
                  <a:schemeClr val="bg1"/>
                </a:solidFill>
                <a:cs typeface="Arial" panose="020B0604020202020204" pitchFamily="34" charset="0"/>
              </a:rPr>
              <a:t>Resultaten presenteren</a:t>
            </a:r>
          </a:p>
          <a:p>
            <a:pPr marL="800100" lvl="1" indent="-342900">
              <a:buClr>
                <a:srgbClr val="A2DAE7"/>
              </a:buClr>
              <a:buFont typeface="Wingdings" panose="05000000000000000000" pitchFamily="2" charset="2"/>
              <a:buChar char="ü"/>
            </a:pPr>
            <a:r>
              <a:rPr lang="nl-NL" sz="2000" kern="0" dirty="0">
                <a:solidFill>
                  <a:schemeClr val="bg1"/>
                </a:solidFill>
                <a:cs typeface="Arial" panose="020B0604020202020204" pitchFamily="34" charset="0"/>
              </a:rPr>
              <a:t>Van resultaten naar doelen naar Voorleesplan</a:t>
            </a:r>
          </a:p>
          <a:p>
            <a:pPr marL="342900" indent="-342900">
              <a:buClr>
                <a:srgbClr val="A2DAE7"/>
              </a:buClr>
              <a:buFont typeface="Wingdings" panose="05000000000000000000" pitchFamily="2" charset="2"/>
              <a:buChar char="v"/>
            </a:pPr>
            <a:endParaRPr lang="nl-NL" kern="0" dirty="0">
              <a:solidFill>
                <a:schemeClr val="bg1"/>
              </a:solidFill>
              <a:cs typeface="Arial" panose="020B0604020202020204" pitchFamily="34" charset="0"/>
            </a:endParaRPr>
          </a:p>
          <a:p>
            <a:pPr>
              <a:buClr>
                <a:srgbClr val="A2DAE7"/>
              </a:buClr>
            </a:pPr>
            <a:endParaRPr lang="nl-NL" kern="0" dirty="0">
              <a:solidFill>
                <a:schemeClr val="bg1"/>
              </a:solidFill>
            </a:endParaRPr>
          </a:p>
          <a:p>
            <a:endParaRPr lang="nl-NL" b="0" kern="0" dirty="0"/>
          </a:p>
        </p:txBody>
      </p:sp>
      <p:pic>
        <p:nvPicPr>
          <p:cNvPr id="4" name="Afbeelding 1">
            <a:extLst>
              <a:ext uri="{FF2B5EF4-FFF2-40B4-BE49-F238E27FC236}">
                <a16:creationId xmlns:a16="http://schemas.microsoft.com/office/drawing/2014/main" id="{03DE3D1C-3028-45D0-843E-3C416ECE2C7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376" y="4995546"/>
            <a:ext cx="964629" cy="168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inhoud 2">
            <a:extLst>
              <a:ext uri="{FF2B5EF4-FFF2-40B4-BE49-F238E27FC236}">
                <a16:creationId xmlns:a16="http://schemas.microsoft.com/office/drawing/2014/main" id="{B73C681E-F7E5-4C0C-AE58-F6F29AF1B1E2}"/>
              </a:ext>
            </a:extLst>
          </p:cNvPr>
          <p:cNvSpPr txBox="1">
            <a:spLocks/>
          </p:cNvSpPr>
          <p:nvPr/>
        </p:nvSpPr>
        <p:spPr bwMode="auto">
          <a:xfrm>
            <a:off x="445993" y="1500947"/>
            <a:ext cx="8252011" cy="3494598"/>
          </a:xfrm>
          <a:prstGeom prst="rect">
            <a:avLst/>
          </a:prstGeom>
          <a:solidFill>
            <a:srgbClr val="BC32BB"/>
          </a:solidFill>
          <a:ln w="57150">
            <a:solidFill>
              <a:srgbClr val="FF7314"/>
            </a:solidFill>
            <a:prstDash val="dash"/>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marL="342900" indent="-342900">
              <a:buClr>
                <a:srgbClr val="A2DAE7"/>
              </a:buClr>
              <a:buFont typeface="Wingdings" panose="05000000000000000000" pitchFamily="2" charset="2"/>
              <a:buChar char="v"/>
            </a:pPr>
            <a:endParaRPr lang="nl-NL" b="1" kern="0" dirty="0">
              <a:solidFill>
                <a:schemeClr val="bg1"/>
              </a:solidFill>
              <a:cs typeface="Arial" panose="020B0604020202020204" pitchFamily="34" charset="0"/>
            </a:endParaRPr>
          </a:p>
          <a:p>
            <a:pPr marL="342900" indent="-342900">
              <a:buClr>
                <a:srgbClr val="A2DAE7"/>
              </a:buClr>
              <a:buFont typeface="Wingdings" panose="05000000000000000000" pitchFamily="2" charset="2"/>
              <a:buChar char="v"/>
            </a:pPr>
            <a:r>
              <a:rPr lang="nl-NL" sz="2800" kern="0" dirty="0">
                <a:solidFill>
                  <a:schemeClr val="bg1"/>
                </a:solidFill>
                <a:cs typeface="Arial" panose="020B0604020202020204" pitchFamily="34" charset="0"/>
              </a:rPr>
              <a:t> </a:t>
            </a:r>
            <a:r>
              <a:rPr lang="nl-NL" sz="2400" kern="0" dirty="0">
                <a:cs typeface="Arial" panose="020B0604020202020204" pitchFamily="34" charset="0"/>
              </a:rPr>
              <a:t>Wat ging goed?</a:t>
            </a:r>
          </a:p>
          <a:p>
            <a:pPr marL="342900" indent="-342900">
              <a:buClr>
                <a:srgbClr val="A2DAE7"/>
              </a:buClr>
              <a:buFont typeface="Wingdings" panose="05000000000000000000" pitchFamily="2" charset="2"/>
              <a:buChar char="v"/>
            </a:pPr>
            <a:r>
              <a:rPr lang="nl-NL" sz="2400" kern="0" dirty="0">
                <a:cs typeface="Arial" panose="020B0604020202020204" pitchFamily="34" charset="0"/>
              </a:rPr>
              <a:t> Wat zijn verbeterpunten?</a:t>
            </a:r>
          </a:p>
          <a:p>
            <a:pPr marL="342900" indent="-342900">
              <a:buClr>
                <a:srgbClr val="A2DAE7"/>
              </a:buClr>
              <a:buFont typeface="Wingdings" panose="05000000000000000000" pitchFamily="2" charset="2"/>
              <a:buChar char="v"/>
            </a:pPr>
            <a:r>
              <a:rPr lang="nl-NL" sz="2400" kern="0" dirty="0">
                <a:cs typeface="Arial" panose="020B0604020202020204" pitchFamily="34" charset="0"/>
              </a:rPr>
              <a:t> Handige tips?</a:t>
            </a:r>
            <a:endParaRPr lang="nl-NL" sz="2400" kern="0" dirty="0"/>
          </a:p>
          <a:p>
            <a:endParaRPr lang="nl-NL" b="0" kern="0" dirty="0"/>
          </a:p>
        </p:txBody>
      </p:sp>
    </p:spTree>
    <p:extLst>
      <p:ext uri="{BB962C8B-B14F-4D97-AF65-F5344CB8AC3E}">
        <p14:creationId xmlns:p14="http://schemas.microsoft.com/office/powerpoint/2010/main" val="26351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591394" y="272870"/>
            <a:ext cx="7964798"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Kennismaken </a:t>
            </a:r>
          </a:p>
        </p:txBody>
      </p:sp>
      <p:sp>
        <p:nvSpPr>
          <p:cNvPr id="9" name="Tijdelijke aanduiding voor inhoud 2">
            <a:extLst>
              <a:ext uri="{FF2B5EF4-FFF2-40B4-BE49-F238E27FC236}">
                <a16:creationId xmlns:a16="http://schemas.microsoft.com/office/drawing/2014/main" id="{6BC63593-06BC-472E-B955-BA6CF681ECC6}"/>
              </a:ext>
            </a:extLst>
          </p:cNvPr>
          <p:cNvSpPr txBox="1">
            <a:spLocks/>
          </p:cNvSpPr>
          <p:nvPr/>
        </p:nvSpPr>
        <p:spPr bwMode="auto">
          <a:xfrm>
            <a:off x="762000" y="1665639"/>
            <a:ext cx="7964798" cy="144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marL="457200" indent="-457200">
              <a:buClr>
                <a:srgbClr val="BC32BE"/>
              </a:buClr>
              <a:buFont typeface="+mj-lt"/>
              <a:buAutoNum type="arabicPeriod"/>
            </a:pPr>
            <a:r>
              <a:rPr lang="nl-NL" sz="2200" kern="0" dirty="0">
                <a:cs typeface="Arial" panose="020B0604020202020204" pitchFamily="34" charset="0"/>
              </a:rPr>
              <a:t>Maak tweetallen en maak kennis met elkaar. </a:t>
            </a:r>
          </a:p>
          <a:p>
            <a:pPr marL="457200" indent="-457200">
              <a:buClr>
                <a:srgbClr val="BC32BE"/>
              </a:buClr>
              <a:buFont typeface="+mj-lt"/>
              <a:buAutoNum type="arabicPeriod"/>
            </a:pPr>
            <a:r>
              <a:rPr lang="nl-NL" sz="2200" b="0" kern="0" dirty="0">
                <a:cs typeface="Arial" panose="020B0604020202020204" pitchFamily="34" charset="0"/>
              </a:rPr>
              <a:t>Plenair: stel </a:t>
            </a:r>
            <a:r>
              <a:rPr lang="nl-NL" sz="2200" kern="0" dirty="0">
                <a:cs typeface="Arial" panose="020B0604020202020204" pitchFamily="34" charset="0"/>
              </a:rPr>
              <a:t>de ander aan de groep voor.</a:t>
            </a:r>
            <a:endParaRPr lang="nl-NL" b="0" kern="0" dirty="0"/>
          </a:p>
        </p:txBody>
      </p:sp>
      <p:pic>
        <p:nvPicPr>
          <p:cNvPr id="4" name="Afbeelding 1">
            <a:extLst>
              <a:ext uri="{FF2B5EF4-FFF2-40B4-BE49-F238E27FC236}">
                <a16:creationId xmlns:a16="http://schemas.microsoft.com/office/drawing/2014/main" id="{03DE3D1C-3028-45D0-843E-3C416ECE2C7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376" y="4995546"/>
            <a:ext cx="964629" cy="168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EA43734C-2256-4E53-957C-8D680E753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313603"/>
            <a:ext cx="8179371" cy="2939461"/>
          </a:xfrm>
          <a:prstGeom prst="rect">
            <a:avLst/>
          </a:prstGeom>
        </p:spPr>
      </p:pic>
      <p:sp>
        <p:nvSpPr>
          <p:cNvPr id="11" name="Tekstballon: ovaal 10">
            <a:extLst>
              <a:ext uri="{FF2B5EF4-FFF2-40B4-BE49-F238E27FC236}">
                <a16:creationId xmlns:a16="http://schemas.microsoft.com/office/drawing/2014/main" id="{AD8FF8AF-6067-4563-9F90-929E57D8EB5C}"/>
              </a:ext>
            </a:extLst>
          </p:cNvPr>
          <p:cNvSpPr/>
          <p:nvPr/>
        </p:nvSpPr>
        <p:spPr>
          <a:xfrm rot="21025603">
            <a:off x="4255851" y="3230081"/>
            <a:ext cx="3387844" cy="1419715"/>
          </a:xfrm>
          <a:prstGeom prst="wedgeEllipseCallout">
            <a:avLst>
              <a:gd name="adj1" fmla="val -58399"/>
              <a:gd name="adj2" fmla="val 104193"/>
            </a:avLst>
          </a:prstGeom>
          <a:solidFill>
            <a:srgbClr val="A2DAE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ea typeface="Chelsea Market" panose="02000000000000000000" pitchFamily="2" charset="0"/>
                <a:cs typeface="Arial" panose="020B0604020202020204" pitchFamily="34" charset="0"/>
              </a:rPr>
              <a:t>In mijn vrije tijd lees ik graag, maar ik ben ook actief op Instagram. En luister graag naar een Podcast. Bijvoorbeeld in de auto of tijdens het strijken </a:t>
            </a:r>
            <a:r>
              <a:rPr lang="nl-NL" sz="1400" dirty="0">
                <a:solidFill>
                  <a:schemeClr val="tx1"/>
                </a:solidFill>
                <a:ea typeface="Chelsea Market" panose="02000000000000000000" pitchFamily="2" charset="0"/>
                <a:cs typeface="Arial" panose="020B0604020202020204" pitchFamily="34" charset="0"/>
                <a:sym typeface="Wingdings" panose="05000000000000000000" pitchFamily="2" charset="2"/>
              </a:rPr>
              <a:t></a:t>
            </a:r>
            <a:r>
              <a:rPr lang="nl-NL" sz="1400" dirty="0">
                <a:solidFill>
                  <a:schemeClr val="tx1"/>
                </a:solidFill>
                <a:ea typeface="Chelsea Market" panose="02000000000000000000" pitchFamily="2" charset="0"/>
                <a:cs typeface="Arial" panose="020B0604020202020204" pitchFamily="34" charset="0"/>
              </a:rPr>
              <a:t>.</a:t>
            </a:r>
          </a:p>
        </p:txBody>
      </p:sp>
    </p:spTree>
    <p:extLst>
      <p:ext uri="{BB962C8B-B14F-4D97-AF65-F5344CB8AC3E}">
        <p14:creationId xmlns:p14="http://schemas.microsoft.com/office/powerpoint/2010/main" val="357011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Trends</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61A977D7-AC0E-450F-AE5D-91228C547E15}"/>
              </a:ext>
            </a:extLst>
          </p:cNvPr>
          <p:cNvSpPr txBox="1"/>
          <p:nvPr/>
        </p:nvSpPr>
        <p:spPr>
          <a:xfrm>
            <a:off x="228600" y="1828800"/>
            <a:ext cx="7817904" cy="677108"/>
          </a:xfrm>
          <a:prstGeom prst="rect">
            <a:avLst/>
          </a:prstGeom>
          <a:noFill/>
        </p:spPr>
        <p:txBody>
          <a:bodyPr wrap="square" rtlCol="0">
            <a:spAutoFit/>
          </a:bodyPr>
          <a:lstStyle/>
          <a:p>
            <a:pPr>
              <a:buClr>
                <a:srgbClr val="A2DAE7"/>
              </a:buClr>
            </a:pPr>
            <a:r>
              <a:rPr lang="nl-NL" sz="2000" b="1" dirty="0"/>
              <a:t>Deelname afgelopen metingen:</a:t>
            </a:r>
          </a:p>
          <a:p>
            <a:endParaRPr lang="nl-NL" dirty="0"/>
          </a:p>
        </p:txBody>
      </p:sp>
      <p:pic>
        <p:nvPicPr>
          <p:cNvPr id="1026" name="Afbeelding 1" descr="https://www.boekstartpro.nl/dam/bestanden/monitor/infographic-deelnemers-monitor-boekstart-2019.jpg">
            <a:extLst>
              <a:ext uri="{FF2B5EF4-FFF2-40B4-BE49-F238E27FC236}">
                <a16:creationId xmlns:a16="http://schemas.microsoft.com/office/drawing/2014/main" id="{08F5FD19-9C7D-4679-9C84-05DAFA143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28516"/>
            <a:ext cx="4523877" cy="45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898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Rapportages - standaardrapportages</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inhoud 2">
            <a:extLst>
              <a:ext uri="{FF2B5EF4-FFF2-40B4-BE49-F238E27FC236}">
                <a16:creationId xmlns:a16="http://schemas.microsoft.com/office/drawing/2014/main" id="{DFA7131D-DE9D-43E8-97C3-ACD8F139A360}"/>
              </a:ext>
            </a:extLst>
          </p:cNvPr>
          <p:cNvSpPr txBox="1">
            <a:spLocks/>
          </p:cNvSpPr>
          <p:nvPr/>
        </p:nvSpPr>
        <p:spPr bwMode="auto">
          <a:xfrm>
            <a:off x="150987" y="1502388"/>
            <a:ext cx="2868488" cy="3678832"/>
          </a:xfrm>
          <a:prstGeom prst="rect">
            <a:avLst/>
          </a:prstGeom>
          <a:solidFill>
            <a:srgbClr val="A2DAE7"/>
          </a:solidFill>
          <a:ln w="57150">
            <a:solidFill>
              <a:srgbClr val="FF7314"/>
            </a:solidFill>
            <a:prstDash val="dash"/>
          </a:ln>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endParaRPr lang="nl-NL" b="0" kern="0" dirty="0"/>
          </a:p>
        </p:txBody>
      </p:sp>
      <p:sp>
        <p:nvSpPr>
          <p:cNvPr id="9" name="Tekstvak 8">
            <a:extLst>
              <a:ext uri="{FF2B5EF4-FFF2-40B4-BE49-F238E27FC236}">
                <a16:creationId xmlns:a16="http://schemas.microsoft.com/office/drawing/2014/main" id="{D6C3A7F6-CA7D-488E-9C2A-58A1CCA131C0}"/>
              </a:ext>
            </a:extLst>
          </p:cNvPr>
          <p:cNvSpPr txBox="1"/>
          <p:nvPr/>
        </p:nvSpPr>
        <p:spPr>
          <a:xfrm>
            <a:off x="150986" y="1752743"/>
            <a:ext cx="2834369" cy="2031325"/>
          </a:xfrm>
          <a:prstGeom prst="rect">
            <a:avLst/>
          </a:prstGeom>
          <a:noFill/>
        </p:spPr>
        <p:txBody>
          <a:bodyPr wrap="square" rtlCol="0">
            <a:spAutoFit/>
          </a:bodyPr>
          <a:lstStyle/>
          <a:p>
            <a:pPr algn="ctr"/>
            <a:r>
              <a:rPr lang="nl-NL" b="1" dirty="0">
                <a:solidFill>
                  <a:srgbClr val="BC32BB"/>
                </a:solidFill>
              </a:rPr>
              <a:t>Kinderopvanglocatie</a:t>
            </a:r>
          </a:p>
          <a:p>
            <a:pPr algn="ctr"/>
            <a:endParaRPr lang="nl-NL" b="1" dirty="0">
              <a:solidFill>
                <a:srgbClr val="BC32BB"/>
              </a:solidFill>
            </a:endParaRPr>
          </a:p>
          <a:p>
            <a:pPr marL="285750" indent="-285750">
              <a:buFont typeface="Arial" panose="020B0604020202020204" pitchFamily="34" charset="0"/>
              <a:buChar char="•"/>
            </a:pPr>
            <a:r>
              <a:rPr lang="nl-NL" altLang="nl-NL" dirty="0"/>
              <a:t>Voorlezen </a:t>
            </a:r>
          </a:p>
          <a:p>
            <a:pPr marL="285750" indent="-285750">
              <a:buFont typeface="Arial" panose="020B0604020202020204" pitchFamily="34" charset="0"/>
              <a:buChar char="•"/>
            </a:pPr>
            <a:r>
              <a:rPr lang="nl-NL" altLang="nl-NL" dirty="0"/>
              <a:t>Leesplezier kinderen</a:t>
            </a:r>
          </a:p>
          <a:p>
            <a:pPr marL="285750" indent="-285750">
              <a:buFont typeface="Arial" panose="020B0604020202020204" pitchFamily="34" charset="0"/>
              <a:buChar char="•"/>
            </a:pPr>
            <a:r>
              <a:rPr lang="nl-NL" altLang="nl-NL" dirty="0"/>
              <a:t>Voorleesomgeving</a:t>
            </a:r>
          </a:p>
          <a:p>
            <a:pPr marL="285750" indent="-285750">
              <a:buFont typeface="Arial" panose="020B0604020202020204" pitchFamily="34" charset="0"/>
              <a:buChar char="•"/>
            </a:pPr>
            <a:r>
              <a:rPr lang="nl-NL" altLang="nl-NL" dirty="0"/>
              <a:t>Betrokkenheid ouders</a:t>
            </a:r>
          </a:p>
          <a:p>
            <a:pPr marL="285750" indent="-285750">
              <a:buFont typeface="Arial" panose="020B0604020202020204" pitchFamily="34" charset="0"/>
              <a:buChar char="•"/>
            </a:pPr>
            <a:r>
              <a:rPr lang="nl-NL" altLang="nl-NL" dirty="0"/>
              <a:t>Laaggeletterde ouders</a:t>
            </a:r>
          </a:p>
        </p:txBody>
      </p:sp>
      <p:sp>
        <p:nvSpPr>
          <p:cNvPr id="10" name="Tijdelijke aanduiding voor inhoud 2">
            <a:extLst>
              <a:ext uri="{FF2B5EF4-FFF2-40B4-BE49-F238E27FC236}">
                <a16:creationId xmlns:a16="http://schemas.microsoft.com/office/drawing/2014/main" id="{512CE911-8828-4207-95F8-09A1BA64A1F1}"/>
              </a:ext>
            </a:extLst>
          </p:cNvPr>
          <p:cNvSpPr txBox="1">
            <a:spLocks/>
          </p:cNvSpPr>
          <p:nvPr/>
        </p:nvSpPr>
        <p:spPr bwMode="auto">
          <a:xfrm>
            <a:off x="3137756" y="1502388"/>
            <a:ext cx="2868488" cy="3683566"/>
          </a:xfrm>
          <a:prstGeom prst="rect">
            <a:avLst/>
          </a:prstGeom>
          <a:solidFill>
            <a:srgbClr val="A2DAE7"/>
          </a:solidFill>
          <a:ln w="57150">
            <a:solidFill>
              <a:srgbClr val="FF7314"/>
            </a:solidFill>
            <a:prstDash val="dash"/>
          </a:ln>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endParaRPr lang="nl-NL" b="0" kern="0" dirty="0"/>
          </a:p>
        </p:txBody>
      </p:sp>
      <p:sp>
        <p:nvSpPr>
          <p:cNvPr id="11" name="Tekstvak 10">
            <a:extLst>
              <a:ext uri="{FF2B5EF4-FFF2-40B4-BE49-F238E27FC236}">
                <a16:creationId xmlns:a16="http://schemas.microsoft.com/office/drawing/2014/main" id="{6AAA9600-5B51-437E-BC1B-C0670A73D9F8}"/>
              </a:ext>
            </a:extLst>
          </p:cNvPr>
          <p:cNvSpPr txBox="1"/>
          <p:nvPr/>
        </p:nvSpPr>
        <p:spPr>
          <a:xfrm>
            <a:off x="3137755" y="1752743"/>
            <a:ext cx="2838723" cy="3693319"/>
          </a:xfrm>
          <a:prstGeom prst="rect">
            <a:avLst/>
          </a:prstGeom>
          <a:noFill/>
        </p:spPr>
        <p:txBody>
          <a:bodyPr wrap="square" rtlCol="0">
            <a:spAutoFit/>
          </a:bodyPr>
          <a:lstStyle/>
          <a:p>
            <a:pPr algn="ctr"/>
            <a:r>
              <a:rPr lang="nl-NL" b="1" dirty="0">
                <a:solidFill>
                  <a:srgbClr val="BC32BE"/>
                </a:solidFill>
              </a:rPr>
              <a:t>Bibliotheek</a:t>
            </a:r>
          </a:p>
          <a:p>
            <a:pPr algn="ctr"/>
            <a:endParaRPr lang="nl-NL" altLang="nl-NL" b="1" dirty="0">
              <a:solidFill>
                <a:srgbClr val="BC32BE"/>
              </a:solidFill>
            </a:endParaRPr>
          </a:p>
          <a:p>
            <a:pPr marL="285750" indent="-285750">
              <a:buFont typeface="Arial" panose="020B0604020202020204" pitchFamily="34" charset="0"/>
              <a:buChar char="•"/>
            </a:pPr>
            <a:r>
              <a:rPr lang="nl-NL" altLang="nl-NL" dirty="0"/>
              <a:t>Voorlezen </a:t>
            </a:r>
          </a:p>
          <a:p>
            <a:pPr marL="285750" indent="-285750">
              <a:buFont typeface="Arial" panose="020B0604020202020204" pitchFamily="34" charset="0"/>
              <a:buChar char="•"/>
            </a:pPr>
            <a:r>
              <a:rPr lang="nl-NL" altLang="nl-NL" dirty="0"/>
              <a:t>Leesplezier kinderen</a:t>
            </a:r>
          </a:p>
          <a:p>
            <a:pPr marL="285750" indent="-285750">
              <a:buFont typeface="Arial" panose="020B0604020202020204" pitchFamily="34" charset="0"/>
              <a:buChar char="•"/>
            </a:pPr>
            <a:r>
              <a:rPr lang="nl-NL" altLang="nl-NL" dirty="0"/>
              <a:t>Voorleesomgeving</a:t>
            </a:r>
          </a:p>
          <a:p>
            <a:pPr marL="285750" indent="-285750">
              <a:buFont typeface="Arial" panose="020B0604020202020204" pitchFamily="34" charset="0"/>
              <a:buChar char="•"/>
            </a:pPr>
            <a:r>
              <a:rPr lang="nl-NL" altLang="nl-NL" dirty="0"/>
              <a:t>Betrokkenheid ouders</a:t>
            </a:r>
          </a:p>
          <a:p>
            <a:pPr marL="285750" indent="-285750">
              <a:buFont typeface="Arial" panose="020B0604020202020204" pitchFamily="34" charset="0"/>
              <a:buChar char="•"/>
            </a:pPr>
            <a:r>
              <a:rPr lang="nl-NL" altLang="nl-NL" dirty="0"/>
              <a:t>Inbedding</a:t>
            </a:r>
          </a:p>
          <a:p>
            <a:pPr marL="285750" indent="-285750">
              <a:buFont typeface="Arial" panose="020B0604020202020204" pitchFamily="34" charset="0"/>
              <a:buChar char="•"/>
            </a:pPr>
            <a:r>
              <a:rPr lang="nl-NL" altLang="nl-NL" dirty="0"/>
              <a:t>Deskundigheid pedagogisch medewerkers.</a:t>
            </a:r>
          </a:p>
          <a:p>
            <a:pPr marL="285750" indent="-285750">
              <a:buFont typeface="Arial" panose="020B0604020202020204" pitchFamily="34" charset="0"/>
              <a:buChar char="•"/>
            </a:pPr>
            <a:endParaRPr lang="nl-NL" altLang="nl-NL" dirty="0">
              <a:solidFill>
                <a:schemeClr val="bg1"/>
              </a:solidFill>
            </a:endParaRPr>
          </a:p>
          <a:p>
            <a:pPr marL="285750" indent="-285750">
              <a:buFont typeface="Arial" panose="020B0604020202020204" pitchFamily="34" charset="0"/>
              <a:buChar char="•"/>
            </a:pPr>
            <a:endParaRPr lang="nl-NL" altLang="nl-NL" dirty="0">
              <a:solidFill>
                <a:schemeClr val="bg1"/>
              </a:solidFill>
            </a:endParaRPr>
          </a:p>
          <a:p>
            <a:pPr marL="285750" indent="-285750">
              <a:buFont typeface="Arial" panose="020B0604020202020204" pitchFamily="34" charset="0"/>
              <a:buChar char="•"/>
            </a:pPr>
            <a:endParaRPr lang="en-US" altLang="nl-NL" dirty="0">
              <a:solidFill>
                <a:schemeClr val="bg1"/>
              </a:solidFill>
            </a:endParaRPr>
          </a:p>
        </p:txBody>
      </p:sp>
      <p:sp>
        <p:nvSpPr>
          <p:cNvPr id="13" name="Tijdelijke aanduiding voor inhoud 2">
            <a:extLst>
              <a:ext uri="{FF2B5EF4-FFF2-40B4-BE49-F238E27FC236}">
                <a16:creationId xmlns:a16="http://schemas.microsoft.com/office/drawing/2014/main" id="{B1CE283B-BD05-4957-9D89-69B0AD0DAC92}"/>
              </a:ext>
            </a:extLst>
          </p:cNvPr>
          <p:cNvSpPr txBox="1">
            <a:spLocks/>
          </p:cNvSpPr>
          <p:nvPr/>
        </p:nvSpPr>
        <p:spPr bwMode="auto">
          <a:xfrm>
            <a:off x="6128879" y="1497654"/>
            <a:ext cx="2868488" cy="3683566"/>
          </a:xfrm>
          <a:prstGeom prst="rect">
            <a:avLst/>
          </a:prstGeom>
          <a:solidFill>
            <a:srgbClr val="A2DAE7"/>
          </a:solidFill>
          <a:ln w="57150">
            <a:solidFill>
              <a:srgbClr val="FF7314"/>
            </a:solidFill>
            <a:prstDash val="dash"/>
          </a:ln>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endParaRPr lang="nl-NL" b="0" kern="0" dirty="0"/>
          </a:p>
        </p:txBody>
      </p:sp>
      <p:sp>
        <p:nvSpPr>
          <p:cNvPr id="14" name="Tekstvak 13">
            <a:extLst>
              <a:ext uri="{FF2B5EF4-FFF2-40B4-BE49-F238E27FC236}">
                <a16:creationId xmlns:a16="http://schemas.microsoft.com/office/drawing/2014/main" id="{D49D6073-80B1-454E-B459-72DFCE27ACB2}"/>
              </a:ext>
            </a:extLst>
          </p:cNvPr>
          <p:cNvSpPr txBox="1"/>
          <p:nvPr/>
        </p:nvSpPr>
        <p:spPr>
          <a:xfrm>
            <a:off x="6128879" y="1748009"/>
            <a:ext cx="2864134" cy="2585323"/>
          </a:xfrm>
          <a:prstGeom prst="rect">
            <a:avLst/>
          </a:prstGeom>
          <a:noFill/>
        </p:spPr>
        <p:txBody>
          <a:bodyPr wrap="square" rtlCol="0">
            <a:spAutoFit/>
          </a:bodyPr>
          <a:lstStyle/>
          <a:p>
            <a:pPr algn="ctr"/>
            <a:r>
              <a:rPr lang="nl-NL" b="1" dirty="0">
                <a:solidFill>
                  <a:srgbClr val="BC32BB"/>
                </a:solidFill>
              </a:rPr>
              <a:t>Gemeente</a:t>
            </a:r>
          </a:p>
          <a:p>
            <a:pPr algn="ctr"/>
            <a:endParaRPr lang="nl-NL" b="1" dirty="0">
              <a:solidFill>
                <a:srgbClr val="BC32BB"/>
              </a:solidFill>
            </a:endParaRPr>
          </a:p>
          <a:p>
            <a:pPr marL="285750" indent="-285750">
              <a:buFont typeface="Arial" panose="020B0604020202020204" pitchFamily="34" charset="0"/>
              <a:buChar char="•"/>
            </a:pPr>
            <a:r>
              <a:rPr lang="nl-NL" altLang="nl-NL" dirty="0"/>
              <a:t>Voorlezen </a:t>
            </a:r>
          </a:p>
          <a:p>
            <a:pPr marL="285750" indent="-285750">
              <a:buFont typeface="Arial" panose="020B0604020202020204" pitchFamily="34" charset="0"/>
              <a:buChar char="•"/>
            </a:pPr>
            <a:r>
              <a:rPr lang="nl-NL" altLang="nl-NL" dirty="0"/>
              <a:t>Voorleesomgeving</a:t>
            </a:r>
          </a:p>
          <a:p>
            <a:pPr marL="285750" indent="-285750">
              <a:buFont typeface="Arial" panose="020B0604020202020204" pitchFamily="34" charset="0"/>
              <a:buChar char="•"/>
            </a:pPr>
            <a:r>
              <a:rPr lang="nl-NL" altLang="nl-NL" dirty="0"/>
              <a:t>Betrokkenheid ouders</a:t>
            </a:r>
          </a:p>
          <a:p>
            <a:pPr marL="285750" indent="-285750">
              <a:buFont typeface="Arial" panose="020B0604020202020204" pitchFamily="34" charset="0"/>
              <a:buChar char="•"/>
            </a:pPr>
            <a:r>
              <a:rPr lang="nl-NL" altLang="nl-NL" dirty="0"/>
              <a:t>Samenwerking</a:t>
            </a:r>
          </a:p>
          <a:p>
            <a:pPr marL="285750" indent="-285750">
              <a:buFont typeface="Arial" panose="020B0604020202020204" pitchFamily="34" charset="0"/>
              <a:buChar char="•"/>
            </a:pPr>
            <a:r>
              <a:rPr lang="nl-NL" altLang="nl-NL" dirty="0"/>
              <a:t>Laaggeletterde ouders</a:t>
            </a:r>
          </a:p>
          <a:p>
            <a:pPr algn="ctr"/>
            <a:endParaRPr lang="nl-NL" b="1" dirty="0">
              <a:solidFill>
                <a:srgbClr val="BC32BB"/>
              </a:solidFill>
            </a:endParaRPr>
          </a:p>
          <a:p>
            <a:pPr algn="ctr"/>
            <a:endParaRPr lang="nl-NL" altLang="nl-NL" b="1" dirty="0">
              <a:solidFill>
                <a:srgbClr val="BC32BB"/>
              </a:solidFill>
            </a:endParaRPr>
          </a:p>
        </p:txBody>
      </p:sp>
      <p:sp>
        <p:nvSpPr>
          <p:cNvPr id="15" name="Rechthoek 14">
            <a:extLst>
              <a:ext uri="{FF2B5EF4-FFF2-40B4-BE49-F238E27FC236}">
                <a16:creationId xmlns:a16="http://schemas.microsoft.com/office/drawing/2014/main" id="{DE5654C9-36D1-41EB-A1BF-14CD05F35DBD}"/>
              </a:ext>
            </a:extLst>
          </p:cNvPr>
          <p:cNvSpPr/>
          <p:nvPr/>
        </p:nvSpPr>
        <p:spPr bwMode="auto">
          <a:xfrm>
            <a:off x="150987" y="5448159"/>
            <a:ext cx="7998970" cy="1116983"/>
          </a:xfrm>
          <a:prstGeom prst="rect">
            <a:avLst/>
          </a:prstGeom>
          <a:solidFill>
            <a:srgbClr val="BC32BB"/>
          </a:solidFill>
          <a:ln w="57150" cap="flat" cmpd="sng" algn="ctr">
            <a:solidFill>
              <a:srgbClr val="A2DAE7"/>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kumimoji="0" lang="nl-NL" sz="2000" b="1" i="0" u="none" strike="noStrike" cap="none" normalizeH="0" baseline="0" dirty="0">
              <a:ln>
                <a:noFill/>
              </a:ln>
              <a:solidFill>
                <a:schemeClr val="bg1"/>
              </a:solidFill>
              <a:latin typeface="Arial" charset="0"/>
            </a:endParaRPr>
          </a:p>
          <a:p>
            <a:pPr algn="ctr" fontAlgn="base">
              <a:spcBef>
                <a:spcPct val="0"/>
              </a:spcBef>
              <a:spcAft>
                <a:spcPct val="0"/>
              </a:spcAft>
            </a:pPr>
            <a:r>
              <a:rPr kumimoji="0" lang="nl-NL" sz="2000" b="1" i="0" u="none" strike="noStrike" cap="none" normalizeH="0" baseline="0" dirty="0">
                <a:ln>
                  <a:noFill/>
                </a:ln>
                <a:solidFill>
                  <a:schemeClr val="bg1"/>
                </a:solidFill>
              </a:rPr>
              <a:t>De standaardrapportage geeft basisinformatie voor het leesbevorderingsbeleid. Er zijn drie varianten beschikbaar.  </a:t>
            </a:r>
            <a:endParaRPr lang="nl-NL" sz="2000" dirty="0">
              <a:solidFill>
                <a:schemeClr val="bg1"/>
              </a:solidFill>
            </a:endParaRPr>
          </a:p>
          <a:p>
            <a:pPr marL="0" marR="0" indent="0" algn="ctr" defTabSz="914400" rtl="0" eaLnBrk="1" fontAlgn="base" latinLnBrk="0" hangingPunct="1">
              <a:spcBef>
                <a:spcPct val="0"/>
              </a:spcBef>
              <a:spcAft>
                <a:spcPct val="0"/>
              </a:spcAft>
              <a:buClrTx/>
              <a:buSzTx/>
              <a:buFontTx/>
              <a:buNone/>
              <a:tabLst/>
            </a:pPr>
            <a:endParaRPr kumimoji="0" lang="nl-NL" sz="2000" b="0" i="0" u="none" strike="noStrike" cap="none" normalizeH="0" baseline="0" dirty="0">
              <a:ln>
                <a:noFill/>
              </a:ln>
              <a:solidFill>
                <a:schemeClr val="bg1"/>
              </a:solidFill>
              <a:latin typeface="Arial" charset="0"/>
            </a:endParaRPr>
          </a:p>
        </p:txBody>
      </p:sp>
      <p:sp>
        <p:nvSpPr>
          <p:cNvPr id="4" name="Pijl: omhoog 3">
            <a:extLst>
              <a:ext uri="{FF2B5EF4-FFF2-40B4-BE49-F238E27FC236}">
                <a16:creationId xmlns:a16="http://schemas.microsoft.com/office/drawing/2014/main" id="{C574B619-EEF6-445B-91D4-883371BD99DD}"/>
              </a:ext>
            </a:extLst>
          </p:cNvPr>
          <p:cNvSpPr/>
          <p:nvPr/>
        </p:nvSpPr>
        <p:spPr>
          <a:xfrm>
            <a:off x="7315200" y="5562600"/>
            <a:ext cx="475451" cy="750058"/>
          </a:xfrm>
          <a:prstGeom prst="upArrow">
            <a:avLst/>
          </a:prstGeom>
          <a:solidFill>
            <a:srgbClr val="FF7314"/>
          </a:solidFill>
          <a:ln>
            <a:solidFill>
              <a:srgbClr val="FF7314"/>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15">
            <a:extLst>
              <a:ext uri="{FF2B5EF4-FFF2-40B4-BE49-F238E27FC236}">
                <a16:creationId xmlns:a16="http://schemas.microsoft.com/office/drawing/2014/main" id="{00B9428A-981D-4681-8875-C68469C002BA}"/>
              </a:ext>
            </a:extLst>
          </p:cNvPr>
          <p:cNvSpPr/>
          <p:nvPr/>
        </p:nvSpPr>
        <p:spPr bwMode="auto">
          <a:xfrm>
            <a:off x="150987" y="5336034"/>
            <a:ext cx="7998970" cy="1420898"/>
          </a:xfrm>
          <a:prstGeom prst="rect">
            <a:avLst/>
          </a:prstGeom>
          <a:solidFill>
            <a:srgbClr val="BC32BB"/>
          </a:solidFill>
          <a:ln w="57150" cap="flat" cmpd="sng" algn="ctr">
            <a:solidFill>
              <a:srgbClr val="A2DAE7"/>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kumimoji="0" lang="nl-NL" sz="2000" b="1" i="0" u="none" strike="noStrike" cap="none" normalizeH="0" baseline="0" dirty="0">
              <a:ln>
                <a:noFill/>
              </a:ln>
              <a:solidFill>
                <a:schemeClr val="bg1"/>
              </a:solidFill>
              <a:latin typeface="Arial" charset="0"/>
            </a:endParaRPr>
          </a:p>
          <a:p>
            <a:pPr algn="ctr" fontAlgn="base">
              <a:spcBef>
                <a:spcPct val="0"/>
              </a:spcBef>
              <a:spcAft>
                <a:spcPct val="0"/>
              </a:spcAft>
            </a:pPr>
            <a:r>
              <a:rPr kumimoji="0" lang="nl-NL" sz="2000" b="1" i="0" u="none" strike="noStrike" cap="none" normalizeH="0" baseline="0" dirty="0">
                <a:ln>
                  <a:noFill/>
                </a:ln>
              </a:rPr>
              <a:t>Hoe zet je de standaardrapportages in?</a:t>
            </a:r>
          </a:p>
          <a:p>
            <a:pPr algn="ctr" fontAlgn="base">
              <a:spcBef>
                <a:spcPct val="0"/>
              </a:spcBef>
              <a:spcAft>
                <a:spcPct val="0"/>
              </a:spcAft>
            </a:pPr>
            <a:r>
              <a:rPr lang="nl-NL" sz="2000" dirty="0"/>
              <a:t>Bijlage bij uitnodiging voor een voortgangsgesprek | bespreken met Voorleescoördinator | Bespreken met bibliotheekmanager | Bespreken met contactpersoon gemeente | ….</a:t>
            </a:r>
          </a:p>
          <a:p>
            <a:pPr marL="0" marR="0" indent="0" algn="ctr" defTabSz="914400" rtl="0" eaLnBrk="1" fontAlgn="base" latinLnBrk="0" hangingPunct="1">
              <a:spcBef>
                <a:spcPct val="0"/>
              </a:spcBef>
              <a:spcAft>
                <a:spcPct val="0"/>
              </a:spcAft>
              <a:buClrTx/>
              <a:buSzTx/>
              <a:buFontTx/>
              <a:buNone/>
              <a:tabLst/>
            </a:pPr>
            <a:endParaRPr kumimoji="0" lang="nl-NL" sz="2000" b="0" i="0" u="none" strike="noStrike" cap="none" normalizeH="0" baseline="0" dirty="0">
              <a:ln>
                <a:noFill/>
              </a:ln>
              <a:solidFill>
                <a:schemeClr val="bg1"/>
              </a:solidFill>
              <a:latin typeface="Arial" charset="0"/>
            </a:endParaRPr>
          </a:p>
        </p:txBody>
      </p:sp>
    </p:spTree>
    <p:extLst>
      <p:ext uri="{BB962C8B-B14F-4D97-AF65-F5344CB8AC3E}">
        <p14:creationId xmlns:p14="http://schemas.microsoft.com/office/powerpoint/2010/main" val="303822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trolelijst, Check, Lijst, Marker, Gecontroleerd, Pen">
            <a:extLst>
              <a:ext uri="{FF2B5EF4-FFF2-40B4-BE49-F238E27FC236}">
                <a16:creationId xmlns:a16="http://schemas.microsoft.com/office/drawing/2014/main" id="{4B66BA11-D464-41BF-B736-E226F67F0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3435"/>
            <a:ext cx="9144000" cy="57531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Evaluatie leerdoelen</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201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Aanmelden en ondersteuning</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a:extLst>
              <a:ext uri="{FF2B5EF4-FFF2-40B4-BE49-F238E27FC236}">
                <a16:creationId xmlns:a16="http://schemas.microsoft.com/office/drawing/2014/main" id="{B8BE1CA8-04CC-4E87-B2F5-6DF1C7321E71}"/>
              </a:ext>
            </a:extLst>
          </p:cNvPr>
          <p:cNvSpPr txBox="1"/>
          <p:nvPr/>
        </p:nvSpPr>
        <p:spPr>
          <a:xfrm>
            <a:off x="808377" y="1771163"/>
            <a:ext cx="7429500" cy="2523768"/>
          </a:xfrm>
          <a:prstGeom prst="rect">
            <a:avLst/>
          </a:prstGeom>
          <a:noFill/>
        </p:spPr>
        <p:txBody>
          <a:bodyPr wrap="square" rtlCol="0">
            <a:spAutoFit/>
          </a:bodyPr>
          <a:lstStyle/>
          <a:p>
            <a:pPr>
              <a:buClr>
                <a:srgbClr val="A2DAE7"/>
              </a:buClr>
            </a:pPr>
            <a:r>
              <a:rPr lang="nl-NL" sz="2000" b="1" dirty="0">
                <a:cs typeface="Arial" panose="020B0604020202020204" pitchFamily="34" charset="0"/>
              </a:rPr>
              <a:t>Rapportagepagina:   www.mboekstart.nl/rapportage</a:t>
            </a:r>
          </a:p>
          <a:p>
            <a:pPr>
              <a:buClr>
                <a:srgbClr val="A2DAE7"/>
              </a:buClr>
            </a:pPr>
            <a:r>
              <a:rPr lang="nl-NL" sz="2000" b="1" dirty="0">
                <a:cs typeface="Arial" panose="020B0604020202020204" pitchFamily="34" charset="0"/>
              </a:rPr>
              <a:t>Technische vragen:   helpdesk@mboekstart.nl</a:t>
            </a:r>
          </a:p>
          <a:p>
            <a:pPr>
              <a:buClr>
                <a:srgbClr val="A2DAE7"/>
              </a:buClr>
            </a:pPr>
            <a:endParaRPr lang="nl-NL" sz="2000" b="1" dirty="0">
              <a:solidFill>
                <a:srgbClr val="A2DAE7"/>
              </a:solidFill>
              <a:cs typeface="Arial" panose="020B0604020202020204" pitchFamily="34" charset="0"/>
            </a:endParaRPr>
          </a:p>
          <a:p>
            <a:pPr>
              <a:buClr>
                <a:srgbClr val="A2DAE7"/>
              </a:buClr>
            </a:pPr>
            <a:r>
              <a:rPr lang="nl-NL" sz="2000" b="1" dirty="0">
                <a:cs typeface="Arial" panose="020B0604020202020204" pitchFamily="34" charset="0"/>
              </a:rPr>
              <a:t>Inhoudelijke vragen: </a:t>
            </a:r>
          </a:p>
          <a:p>
            <a:pPr marL="342900" indent="-342900">
              <a:buClr>
                <a:srgbClr val="A2DAE7"/>
              </a:buClr>
              <a:buFont typeface="Arial" panose="020B0604020202020204" pitchFamily="34" charset="0"/>
              <a:buChar char="•"/>
            </a:pPr>
            <a:r>
              <a:rPr lang="nl-NL" sz="2000" b="1" dirty="0">
                <a:cs typeface="Arial" panose="020B0604020202020204" pitchFamily="34" charset="0"/>
              </a:rPr>
              <a:t>POI contactpersoon of info@boekstart.nl</a:t>
            </a:r>
            <a:endParaRPr lang="nl-NL" sz="2000" dirty="0">
              <a:cs typeface="Arial" panose="020B0604020202020204" pitchFamily="34" charset="0"/>
            </a:endParaRPr>
          </a:p>
          <a:p>
            <a:pPr marL="342900" indent="-342900">
              <a:buClr>
                <a:srgbClr val="A2DAE7"/>
              </a:buClr>
              <a:buFont typeface="Arial" panose="020B0604020202020204" pitchFamily="34" charset="0"/>
              <a:buChar char="•"/>
            </a:pPr>
            <a:r>
              <a:rPr lang="nl-NL" sz="2000" b="1" dirty="0">
                <a:cs typeface="Arial" panose="020B0604020202020204" pitchFamily="34" charset="0"/>
              </a:rPr>
              <a:t>of landelijk contactpersoon Nicolien de Pater | depater@kunstvanlezen.nl</a:t>
            </a:r>
            <a:endParaRPr lang="nl-NL" sz="2400" b="1" dirty="0"/>
          </a:p>
          <a:p>
            <a:endParaRPr lang="nl-NL" dirty="0"/>
          </a:p>
        </p:txBody>
      </p:sp>
      <p:pic>
        <p:nvPicPr>
          <p:cNvPr id="4" name="Afbeelding 3"/>
          <p:cNvPicPr>
            <a:picLocks noChangeAspect="1"/>
          </p:cNvPicPr>
          <p:nvPr/>
        </p:nvPicPr>
        <p:blipFill>
          <a:blip r:embed="rId4"/>
          <a:stretch>
            <a:fillRect/>
          </a:stretch>
        </p:blipFill>
        <p:spPr>
          <a:xfrm>
            <a:off x="1066800" y="4359329"/>
            <a:ext cx="2286000" cy="1838325"/>
          </a:xfrm>
          <a:prstGeom prst="rect">
            <a:avLst/>
          </a:prstGeom>
        </p:spPr>
      </p:pic>
    </p:spTree>
    <p:extLst>
      <p:ext uri="{BB962C8B-B14F-4D97-AF65-F5344CB8AC3E}">
        <p14:creationId xmlns:p14="http://schemas.microsoft.com/office/powerpoint/2010/main" val="3265739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Evaluatie training</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Afbeelding met tafelgerei, bord, serviesgoed&#10;&#10;Beschrijving is gegenereerd met zeer hoge betrouwbaarheid">
            <a:extLst>
              <a:ext uri="{FF2B5EF4-FFF2-40B4-BE49-F238E27FC236}">
                <a16:creationId xmlns:a16="http://schemas.microsoft.com/office/drawing/2014/main" id="{04A3B583-14C0-444B-9739-A74BE917B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286000"/>
            <a:ext cx="7324725" cy="2876550"/>
          </a:xfrm>
          <a:prstGeom prst="rect">
            <a:avLst/>
          </a:prstGeom>
        </p:spPr>
      </p:pic>
    </p:spTree>
    <p:extLst>
      <p:ext uri="{BB962C8B-B14F-4D97-AF65-F5344CB8AC3E}">
        <p14:creationId xmlns:p14="http://schemas.microsoft.com/office/powerpoint/2010/main" val="294850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Deel 2 Werken met de resultaten</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1701995"/>
            <a:ext cx="5867400" cy="4400550"/>
          </a:xfrm>
          <a:prstGeom prst="rect">
            <a:avLst/>
          </a:prstGeom>
        </p:spPr>
      </p:pic>
    </p:spTree>
    <p:extLst>
      <p:ext uri="{BB962C8B-B14F-4D97-AF65-F5344CB8AC3E}">
        <p14:creationId xmlns:p14="http://schemas.microsoft.com/office/powerpoint/2010/main" val="1230896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589601" y="300443"/>
            <a:ext cx="7964798"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Leerdoel(en) bepalen</a:t>
            </a:r>
          </a:p>
        </p:txBody>
      </p:sp>
      <p:sp>
        <p:nvSpPr>
          <p:cNvPr id="9" name="Tijdelijke aanduiding voor inhoud 2">
            <a:extLst>
              <a:ext uri="{FF2B5EF4-FFF2-40B4-BE49-F238E27FC236}">
                <a16:creationId xmlns:a16="http://schemas.microsoft.com/office/drawing/2014/main" id="{6BC63593-06BC-472E-B955-BA6CF681ECC6}"/>
              </a:ext>
            </a:extLst>
          </p:cNvPr>
          <p:cNvSpPr txBox="1">
            <a:spLocks/>
          </p:cNvSpPr>
          <p:nvPr/>
        </p:nvSpPr>
        <p:spPr bwMode="auto">
          <a:xfrm>
            <a:off x="591394" y="1627732"/>
            <a:ext cx="7964798" cy="144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a:buClr>
                <a:srgbClr val="BC32BE"/>
              </a:buClr>
            </a:pPr>
            <a:r>
              <a:rPr lang="nl-NL" sz="2200" kern="0" dirty="0">
                <a:cs typeface="Arial" panose="020B0604020202020204" pitchFamily="34" charset="0"/>
              </a:rPr>
              <a:t>1. Bepaal je persoonlijke leerdoel (en). </a:t>
            </a:r>
          </a:p>
          <a:p>
            <a:pPr>
              <a:buClr>
                <a:srgbClr val="BC32BE"/>
              </a:buClr>
            </a:pPr>
            <a:r>
              <a:rPr lang="nl-NL" sz="2200" kern="0" dirty="0">
                <a:cs typeface="Arial" panose="020B0604020202020204" pitchFamily="34" charset="0"/>
              </a:rPr>
              <a:t>2. Noteer ze voor jezelf. </a:t>
            </a:r>
            <a:endParaRPr lang="nl-NL" b="0" kern="0" dirty="0"/>
          </a:p>
        </p:txBody>
      </p:sp>
      <p:pic>
        <p:nvPicPr>
          <p:cNvPr id="4" name="Afbeelding 1">
            <a:extLst>
              <a:ext uri="{FF2B5EF4-FFF2-40B4-BE49-F238E27FC236}">
                <a16:creationId xmlns:a16="http://schemas.microsoft.com/office/drawing/2014/main" id="{03DE3D1C-3028-45D0-843E-3C416ECE2C7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376" y="4995546"/>
            <a:ext cx="964629" cy="168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EA43734C-2256-4E53-957C-8D680E753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313603"/>
            <a:ext cx="8179371" cy="2939461"/>
          </a:xfrm>
          <a:prstGeom prst="rect">
            <a:avLst/>
          </a:prstGeom>
        </p:spPr>
      </p:pic>
    </p:spTree>
    <p:extLst>
      <p:ext uri="{BB962C8B-B14F-4D97-AF65-F5344CB8AC3E}">
        <p14:creationId xmlns:p14="http://schemas.microsoft.com/office/powerpoint/2010/main" val="2211677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Rapportage kinderopvang bekijken</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C34C4A2E-433F-476D-820C-54023E3C4FA6}"/>
              </a:ext>
            </a:extLst>
          </p:cNvPr>
          <p:cNvSpPr txBox="1"/>
          <p:nvPr/>
        </p:nvSpPr>
        <p:spPr>
          <a:xfrm>
            <a:off x="129216" y="1447800"/>
            <a:ext cx="7817904" cy="2215991"/>
          </a:xfrm>
          <a:prstGeom prst="rect">
            <a:avLst/>
          </a:prstGeom>
          <a:noFill/>
        </p:spPr>
        <p:txBody>
          <a:bodyPr wrap="square" rtlCol="0">
            <a:spAutoFit/>
          </a:bodyPr>
          <a:lstStyle/>
          <a:p>
            <a:pPr marL="457200" indent="-457200">
              <a:buClr>
                <a:srgbClr val="A2DAE7"/>
              </a:buClr>
              <a:buFont typeface="+mj-lt"/>
              <a:buAutoNum type="arabicPeriod"/>
            </a:pPr>
            <a:r>
              <a:rPr lang="nl-NL" sz="2000" dirty="0"/>
              <a:t>Open een standaardrapportage van een kinderopvanglocatie.</a:t>
            </a:r>
          </a:p>
          <a:p>
            <a:pPr marL="457200" indent="-457200">
              <a:buClr>
                <a:srgbClr val="A2DAE7"/>
              </a:buClr>
              <a:buFont typeface="+mj-lt"/>
              <a:buAutoNum type="arabicPeriod"/>
            </a:pPr>
            <a:r>
              <a:rPr lang="nl-NL" sz="2000" dirty="0"/>
              <a:t>Wat is het algemene beeld?</a:t>
            </a:r>
          </a:p>
          <a:p>
            <a:pPr marL="457200" indent="-457200">
              <a:buClr>
                <a:srgbClr val="A2DAE7"/>
              </a:buClr>
              <a:buFont typeface="+mj-lt"/>
              <a:buAutoNum type="arabicPeriod"/>
            </a:pPr>
            <a:r>
              <a:rPr lang="nl-NL" sz="2000" dirty="0"/>
              <a:t>Wat valt op? Kies resultaten die opvallend zijn.</a:t>
            </a:r>
          </a:p>
          <a:p>
            <a:pPr marL="457200" indent="-457200">
              <a:buClr>
                <a:srgbClr val="A2DAE7"/>
              </a:buClr>
              <a:buFont typeface="+mj-lt"/>
              <a:buAutoNum type="arabicPeriod"/>
            </a:pPr>
            <a:r>
              <a:rPr lang="nl-NL" sz="2000" dirty="0"/>
              <a:t>Welke adviezen wil je geven?</a:t>
            </a:r>
          </a:p>
          <a:p>
            <a:pPr marL="457200" indent="-457200">
              <a:buClr>
                <a:srgbClr val="A2DAE7"/>
              </a:buClr>
              <a:buFont typeface="+mj-lt"/>
              <a:buAutoNum type="arabicPeriod"/>
            </a:pPr>
            <a:r>
              <a:rPr lang="nl-NL" sz="2000" dirty="0"/>
              <a:t>Na 15 minuten: wissel uit met de ander.</a:t>
            </a:r>
          </a:p>
          <a:p>
            <a:pPr marL="457200" indent="-457200">
              <a:buClr>
                <a:srgbClr val="A2DAE7"/>
              </a:buClr>
              <a:buFont typeface="+mj-lt"/>
              <a:buAutoNum type="arabicPeriod"/>
            </a:pPr>
            <a:r>
              <a:rPr lang="nl-NL" sz="2000"/>
              <a:t>Plenaire </a:t>
            </a:r>
            <a:r>
              <a:rPr lang="nl-NL" sz="2000" dirty="0"/>
              <a:t>bespreking.</a:t>
            </a:r>
          </a:p>
          <a:p>
            <a:endParaRPr lang="nl-NL" dirty="0"/>
          </a:p>
        </p:txBody>
      </p:sp>
      <p:pic>
        <p:nvPicPr>
          <p:cNvPr id="4" name="Afbeelding 3">
            <a:extLst>
              <a:ext uri="{FF2B5EF4-FFF2-40B4-BE49-F238E27FC236}">
                <a16:creationId xmlns:a16="http://schemas.microsoft.com/office/drawing/2014/main" id="{5B2B8578-6261-45B4-8695-2F8E689D6B4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490109" y="3177231"/>
            <a:ext cx="5457011" cy="3680769"/>
          </a:xfrm>
          <a:prstGeom prst="rect">
            <a:avLst/>
          </a:prstGeom>
        </p:spPr>
      </p:pic>
      <p:pic>
        <p:nvPicPr>
          <p:cNvPr id="6" name="Analog-watch-alarm-sound">
            <a:hlinkClick r:id="" action="ppaction://media"/>
            <a:extLst>
              <a:ext uri="{FF2B5EF4-FFF2-40B4-BE49-F238E27FC236}">
                <a16:creationId xmlns:a16="http://schemas.microsoft.com/office/drawing/2014/main" id="{4FE92A7E-6B47-4BF7-A427-CC15D91464B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0176" y="6102545"/>
            <a:ext cx="609600" cy="609600"/>
          </a:xfrm>
          <a:prstGeom prst="rect">
            <a:avLst/>
          </a:prstGeom>
        </p:spPr>
      </p:pic>
    </p:spTree>
    <p:extLst>
      <p:ext uri="{BB962C8B-B14F-4D97-AF65-F5344CB8AC3E}">
        <p14:creationId xmlns:p14="http://schemas.microsoft.com/office/powerpoint/2010/main" val="250928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Maatwerkrapportages</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inhoud 2">
            <a:extLst>
              <a:ext uri="{FF2B5EF4-FFF2-40B4-BE49-F238E27FC236}">
                <a16:creationId xmlns:a16="http://schemas.microsoft.com/office/drawing/2014/main" id="{1DD6F29B-C063-431E-892E-F6C1C901DBB7}"/>
              </a:ext>
            </a:extLst>
          </p:cNvPr>
          <p:cNvSpPr txBox="1">
            <a:spLocks/>
          </p:cNvSpPr>
          <p:nvPr/>
        </p:nvSpPr>
        <p:spPr bwMode="auto">
          <a:xfrm>
            <a:off x="150988" y="1502388"/>
            <a:ext cx="3811412" cy="5172732"/>
          </a:xfrm>
          <a:prstGeom prst="rect">
            <a:avLst/>
          </a:prstGeom>
          <a:solidFill>
            <a:srgbClr val="A2DAE7"/>
          </a:solidFill>
          <a:ln w="57150">
            <a:solidFill>
              <a:srgbClr val="FF7314"/>
            </a:solidFill>
            <a:prstDash val="dash"/>
          </a:ln>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endParaRPr lang="nl-NL" b="0" kern="0" dirty="0"/>
          </a:p>
        </p:txBody>
      </p:sp>
      <p:sp>
        <p:nvSpPr>
          <p:cNvPr id="11" name="Tekstvak 10">
            <a:extLst>
              <a:ext uri="{FF2B5EF4-FFF2-40B4-BE49-F238E27FC236}">
                <a16:creationId xmlns:a16="http://schemas.microsoft.com/office/drawing/2014/main" id="{2DA0E8AA-9403-400E-816B-6F189A8E0673}"/>
              </a:ext>
            </a:extLst>
          </p:cNvPr>
          <p:cNvSpPr txBox="1"/>
          <p:nvPr/>
        </p:nvSpPr>
        <p:spPr>
          <a:xfrm>
            <a:off x="179290" y="1676400"/>
            <a:ext cx="3783110" cy="4370427"/>
          </a:xfrm>
          <a:prstGeom prst="rect">
            <a:avLst/>
          </a:prstGeom>
          <a:noFill/>
        </p:spPr>
        <p:txBody>
          <a:bodyPr wrap="square" rtlCol="0">
            <a:spAutoFit/>
          </a:bodyPr>
          <a:lstStyle/>
          <a:p>
            <a:pPr algn="ctr"/>
            <a:r>
              <a:rPr lang="nl-NL" sz="2000" b="1" dirty="0">
                <a:solidFill>
                  <a:srgbClr val="BC32BB"/>
                </a:solidFill>
              </a:rPr>
              <a:t>Online portal</a:t>
            </a:r>
            <a:endParaRPr lang="nl-NL" altLang="nl-NL" sz="2000" b="1" dirty="0">
              <a:solidFill>
                <a:srgbClr val="BC32BB"/>
              </a:solidFill>
            </a:endParaRPr>
          </a:p>
          <a:p>
            <a:r>
              <a:rPr lang="nl-NL" altLang="nl-NL" sz="2000" dirty="0"/>
              <a:t>Per monitorvraag</a:t>
            </a:r>
          </a:p>
          <a:p>
            <a:endParaRPr lang="nl-NL" altLang="nl-NL" sz="2000" b="1" dirty="0">
              <a:solidFill>
                <a:schemeClr val="accent6"/>
              </a:solidFill>
            </a:endParaRPr>
          </a:p>
          <a:p>
            <a:r>
              <a:rPr lang="nl-NL" altLang="nl-NL" sz="2000" b="1" dirty="0">
                <a:solidFill>
                  <a:schemeClr val="accent6"/>
                </a:solidFill>
              </a:rPr>
              <a:t>Voordelen: </a:t>
            </a:r>
          </a:p>
          <a:p>
            <a:pPr marL="800100" lvl="1" indent="-342900">
              <a:buFont typeface="Wingdings" panose="05000000000000000000" pitchFamily="2" charset="2"/>
              <a:buChar char="ü"/>
            </a:pPr>
            <a:r>
              <a:rPr lang="nl-NL" altLang="nl-NL" sz="2000" dirty="0"/>
              <a:t>Snel een grafiek per vraag.</a:t>
            </a:r>
          </a:p>
          <a:p>
            <a:pPr marL="800100" lvl="1" indent="-342900">
              <a:buFont typeface="Wingdings" panose="05000000000000000000" pitchFamily="2" charset="2"/>
              <a:buChar char="ü"/>
            </a:pPr>
            <a:r>
              <a:rPr lang="nl-NL" altLang="nl-NL" sz="2000" dirty="0"/>
              <a:t>gegevens per niveau (locatie, bibliotheek, gemeente)</a:t>
            </a:r>
          </a:p>
          <a:p>
            <a:pPr marL="285750" indent="-285750">
              <a:buFont typeface="Arial" panose="020B0604020202020204" pitchFamily="34" charset="0"/>
              <a:buChar char="•"/>
            </a:pPr>
            <a:endParaRPr lang="nl-NL" altLang="nl-NL" sz="2000" dirty="0">
              <a:solidFill>
                <a:schemeClr val="bg1"/>
              </a:solidFill>
            </a:endParaRPr>
          </a:p>
          <a:p>
            <a:r>
              <a:rPr lang="nl-NL" altLang="nl-NL" sz="2000" b="1" dirty="0">
                <a:solidFill>
                  <a:srgbClr val="FF0000"/>
                </a:solidFill>
              </a:rPr>
              <a:t>Nadelen: </a:t>
            </a:r>
          </a:p>
          <a:p>
            <a:pPr marL="800100" lvl="1" indent="-342900">
              <a:buFont typeface="Calibri" panose="020F0502020204030204" pitchFamily="34" charset="0"/>
              <a:buChar char="X"/>
            </a:pPr>
            <a:r>
              <a:rPr lang="nl-NL" altLang="nl-NL" sz="2000" dirty="0"/>
              <a:t>locatie en landelijk apart selecteren</a:t>
            </a:r>
          </a:p>
          <a:p>
            <a:pPr marL="800100" lvl="1" indent="-342900">
              <a:buFont typeface="Calibri" panose="020F0502020204030204" pitchFamily="34" charset="0"/>
              <a:buChar char="X"/>
            </a:pPr>
            <a:r>
              <a:rPr lang="nl-NL" altLang="nl-NL" sz="2000" dirty="0"/>
              <a:t>knippen en plakken</a:t>
            </a:r>
          </a:p>
          <a:p>
            <a:endParaRPr lang="nl-NL" altLang="nl-NL" dirty="0">
              <a:solidFill>
                <a:schemeClr val="bg1"/>
              </a:solidFill>
            </a:endParaRPr>
          </a:p>
        </p:txBody>
      </p:sp>
      <p:sp>
        <p:nvSpPr>
          <p:cNvPr id="13" name="Tijdelijke aanduiding voor inhoud 2">
            <a:extLst>
              <a:ext uri="{FF2B5EF4-FFF2-40B4-BE49-F238E27FC236}">
                <a16:creationId xmlns:a16="http://schemas.microsoft.com/office/drawing/2014/main" id="{BD2867EF-63AC-49CE-96FB-BA2CD43D3307}"/>
              </a:ext>
            </a:extLst>
          </p:cNvPr>
          <p:cNvSpPr txBox="1">
            <a:spLocks/>
          </p:cNvSpPr>
          <p:nvPr/>
        </p:nvSpPr>
        <p:spPr bwMode="auto">
          <a:xfrm>
            <a:off x="4197698" y="1502388"/>
            <a:ext cx="3811412" cy="5172732"/>
          </a:xfrm>
          <a:prstGeom prst="rect">
            <a:avLst/>
          </a:prstGeom>
          <a:solidFill>
            <a:srgbClr val="A2DAE7"/>
          </a:solidFill>
          <a:ln w="57150">
            <a:solidFill>
              <a:srgbClr val="FF7314"/>
            </a:solidFill>
            <a:prstDash val="dash"/>
          </a:ln>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endParaRPr lang="nl-NL" b="0" kern="0" dirty="0"/>
          </a:p>
        </p:txBody>
      </p:sp>
      <p:sp>
        <p:nvSpPr>
          <p:cNvPr id="14" name="Tekstvak 13">
            <a:extLst>
              <a:ext uri="{FF2B5EF4-FFF2-40B4-BE49-F238E27FC236}">
                <a16:creationId xmlns:a16="http://schemas.microsoft.com/office/drawing/2014/main" id="{9ADA68C9-C008-4662-9796-CD75CC92CE42}"/>
              </a:ext>
            </a:extLst>
          </p:cNvPr>
          <p:cNvSpPr txBox="1"/>
          <p:nvPr/>
        </p:nvSpPr>
        <p:spPr>
          <a:xfrm>
            <a:off x="4226000" y="1676400"/>
            <a:ext cx="3783110" cy="4678204"/>
          </a:xfrm>
          <a:prstGeom prst="rect">
            <a:avLst/>
          </a:prstGeom>
          <a:noFill/>
        </p:spPr>
        <p:txBody>
          <a:bodyPr wrap="square" rtlCol="0">
            <a:spAutoFit/>
          </a:bodyPr>
          <a:lstStyle/>
          <a:p>
            <a:pPr algn="ctr"/>
            <a:r>
              <a:rPr lang="nl-NL" sz="2000" b="1" dirty="0">
                <a:solidFill>
                  <a:srgbClr val="BC32BB"/>
                </a:solidFill>
              </a:rPr>
              <a:t>Grafiekgenerator</a:t>
            </a:r>
          </a:p>
          <a:p>
            <a:r>
              <a:rPr lang="nl-NL" altLang="nl-NL" sz="2000" dirty="0"/>
              <a:t>Van een selectie vragen in één keer de grafieken genereren</a:t>
            </a:r>
          </a:p>
          <a:p>
            <a:endParaRPr lang="nl-NL" altLang="nl-NL" sz="2000" b="1" dirty="0">
              <a:solidFill>
                <a:schemeClr val="accent6"/>
              </a:solidFill>
            </a:endParaRPr>
          </a:p>
          <a:p>
            <a:r>
              <a:rPr lang="nl-NL" altLang="nl-NL" sz="2000" b="1" dirty="0">
                <a:solidFill>
                  <a:schemeClr val="accent6"/>
                </a:solidFill>
              </a:rPr>
              <a:t>Voordelen: </a:t>
            </a:r>
          </a:p>
          <a:p>
            <a:pPr marL="342900" indent="-342900">
              <a:buFont typeface="Wingdings" panose="05000000000000000000" pitchFamily="2" charset="2"/>
              <a:buChar char="ü"/>
            </a:pPr>
            <a:r>
              <a:rPr lang="nl-NL" altLang="nl-NL" sz="2000" dirty="0"/>
              <a:t>In één keer een export naar Word of PowerPoint.</a:t>
            </a:r>
            <a:endParaRPr lang="nl-NL" altLang="nl-NL" sz="2000" dirty="0">
              <a:solidFill>
                <a:schemeClr val="bg1"/>
              </a:solidFill>
            </a:endParaRPr>
          </a:p>
          <a:p>
            <a:endParaRPr lang="nl-NL" altLang="nl-NL" sz="2000" dirty="0">
              <a:solidFill>
                <a:schemeClr val="bg1"/>
              </a:solidFill>
            </a:endParaRPr>
          </a:p>
          <a:p>
            <a:pPr marL="285750" indent="-285750">
              <a:buFont typeface="Arial" panose="020B0604020202020204" pitchFamily="34" charset="0"/>
              <a:buChar char="•"/>
            </a:pPr>
            <a:endParaRPr lang="nl-NL" altLang="nl-NL" sz="2000" dirty="0">
              <a:solidFill>
                <a:schemeClr val="bg1"/>
              </a:solidFill>
            </a:endParaRPr>
          </a:p>
          <a:p>
            <a:r>
              <a:rPr lang="nl-NL" altLang="nl-NL" sz="2000" b="1" dirty="0">
                <a:solidFill>
                  <a:srgbClr val="FF0000"/>
                </a:solidFill>
              </a:rPr>
              <a:t>Nadelen: </a:t>
            </a:r>
          </a:p>
          <a:p>
            <a:pPr marL="342900" indent="-342900">
              <a:buFont typeface="Calibri" panose="020F0502020204030204" pitchFamily="34" charset="0"/>
              <a:buChar char="X"/>
            </a:pPr>
            <a:r>
              <a:rPr lang="nl-NL" altLang="nl-NL" sz="2000" dirty="0"/>
              <a:t>Je ziet niet direct wat je doet. </a:t>
            </a:r>
          </a:p>
          <a:p>
            <a:pPr marL="342900" indent="-342900">
              <a:buFont typeface="Calibri" panose="020F0502020204030204" pitchFamily="34" charset="0"/>
              <a:buChar char="X"/>
            </a:pPr>
            <a:r>
              <a:rPr lang="nl-NL" altLang="nl-NL" sz="2000" dirty="0"/>
              <a:t>Je moet vooraf bedenken welke informatie je wilt en hoe je dit wilt tonen.</a:t>
            </a:r>
          </a:p>
          <a:p>
            <a:pPr marL="285750" indent="-285750">
              <a:buFont typeface="Arial" panose="020B0604020202020204" pitchFamily="34" charset="0"/>
              <a:buChar char="•"/>
            </a:pPr>
            <a:endParaRPr lang="nl-NL" altLang="nl-NL" dirty="0">
              <a:solidFill>
                <a:schemeClr val="bg1"/>
              </a:solidFill>
            </a:endParaRPr>
          </a:p>
        </p:txBody>
      </p:sp>
    </p:spTree>
    <p:extLst>
      <p:ext uri="{BB962C8B-B14F-4D97-AF65-F5344CB8AC3E}">
        <p14:creationId xmlns:p14="http://schemas.microsoft.com/office/powerpoint/2010/main" val="4220814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Online portal</a:t>
            </a:r>
          </a:p>
        </p:txBody>
      </p:sp>
      <p:pic>
        <p:nvPicPr>
          <p:cNvPr id="6" name="Afbeelding 5">
            <a:extLst>
              <a:ext uri="{FF2B5EF4-FFF2-40B4-BE49-F238E27FC236}">
                <a16:creationId xmlns:a16="http://schemas.microsoft.com/office/drawing/2014/main" id="{54BD57A2-3D9B-4B08-98DE-0C3432B7ECAA}"/>
              </a:ext>
            </a:extLst>
          </p:cNvPr>
          <p:cNvPicPr>
            <a:picLocks noChangeAspect="1"/>
          </p:cNvPicPr>
          <p:nvPr/>
        </p:nvPicPr>
        <p:blipFill>
          <a:blip r:embed="rId3"/>
          <a:stretch>
            <a:fillRect/>
          </a:stretch>
        </p:blipFill>
        <p:spPr>
          <a:xfrm>
            <a:off x="1951583" y="2638271"/>
            <a:ext cx="5240831" cy="2390929"/>
          </a:xfrm>
          <a:prstGeom prst="rect">
            <a:avLst/>
          </a:prstGeom>
        </p:spPr>
      </p:pic>
      <p:pic>
        <p:nvPicPr>
          <p:cNvPr id="15" name="Tijdelijke aanduiding voor inhoud 3">
            <a:extLst>
              <a:ext uri="{FF2B5EF4-FFF2-40B4-BE49-F238E27FC236}">
                <a16:creationId xmlns:a16="http://schemas.microsoft.com/office/drawing/2014/main" id="{5667E58D-1D68-4B86-8C4B-E6DE9D185CC9}"/>
              </a:ext>
            </a:extLst>
          </p:cNvPr>
          <p:cNvPicPr>
            <a:picLocks noChangeAspect="1"/>
          </p:cNvPicPr>
          <p:nvPr/>
        </p:nvPicPr>
        <p:blipFill>
          <a:blip r:embed="rId4"/>
          <a:stretch>
            <a:fillRect/>
          </a:stretch>
        </p:blipFill>
        <p:spPr>
          <a:xfrm>
            <a:off x="1358798" y="2286000"/>
            <a:ext cx="5833616" cy="2841047"/>
          </a:xfrm>
          <a:prstGeom prst="rect">
            <a:avLst/>
          </a:prstGeom>
        </p:spPr>
      </p:pic>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rotWithShape="1">
          <a:blip r:embed="rId6"/>
          <a:srcRect l="2475" t="2001" r="2475" b="3999"/>
          <a:stretch/>
        </p:blipFill>
        <p:spPr>
          <a:xfrm>
            <a:off x="914400" y="1600200"/>
            <a:ext cx="7315200" cy="3581400"/>
          </a:xfrm>
          <a:prstGeom prst="rect">
            <a:avLst/>
          </a:prstGeom>
        </p:spPr>
      </p:pic>
    </p:spTree>
    <p:extLst>
      <p:ext uri="{BB962C8B-B14F-4D97-AF65-F5344CB8AC3E}">
        <p14:creationId xmlns:p14="http://schemas.microsoft.com/office/powerpoint/2010/main" val="9586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589601" y="300443"/>
            <a:ext cx="7964798"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Leerdoel(en) bepalen</a:t>
            </a:r>
          </a:p>
        </p:txBody>
      </p:sp>
      <p:sp>
        <p:nvSpPr>
          <p:cNvPr id="9" name="Tijdelijke aanduiding voor inhoud 2">
            <a:extLst>
              <a:ext uri="{FF2B5EF4-FFF2-40B4-BE49-F238E27FC236}">
                <a16:creationId xmlns:a16="http://schemas.microsoft.com/office/drawing/2014/main" id="{6BC63593-06BC-472E-B955-BA6CF681ECC6}"/>
              </a:ext>
            </a:extLst>
          </p:cNvPr>
          <p:cNvSpPr txBox="1">
            <a:spLocks/>
          </p:cNvSpPr>
          <p:nvPr/>
        </p:nvSpPr>
        <p:spPr bwMode="auto">
          <a:xfrm>
            <a:off x="591394" y="1627732"/>
            <a:ext cx="7964798" cy="144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a:buClr>
                <a:srgbClr val="BC32BE"/>
              </a:buClr>
            </a:pPr>
            <a:r>
              <a:rPr lang="nl-NL" sz="2200" kern="0" dirty="0">
                <a:cs typeface="Arial" panose="020B0604020202020204" pitchFamily="34" charset="0"/>
              </a:rPr>
              <a:t>1. Bepaal je persoonlijke leerdoel (en). </a:t>
            </a:r>
          </a:p>
          <a:p>
            <a:pPr>
              <a:buClr>
                <a:srgbClr val="BC32BE"/>
              </a:buClr>
            </a:pPr>
            <a:r>
              <a:rPr lang="nl-NL" sz="2200" kern="0" dirty="0">
                <a:cs typeface="Arial" panose="020B0604020202020204" pitchFamily="34" charset="0"/>
              </a:rPr>
              <a:t>2. Noteer ze voor jezelf. </a:t>
            </a:r>
            <a:endParaRPr lang="nl-NL" b="0" kern="0" dirty="0"/>
          </a:p>
        </p:txBody>
      </p:sp>
      <p:pic>
        <p:nvPicPr>
          <p:cNvPr id="4" name="Afbeelding 1">
            <a:extLst>
              <a:ext uri="{FF2B5EF4-FFF2-40B4-BE49-F238E27FC236}">
                <a16:creationId xmlns:a16="http://schemas.microsoft.com/office/drawing/2014/main" id="{03DE3D1C-3028-45D0-843E-3C416ECE2C7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376" y="4995546"/>
            <a:ext cx="964629" cy="168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EA43734C-2256-4E53-957C-8D680E753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313603"/>
            <a:ext cx="8179371" cy="2939461"/>
          </a:xfrm>
          <a:prstGeom prst="rect">
            <a:avLst/>
          </a:prstGeom>
        </p:spPr>
      </p:pic>
    </p:spTree>
    <p:extLst>
      <p:ext uri="{BB962C8B-B14F-4D97-AF65-F5344CB8AC3E}">
        <p14:creationId xmlns:p14="http://schemas.microsoft.com/office/powerpoint/2010/main" val="3189421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Grafiekgenerator</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ijdelijke aanduiding voor inhoud 3">
            <a:extLst>
              <a:ext uri="{FF2B5EF4-FFF2-40B4-BE49-F238E27FC236}">
                <a16:creationId xmlns:a16="http://schemas.microsoft.com/office/drawing/2014/main" id="{66768085-46CC-4D49-910C-A8FA10526C3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2196984"/>
            <a:ext cx="9577486" cy="3249116"/>
          </a:xfrm>
          <a:prstGeom prst="rect">
            <a:avLst/>
          </a:prstGeom>
        </p:spPr>
      </p:pic>
      <p:sp>
        <p:nvSpPr>
          <p:cNvPr id="9" name="Tekstvak 8">
            <a:extLst>
              <a:ext uri="{FF2B5EF4-FFF2-40B4-BE49-F238E27FC236}">
                <a16:creationId xmlns:a16="http://schemas.microsoft.com/office/drawing/2014/main" id="{C8C19734-303B-4458-93ED-D08C7F3ABA63}"/>
              </a:ext>
            </a:extLst>
          </p:cNvPr>
          <p:cNvSpPr txBox="1"/>
          <p:nvPr/>
        </p:nvSpPr>
        <p:spPr>
          <a:xfrm>
            <a:off x="152400" y="1794815"/>
            <a:ext cx="7817904" cy="400110"/>
          </a:xfrm>
          <a:prstGeom prst="rect">
            <a:avLst/>
          </a:prstGeom>
          <a:noFill/>
        </p:spPr>
        <p:txBody>
          <a:bodyPr wrap="square" rtlCol="0">
            <a:spAutoFit/>
          </a:bodyPr>
          <a:lstStyle/>
          <a:p>
            <a:r>
              <a:rPr lang="nl-NL" sz="2000" b="1" dirty="0">
                <a:solidFill>
                  <a:srgbClr val="BC32BE"/>
                </a:solidFill>
              </a:rPr>
              <a:t>Generator openen</a:t>
            </a:r>
          </a:p>
        </p:txBody>
      </p:sp>
      <p:sp>
        <p:nvSpPr>
          <p:cNvPr id="4" name="Ovaal 3">
            <a:extLst>
              <a:ext uri="{FF2B5EF4-FFF2-40B4-BE49-F238E27FC236}">
                <a16:creationId xmlns:a16="http://schemas.microsoft.com/office/drawing/2014/main" id="{CB1EF742-8373-4E7B-8CDD-53674193D8C7}"/>
              </a:ext>
            </a:extLst>
          </p:cNvPr>
          <p:cNvSpPr/>
          <p:nvPr/>
        </p:nvSpPr>
        <p:spPr>
          <a:xfrm>
            <a:off x="5867400" y="2200213"/>
            <a:ext cx="1219200" cy="609600"/>
          </a:xfrm>
          <a:prstGeom prst="ellipse">
            <a:avLst/>
          </a:prstGeom>
          <a:noFill/>
          <a:ln w="19050">
            <a:solidFill>
              <a:srgbClr val="FF73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283377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Grafiekgenerator</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a:extLst>
              <a:ext uri="{FF2B5EF4-FFF2-40B4-BE49-F238E27FC236}">
                <a16:creationId xmlns:a16="http://schemas.microsoft.com/office/drawing/2014/main" id="{C8C19734-303B-4458-93ED-D08C7F3ABA63}"/>
              </a:ext>
            </a:extLst>
          </p:cNvPr>
          <p:cNvSpPr txBox="1"/>
          <p:nvPr/>
        </p:nvSpPr>
        <p:spPr>
          <a:xfrm>
            <a:off x="152400" y="1794815"/>
            <a:ext cx="7817904" cy="400110"/>
          </a:xfrm>
          <a:prstGeom prst="rect">
            <a:avLst/>
          </a:prstGeom>
          <a:noFill/>
        </p:spPr>
        <p:txBody>
          <a:bodyPr wrap="square" rtlCol="0">
            <a:spAutoFit/>
          </a:bodyPr>
          <a:lstStyle/>
          <a:p>
            <a:r>
              <a:rPr lang="nl-NL" sz="2000" b="1" dirty="0">
                <a:solidFill>
                  <a:srgbClr val="BC32BE"/>
                </a:solidFill>
              </a:rPr>
              <a:t>Vragen selecteren</a:t>
            </a:r>
          </a:p>
        </p:txBody>
      </p:sp>
      <p:pic>
        <p:nvPicPr>
          <p:cNvPr id="7" name="Tijdelijke aanduiding voor inhoud 5">
            <a:extLst>
              <a:ext uri="{FF2B5EF4-FFF2-40B4-BE49-F238E27FC236}">
                <a16:creationId xmlns:a16="http://schemas.microsoft.com/office/drawing/2014/main" id="{ABFC7401-550D-42B3-8BF2-05D1F4B4FF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42978" y="2213804"/>
            <a:ext cx="7858043" cy="4351338"/>
          </a:xfrm>
          <a:prstGeom prst="rect">
            <a:avLst/>
          </a:prstGeom>
        </p:spPr>
      </p:pic>
      <p:sp>
        <p:nvSpPr>
          <p:cNvPr id="10" name="Ovaal 9">
            <a:extLst>
              <a:ext uri="{FF2B5EF4-FFF2-40B4-BE49-F238E27FC236}">
                <a16:creationId xmlns:a16="http://schemas.microsoft.com/office/drawing/2014/main" id="{F756D76F-D920-465F-AB1C-24468205B14A}"/>
              </a:ext>
            </a:extLst>
          </p:cNvPr>
          <p:cNvSpPr/>
          <p:nvPr/>
        </p:nvSpPr>
        <p:spPr>
          <a:xfrm>
            <a:off x="3733799" y="4648200"/>
            <a:ext cx="1676400" cy="609600"/>
          </a:xfrm>
          <a:prstGeom prst="ellipse">
            <a:avLst/>
          </a:prstGeom>
          <a:noFill/>
          <a:ln w="19050">
            <a:solidFill>
              <a:srgbClr val="BC3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BC32BE"/>
              </a:solidFill>
            </a:endParaRPr>
          </a:p>
        </p:txBody>
      </p:sp>
    </p:spTree>
    <p:extLst>
      <p:ext uri="{BB962C8B-B14F-4D97-AF65-F5344CB8AC3E}">
        <p14:creationId xmlns:p14="http://schemas.microsoft.com/office/powerpoint/2010/main" val="1347996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Grafiekgenerator</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a:extLst>
              <a:ext uri="{FF2B5EF4-FFF2-40B4-BE49-F238E27FC236}">
                <a16:creationId xmlns:a16="http://schemas.microsoft.com/office/drawing/2014/main" id="{C8C19734-303B-4458-93ED-D08C7F3ABA63}"/>
              </a:ext>
            </a:extLst>
          </p:cNvPr>
          <p:cNvSpPr txBox="1"/>
          <p:nvPr/>
        </p:nvSpPr>
        <p:spPr>
          <a:xfrm>
            <a:off x="152400" y="1794815"/>
            <a:ext cx="7817904" cy="400110"/>
          </a:xfrm>
          <a:prstGeom prst="rect">
            <a:avLst/>
          </a:prstGeom>
          <a:noFill/>
        </p:spPr>
        <p:txBody>
          <a:bodyPr wrap="square" rtlCol="0">
            <a:spAutoFit/>
          </a:bodyPr>
          <a:lstStyle/>
          <a:p>
            <a:r>
              <a:rPr lang="nl-NL" sz="2000" b="1" dirty="0">
                <a:solidFill>
                  <a:srgbClr val="BC32BE"/>
                </a:solidFill>
              </a:rPr>
              <a:t>Keuze voor jaren en soort grafiek</a:t>
            </a:r>
          </a:p>
        </p:txBody>
      </p:sp>
      <p:pic>
        <p:nvPicPr>
          <p:cNvPr id="6" name="Tijdelijke aanduiding voor inhoud 3">
            <a:extLst>
              <a:ext uri="{FF2B5EF4-FFF2-40B4-BE49-F238E27FC236}">
                <a16:creationId xmlns:a16="http://schemas.microsoft.com/office/drawing/2014/main" id="{B4815A63-7F18-4E62-B0B2-99184716BEF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1675" y="2194925"/>
            <a:ext cx="8300649" cy="4211436"/>
          </a:xfrm>
          <a:prstGeom prst="rect">
            <a:avLst/>
          </a:prstGeom>
        </p:spPr>
      </p:pic>
    </p:spTree>
    <p:extLst>
      <p:ext uri="{BB962C8B-B14F-4D97-AF65-F5344CB8AC3E}">
        <p14:creationId xmlns:p14="http://schemas.microsoft.com/office/powerpoint/2010/main" val="4016856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Grafiekgenerator</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a:extLst>
              <a:ext uri="{FF2B5EF4-FFF2-40B4-BE49-F238E27FC236}">
                <a16:creationId xmlns:a16="http://schemas.microsoft.com/office/drawing/2014/main" id="{C8C19734-303B-4458-93ED-D08C7F3ABA63}"/>
              </a:ext>
            </a:extLst>
          </p:cNvPr>
          <p:cNvSpPr txBox="1"/>
          <p:nvPr/>
        </p:nvSpPr>
        <p:spPr>
          <a:xfrm>
            <a:off x="152400" y="1794815"/>
            <a:ext cx="7817904" cy="400110"/>
          </a:xfrm>
          <a:prstGeom prst="rect">
            <a:avLst/>
          </a:prstGeom>
          <a:noFill/>
        </p:spPr>
        <p:txBody>
          <a:bodyPr wrap="square" rtlCol="0">
            <a:spAutoFit/>
          </a:bodyPr>
          <a:lstStyle/>
          <a:p>
            <a:r>
              <a:rPr lang="nl-NL" sz="2000" b="1" dirty="0">
                <a:solidFill>
                  <a:srgbClr val="BC32BE"/>
                </a:solidFill>
              </a:rPr>
              <a:t>Klik op de vraag </a:t>
            </a:r>
            <a:r>
              <a:rPr lang="nl-NL" sz="2000" b="1" i="1" dirty="0">
                <a:solidFill>
                  <a:srgbClr val="BC32BE"/>
                </a:solidFill>
              </a:rPr>
              <a:t>Ik lees voor aan een klein groepje kinderen</a:t>
            </a:r>
            <a:endParaRPr lang="nl-NL" sz="2000" b="1" dirty="0">
              <a:solidFill>
                <a:srgbClr val="BC32BE"/>
              </a:solidFill>
            </a:endParaRPr>
          </a:p>
        </p:txBody>
      </p:sp>
      <p:pic>
        <p:nvPicPr>
          <p:cNvPr id="6" name="Tijdelijke aanduiding voor inhoud 5">
            <a:extLst>
              <a:ext uri="{FF2B5EF4-FFF2-40B4-BE49-F238E27FC236}">
                <a16:creationId xmlns:a16="http://schemas.microsoft.com/office/drawing/2014/main" id="{13143DD2-4992-4401-B678-8E597DF6AC6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19134" y="2351191"/>
            <a:ext cx="8505731" cy="3983120"/>
          </a:xfrm>
          <a:prstGeom prst="rect">
            <a:avLst/>
          </a:prstGeom>
        </p:spPr>
      </p:pic>
    </p:spTree>
    <p:extLst>
      <p:ext uri="{BB962C8B-B14F-4D97-AF65-F5344CB8AC3E}">
        <p14:creationId xmlns:p14="http://schemas.microsoft.com/office/powerpoint/2010/main" val="971269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Grafiekgenerator</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a:extLst>
              <a:ext uri="{FF2B5EF4-FFF2-40B4-BE49-F238E27FC236}">
                <a16:creationId xmlns:a16="http://schemas.microsoft.com/office/drawing/2014/main" id="{C8C19734-303B-4458-93ED-D08C7F3ABA63}"/>
              </a:ext>
            </a:extLst>
          </p:cNvPr>
          <p:cNvSpPr txBox="1"/>
          <p:nvPr/>
        </p:nvSpPr>
        <p:spPr>
          <a:xfrm>
            <a:off x="152400" y="1575464"/>
            <a:ext cx="7817904" cy="1015663"/>
          </a:xfrm>
          <a:prstGeom prst="rect">
            <a:avLst/>
          </a:prstGeom>
          <a:noFill/>
        </p:spPr>
        <p:txBody>
          <a:bodyPr wrap="square" rtlCol="0">
            <a:spAutoFit/>
          </a:bodyPr>
          <a:lstStyle/>
          <a:p>
            <a:r>
              <a:rPr lang="nl-NL" sz="2000" b="1" dirty="0">
                <a:solidFill>
                  <a:srgbClr val="BC32BE"/>
                </a:solidFill>
              </a:rPr>
              <a:t>Verschil vergelijking (leeftijdsgroep of niet)</a:t>
            </a:r>
            <a:br>
              <a:rPr lang="nl-NL" sz="2000" b="1" dirty="0">
                <a:solidFill>
                  <a:srgbClr val="BC32BE"/>
                </a:solidFill>
              </a:rPr>
            </a:br>
            <a:r>
              <a:rPr lang="nl-NL" sz="2000" b="1" dirty="0">
                <a:solidFill>
                  <a:srgbClr val="BC32BE"/>
                </a:solidFill>
              </a:rPr>
              <a:t>Variabele (welke leeftijdsgroep)</a:t>
            </a:r>
          </a:p>
          <a:p>
            <a:r>
              <a:rPr lang="nl-NL" sz="2000" dirty="0"/>
              <a:t>Bij de vragen pedagogisch medewerker</a:t>
            </a:r>
          </a:p>
        </p:txBody>
      </p:sp>
      <p:pic>
        <p:nvPicPr>
          <p:cNvPr id="6" name="Tijdelijke aanduiding voor inhoud 3">
            <a:extLst>
              <a:ext uri="{FF2B5EF4-FFF2-40B4-BE49-F238E27FC236}">
                <a16:creationId xmlns:a16="http://schemas.microsoft.com/office/drawing/2014/main" id="{AB6B27FF-B6F5-45EF-AAED-3818BAB8780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0100" y="2578873"/>
            <a:ext cx="7543800" cy="3986269"/>
          </a:xfrm>
          <a:prstGeom prst="rect">
            <a:avLst/>
          </a:prstGeom>
        </p:spPr>
      </p:pic>
      <p:sp>
        <p:nvSpPr>
          <p:cNvPr id="7" name="Ovaal 6">
            <a:extLst>
              <a:ext uri="{FF2B5EF4-FFF2-40B4-BE49-F238E27FC236}">
                <a16:creationId xmlns:a16="http://schemas.microsoft.com/office/drawing/2014/main" id="{4F97913C-2CE6-431D-85B2-3AF1DC2FCC63}"/>
              </a:ext>
            </a:extLst>
          </p:cNvPr>
          <p:cNvSpPr/>
          <p:nvPr/>
        </p:nvSpPr>
        <p:spPr>
          <a:xfrm>
            <a:off x="7772401" y="5943601"/>
            <a:ext cx="381000" cy="454766"/>
          </a:xfrm>
          <a:prstGeom prst="ellipse">
            <a:avLst/>
          </a:prstGeom>
          <a:noFill/>
          <a:ln w="19050">
            <a:solidFill>
              <a:srgbClr val="BC3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BC32BE"/>
              </a:solidFill>
            </a:endParaRPr>
          </a:p>
        </p:txBody>
      </p:sp>
    </p:spTree>
    <p:extLst>
      <p:ext uri="{BB962C8B-B14F-4D97-AF65-F5344CB8AC3E}">
        <p14:creationId xmlns:p14="http://schemas.microsoft.com/office/powerpoint/2010/main" val="2572282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Grafiekgenerator</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BFDBC074-1E5B-4FAD-9D16-5BE621216239}"/>
              </a:ext>
            </a:extLst>
          </p:cNvPr>
          <p:cNvSpPr txBox="1"/>
          <p:nvPr/>
        </p:nvSpPr>
        <p:spPr>
          <a:xfrm>
            <a:off x="152400" y="1575464"/>
            <a:ext cx="7817904" cy="1015663"/>
          </a:xfrm>
          <a:prstGeom prst="rect">
            <a:avLst/>
          </a:prstGeom>
          <a:noFill/>
        </p:spPr>
        <p:txBody>
          <a:bodyPr wrap="square" rtlCol="0">
            <a:spAutoFit/>
          </a:bodyPr>
          <a:lstStyle/>
          <a:p>
            <a:r>
              <a:rPr lang="nl-NL" sz="2000" b="1" dirty="0">
                <a:solidFill>
                  <a:srgbClr val="BC32BE"/>
                </a:solidFill>
              </a:rPr>
              <a:t>Verschil vergelijking (VVE indicatie of geen)</a:t>
            </a:r>
            <a:br>
              <a:rPr lang="nl-NL" sz="2000" b="1" dirty="0">
                <a:solidFill>
                  <a:srgbClr val="BC32BE"/>
                </a:solidFill>
              </a:rPr>
            </a:br>
            <a:r>
              <a:rPr lang="nl-NL" sz="2000" b="1" dirty="0">
                <a:solidFill>
                  <a:srgbClr val="BC32BE"/>
                </a:solidFill>
              </a:rPr>
              <a:t>Variabele (wel/geen VVE indicatie of onbekend)</a:t>
            </a:r>
          </a:p>
          <a:p>
            <a:r>
              <a:rPr lang="nl-NL" sz="2000" dirty="0"/>
              <a:t>Bij de vragen Voorleescoördinator</a:t>
            </a:r>
          </a:p>
        </p:txBody>
      </p:sp>
      <p:pic>
        <p:nvPicPr>
          <p:cNvPr id="7" name="Tijdelijke aanduiding voor inhoud 5">
            <a:extLst>
              <a:ext uri="{FF2B5EF4-FFF2-40B4-BE49-F238E27FC236}">
                <a16:creationId xmlns:a16="http://schemas.microsoft.com/office/drawing/2014/main" id="{A9C882ED-F5D3-427C-AF28-524E4FF86ACD}"/>
              </a:ext>
            </a:extLst>
          </p:cNvPr>
          <p:cNvPicPr>
            <a:picLocks noChangeAspect="1"/>
          </p:cNvPicPr>
          <p:nvPr/>
        </p:nvPicPr>
        <p:blipFill>
          <a:blip r:embed="rId4"/>
          <a:stretch>
            <a:fillRect/>
          </a:stretch>
        </p:blipFill>
        <p:spPr>
          <a:xfrm>
            <a:off x="190500" y="2919628"/>
            <a:ext cx="8763000" cy="2528531"/>
          </a:xfrm>
          <a:prstGeom prst="rect">
            <a:avLst/>
          </a:prstGeom>
        </p:spPr>
      </p:pic>
    </p:spTree>
    <p:extLst>
      <p:ext uri="{BB962C8B-B14F-4D97-AF65-F5344CB8AC3E}">
        <p14:creationId xmlns:p14="http://schemas.microsoft.com/office/powerpoint/2010/main" val="255422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Grafiekgenerator</a:t>
            </a:r>
          </a:p>
        </p:txBody>
      </p:sp>
      <p:sp>
        <p:nvSpPr>
          <p:cNvPr id="9" name="Tekstvak 8">
            <a:extLst>
              <a:ext uri="{FF2B5EF4-FFF2-40B4-BE49-F238E27FC236}">
                <a16:creationId xmlns:a16="http://schemas.microsoft.com/office/drawing/2014/main" id="{C8C19734-303B-4458-93ED-D08C7F3ABA63}"/>
              </a:ext>
            </a:extLst>
          </p:cNvPr>
          <p:cNvSpPr txBox="1"/>
          <p:nvPr/>
        </p:nvSpPr>
        <p:spPr>
          <a:xfrm>
            <a:off x="152400" y="1794815"/>
            <a:ext cx="7817904" cy="400110"/>
          </a:xfrm>
          <a:prstGeom prst="rect">
            <a:avLst/>
          </a:prstGeom>
          <a:noFill/>
        </p:spPr>
        <p:txBody>
          <a:bodyPr wrap="square" rtlCol="0">
            <a:spAutoFit/>
          </a:bodyPr>
          <a:lstStyle/>
          <a:p>
            <a:r>
              <a:rPr lang="nl-NL" sz="2000" b="1" dirty="0">
                <a:solidFill>
                  <a:srgbClr val="BC32BE"/>
                </a:solidFill>
              </a:rPr>
              <a:t>Selectie opslaan in sjabloon</a:t>
            </a:r>
          </a:p>
        </p:txBody>
      </p:sp>
      <p:pic>
        <p:nvPicPr>
          <p:cNvPr id="6" name="Tijdelijke aanduiding voor inhoud 3">
            <a:extLst>
              <a:ext uri="{FF2B5EF4-FFF2-40B4-BE49-F238E27FC236}">
                <a16:creationId xmlns:a16="http://schemas.microsoft.com/office/drawing/2014/main" id="{33B50220-A6E0-48C8-880B-AADA37A39C2A}"/>
              </a:ext>
            </a:extLst>
          </p:cNvPr>
          <p:cNvPicPr>
            <a:picLocks noChangeAspect="1"/>
          </p:cNvPicPr>
          <p:nvPr/>
        </p:nvPicPr>
        <p:blipFill>
          <a:blip r:embed="rId3"/>
          <a:stretch>
            <a:fillRect/>
          </a:stretch>
        </p:blipFill>
        <p:spPr>
          <a:xfrm>
            <a:off x="49427" y="2170046"/>
            <a:ext cx="8684974" cy="2338548"/>
          </a:xfrm>
          <a:prstGeom prst="rect">
            <a:avLst/>
          </a:prstGeom>
        </p:spPr>
      </p:pic>
      <p:pic>
        <p:nvPicPr>
          <p:cNvPr id="7" name="Afbeelding 6">
            <a:extLst>
              <a:ext uri="{FF2B5EF4-FFF2-40B4-BE49-F238E27FC236}">
                <a16:creationId xmlns:a16="http://schemas.microsoft.com/office/drawing/2014/main" id="{CD7AA427-7BF6-4597-ADCF-442929C604EB}"/>
              </a:ext>
            </a:extLst>
          </p:cNvPr>
          <p:cNvPicPr>
            <a:picLocks noChangeAspect="1"/>
          </p:cNvPicPr>
          <p:nvPr/>
        </p:nvPicPr>
        <p:blipFill rotWithShape="1">
          <a:blip r:embed="rId4">
            <a:clrChange>
              <a:clrFrom>
                <a:srgbClr val="FFFFFF"/>
              </a:clrFrom>
              <a:clrTo>
                <a:srgbClr val="FFFFFF">
                  <a:alpha val="0"/>
                </a:srgbClr>
              </a:clrTo>
            </a:clrChange>
          </a:blip>
          <a:srcRect t="80190" b="4953"/>
          <a:stretch/>
        </p:blipFill>
        <p:spPr>
          <a:xfrm>
            <a:off x="-1143000" y="4773640"/>
            <a:ext cx="11506200" cy="961590"/>
          </a:xfrm>
          <a:prstGeom prst="rect">
            <a:avLst/>
          </a:prstGeom>
        </p:spPr>
      </p:pic>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al 9">
            <a:extLst>
              <a:ext uri="{FF2B5EF4-FFF2-40B4-BE49-F238E27FC236}">
                <a16:creationId xmlns:a16="http://schemas.microsoft.com/office/drawing/2014/main" id="{791C964D-9FA3-43A7-BFCB-B08350EE4FC4}"/>
              </a:ext>
            </a:extLst>
          </p:cNvPr>
          <p:cNvSpPr/>
          <p:nvPr/>
        </p:nvSpPr>
        <p:spPr>
          <a:xfrm>
            <a:off x="8368209" y="3962400"/>
            <a:ext cx="242391" cy="304059"/>
          </a:xfrm>
          <a:prstGeom prst="ellipse">
            <a:avLst/>
          </a:prstGeom>
          <a:noFill/>
          <a:ln w="19050">
            <a:solidFill>
              <a:srgbClr val="BC3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BC32BE"/>
              </a:solidFill>
            </a:endParaRPr>
          </a:p>
        </p:txBody>
      </p:sp>
      <p:sp>
        <p:nvSpPr>
          <p:cNvPr id="11" name="Ovaal 10">
            <a:extLst>
              <a:ext uri="{FF2B5EF4-FFF2-40B4-BE49-F238E27FC236}">
                <a16:creationId xmlns:a16="http://schemas.microsoft.com/office/drawing/2014/main" id="{9068C1A6-FAE4-4457-8D20-45AEB4DE20DF}"/>
              </a:ext>
            </a:extLst>
          </p:cNvPr>
          <p:cNvSpPr/>
          <p:nvPr/>
        </p:nvSpPr>
        <p:spPr>
          <a:xfrm>
            <a:off x="5638800" y="4579025"/>
            <a:ext cx="3276600" cy="790842"/>
          </a:xfrm>
          <a:prstGeom prst="ellipse">
            <a:avLst/>
          </a:prstGeom>
          <a:noFill/>
          <a:ln w="19050">
            <a:solidFill>
              <a:srgbClr val="BC3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BC32BE"/>
              </a:solidFill>
            </a:endParaRPr>
          </a:p>
        </p:txBody>
      </p:sp>
    </p:spTree>
    <p:extLst>
      <p:ext uri="{BB962C8B-B14F-4D97-AF65-F5344CB8AC3E}">
        <p14:creationId xmlns:p14="http://schemas.microsoft.com/office/powerpoint/2010/main" val="4171370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2B2058A-31AE-458F-B693-7E884DC232A6}"/>
              </a:ext>
            </a:extLst>
          </p:cNvPr>
          <p:cNvPicPr>
            <a:picLocks noChangeAspect="1"/>
          </p:cNvPicPr>
          <p:nvPr/>
        </p:nvPicPr>
        <p:blipFill>
          <a:blip r:embed="rId3"/>
          <a:stretch>
            <a:fillRect/>
          </a:stretch>
        </p:blipFill>
        <p:spPr>
          <a:xfrm>
            <a:off x="464212" y="2338190"/>
            <a:ext cx="8215576" cy="4865224"/>
          </a:xfrm>
          <a:prstGeom prst="rect">
            <a:avLst/>
          </a:prstGeom>
        </p:spPr>
      </p:pic>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Grafiekgenerator</a:t>
            </a:r>
          </a:p>
        </p:txBody>
      </p:sp>
      <p:sp>
        <p:nvSpPr>
          <p:cNvPr id="9" name="Tekstvak 8">
            <a:extLst>
              <a:ext uri="{FF2B5EF4-FFF2-40B4-BE49-F238E27FC236}">
                <a16:creationId xmlns:a16="http://schemas.microsoft.com/office/drawing/2014/main" id="{C8C19734-303B-4458-93ED-D08C7F3ABA63}"/>
              </a:ext>
            </a:extLst>
          </p:cNvPr>
          <p:cNvSpPr txBox="1"/>
          <p:nvPr/>
        </p:nvSpPr>
        <p:spPr>
          <a:xfrm>
            <a:off x="152400" y="1457948"/>
            <a:ext cx="7817904" cy="400110"/>
          </a:xfrm>
          <a:prstGeom prst="rect">
            <a:avLst/>
          </a:prstGeom>
          <a:noFill/>
        </p:spPr>
        <p:txBody>
          <a:bodyPr wrap="square" rtlCol="0">
            <a:spAutoFit/>
          </a:bodyPr>
          <a:lstStyle/>
          <a:p>
            <a:r>
              <a:rPr lang="nl-NL" sz="2000" b="1" dirty="0">
                <a:solidFill>
                  <a:srgbClr val="BC32BE"/>
                </a:solidFill>
              </a:rPr>
              <a:t>Clusters maken</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al 9">
            <a:extLst>
              <a:ext uri="{FF2B5EF4-FFF2-40B4-BE49-F238E27FC236}">
                <a16:creationId xmlns:a16="http://schemas.microsoft.com/office/drawing/2014/main" id="{791C964D-9FA3-43A7-BFCB-B08350EE4FC4}"/>
              </a:ext>
            </a:extLst>
          </p:cNvPr>
          <p:cNvSpPr/>
          <p:nvPr/>
        </p:nvSpPr>
        <p:spPr>
          <a:xfrm>
            <a:off x="2299712" y="6220715"/>
            <a:ext cx="1219200" cy="455864"/>
          </a:xfrm>
          <a:prstGeom prst="ellipse">
            <a:avLst/>
          </a:prstGeom>
          <a:noFill/>
          <a:ln w="19050">
            <a:solidFill>
              <a:srgbClr val="BC3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BC32BE"/>
              </a:solidFill>
            </a:endParaRPr>
          </a:p>
        </p:txBody>
      </p:sp>
      <p:sp>
        <p:nvSpPr>
          <p:cNvPr id="15" name="Ovaal 14">
            <a:extLst>
              <a:ext uri="{FF2B5EF4-FFF2-40B4-BE49-F238E27FC236}">
                <a16:creationId xmlns:a16="http://schemas.microsoft.com/office/drawing/2014/main" id="{53E030CD-1312-44FB-A2EC-E3DAEF36142E}"/>
              </a:ext>
            </a:extLst>
          </p:cNvPr>
          <p:cNvSpPr/>
          <p:nvPr/>
        </p:nvSpPr>
        <p:spPr>
          <a:xfrm>
            <a:off x="1941050" y="4925183"/>
            <a:ext cx="1600200" cy="621864"/>
          </a:xfrm>
          <a:prstGeom prst="ellipse">
            <a:avLst/>
          </a:prstGeom>
          <a:noFill/>
          <a:ln w="19050">
            <a:solidFill>
              <a:srgbClr val="BC3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BC32BE"/>
              </a:solidFill>
            </a:endParaRPr>
          </a:p>
        </p:txBody>
      </p:sp>
      <p:sp>
        <p:nvSpPr>
          <p:cNvPr id="11" name="Ovaal 10">
            <a:extLst>
              <a:ext uri="{FF2B5EF4-FFF2-40B4-BE49-F238E27FC236}">
                <a16:creationId xmlns:a16="http://schemas.microsoft.com/office/drawing/2014/main" id="{9068C1A6-FAE4-4457-8D20-45AEB4DE20DF}"/>
              </a:ext>
            </a:extLst>
          </p:cNvPr>
          <p:cNvSpPr/>
          <p:nvPr/>
        </p:nvSpPr>
        <p:spPr>
          <a:xfrm>
            <a:off x="3276600" y="2450895"/>
            <a:ext cx="990600" cy="669498"/>
          </a:xfrm>
          <a:prstGeom prst="ellipse">
            <a:avLst/>
          </a:prstGeom>
          <a:noFill/>
          <a:ln w="19050">
            <a:solidFill>
              <a:srgbClr val="BC3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BC32BE"/>
              </a:solidFill>
            </a:endParaRPr>
          </a:p>
        </p:txBody>
      </p:sp>
    </p:spTree>
    <p:extLst>
      <p:ext uri="{BB962C8B-B14F-4D97-AF65-F5344CB8AC3E}">
        <p14:creationId xmlns:p14="http://schemas.microsoft.com/office/powerpoint/2010/main" val="201819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5"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Grafiekgenerator</a:t>
            </a:r>
          </a:p>
        </p:txBody>
      </p:sp>
      <p:sp>
        <p:nvSpPr>
          <p:cNvPr id="9" name="Tekstvak 8">
            <a:extLst>
              <a:ext uri="{FF2B5EF4-FFF2-40B4-BE49-F238E27FC236}">
                <a16:creationId xmlns:a16="http://schemas.microsoft.com/office/drawing/2014/main" id="{C8C19734-303B-4458-93ED-D08C7F3ABA63}"/>
              </a:ext>
            </a:extLst>
          </p:cNvPr>
          <p:cNvSpPr txBox="1"/>
          <p:nvPr/>
        </p:nvSpPr>
        <p:spPr>
          <a:xfrm>
            <a:off x="152400" y="1794815"/>
            <a:ext cx="7817904" cy="400110"/>
          </a:xfrm>
          <a:prstGeom prst="rect">
            <a:avLst/>
          </a:prstGeom>
          <a:noFill/>
        </p:spPr>
        <p:txBody>
          <a:bodyPr wrap="square" rtlCol="0">
            <a:spAutoFit/>
          </a:bodyPr>
          <a:lstStyle/>
          <a:p>
            <a:r>
              <a:rPr lang="nl-NL" sz="2000" b="1" dirty="0">
                <a:solidFill>
                  <a:srgbClr val="BC32BE"/>
                </a:solidFill>
              </a:rPr>
              <a:t>Resultaten downloaden</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Tijdelijke aanduiding voor inhoud 3">
            <a:extLst>
              <a:ext uri="{FF2B5EF4-FFF2-40B4-BE49-F238E27FC236}">
                <a16:creationId xmlns:a16="http://schemas.microsoft.com/office/drawing/2014/main" id="{282524D3-EA1C-4F50-85F7-0DE5BED92C30}"/>
              </a:ext>
            </a:extLst>
          </p:cNvPr>
          <p:cNvPicPr>
            <a:picLocks noChangeAspect="1"/>
          </p:cNvPicPr>
          <p:nvPr/>
        </p:nvPicPr>
        <p:blipFill>
          <a:blip r:embed="rId4"/>
          <a:stretch>
            <a:fillRect/>
          </a:stretch>
        </p:blipFill>
        <p:spPr>
          <a:xfrm>
            <a:off x="304800" y="2555668"/>
            <a:ext cx="8534400" cy="2107408"/>
          </a:xfrm>
          <a:prstGeom prst="rect">
            <a:avLst/>
          </a:prstGeom>
        </p:spPr>
      </p:pic>
    </p:spTree>
    <p:extLst>
      <p:ext uri="{BB962C8B-B14F-4D97-AF65-F5344CB8AC3E}">
        <p14:creationId xmlns:p14="http://schemas.microsoft.com/office/powerpoint/2010/main" val="776578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EBD7"/>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107982" y="-56164"/>
            <a:ext cx="9144000" cy="1323439"/>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Welke resultaten laat je zien en welke vergelijking maak je?</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Tijdelijke aanduiding voor inhoud 6">
            <a:extLst>
              <a:ext uri="{FF2B5EF4-FFF2-40B4-BE49-F238E27FC236}">
                <a16:creationId xmlns:a16="http://schemas.microsoft.com/office/drawing/2014/main" id="{CFB85764-3C82-497B-B977-F6CD5BE47BBD}"/>
              </a:ext>
            </a:extLst>
          </p:cNvPr>
          <p:cNvPicPr>
            <a:picLocks noChangeAspect="1"/>
          </p:cNvPicPr>
          <p:nvPr/>
        </p:nvPicPr>
        <p:blipFill rotWithShape="1">
          <a:blip r:embed="rId4"/>
          <a:srcRect l="1246" t="9262" r="1260" b="3432"/>
          <a:stretch/>
        </p:blipFill>
        <p:spPr>
          <a:xfrm>
            <a:off x="5029200" y="4768476"/>
            <a:ext cx="4050051" cy="1796338"/>
          </a:xfrm>
          <a:prstGeom prst="rect">
            <a:avLst/>
          </a:prstGeom>
        </p:spPr>
      </p:pic>
      <p:pic>
        <p:nvPicPr>
          <p:cNvPr id="4" name="Afbeelding 3"/>
          <p:cNvPicPr>
            <a:picLocks noChangeAspect="1"/>
          </p:cNvPicPr>
          <p:nvPr/>
        </p:nvPicPr>
        <p:blipFill rotWithShape="1">
          <a:blip r:embed="rId5"/>
          <a:srcRect l="1522" t="3273" r="3429" b="2727"/>
          <a:stretch/>
        </p:blipFill>
        <p:spPr>
          <a:xfrm>
            <a:off x="167656" y="1382997"/>
            <a:ext cx="4824919" cy="2362200"/>
          </a:xfrm>
          <a:prstGeom prst="rect">
            <a:avLst/>
          </a:prstGeom>
        </p:spPr>
      </p:pic>
      <p:pic>
        <p:nvPicPr>
          <p:cNvPr id="5" name="Afbeelding 4"/>
          <p:cNvPicPr>
            <a:picLocks noChangeAspect="1"/>
          </p:cNvPicPr>
          <p:nvPr/>
        </p:nvPicPr>
        <p:blipFill rotWithShape="1">
          <a:blip r:embed="rId6"/>
          <a:srcRect l="1486" t="4000" r="2475" b="6000"/>
          <a:stretch/>
        </p:blipFill>
        <p:spPr>
          <a:xfrm>
            <a:off x="4713280" y="2574717"/>
            <a:ext cx="4323130" cy="2005576"/>
          </a:xfrm>
          <a:prstGeom prst="rect">
            <a:avLst/>
          </a:prstGeom>
        </p:spPr>
      </p:pic>
      <p:pic>
        <p:nvPicPr>
          <p:cNvPr id="6" name="Afbeelding 5"/>
          <p:cNvPicPr>
            <a:picLocks noChangeAspect="1"/>
          </p:cNvPicPr>
          <p:nvPr/>
        </p:nvPicPr>
        <p:blipFill>
          <a:blip r:embed="rId7"/>
          <a:stretch>
            <a:fillRect/>
          </a:stretch>
        </p:blipFill>
        <p:spPr>
          <a:xfrm>
            <a:off x="2359935" y="2500493"/>
            <a:ext cx="2773920" cy="932769"/>
          </a:xfrm>
          <a:prstGeom prst="rect">
            <a:avLst/>
          </a:prstGeom>
        </p:spPr>
      </p:pic>
      <p:pic>
        <p:nvPicPr>
          <p:cNvPr id="7" name="Afbeelding 6"/>
          <p:cNvPicPr>
            <a:picLocks noChangeAspect="1"/>
          </p:cNvPicPr>
          <p:nvPr/>
        </p:nvPicPr>
        <p:blipFill>
          <a:blip r:embed="rId8"/>
          <a:stretch>
            <a:fillRect/>
          </a:stretch>
        </p:blipFill>
        <p:spPr>
          <a:xfrm>
            <a:off x="7100529" y="3745197"/>
            <a:ext cx="1969179" cy="1457070"/>
          </a:xfrm>
          <a:prstGeom prst="rect">
            <a:avLst/>
          </a:prstGeom>
        </p:spPr>
      </p:pic>
      <p:pic>
        <p:nvPicPr>
          <p:cNvPr id="8" name="Afbeelding 7"/>
          <p:cNvPicPr>
            <a:picLocks noChangeAspect="1"/>
          </p:cNvPicPr>
          <p:nvPr/>
        </p:nvPicPr>
        <p:blipFill rotWithShape="1">
          <a:blip r:embed="rId9"/>
          <a:srcRect l="2475" t="2001" r="2475" b="3999"/>
          <a:stretch/>
        </p:blipFill>
        <p:spPr>
          <a:xfrm>
            <a:off x="150987" y="4639992"/>
            <a:ext cx="4343400" cy="2126456"/>
          </a:xfrm>
          <a:prstGeom prst="rect">
            <a:avLst/>
          </a:prstGeom>
        </p:spPr>
      </p:pic>
      <p:pic>
        <p:nvPicPr>
          <p:cNvPr id="10" name="Afbeelding 9"/>
          <p:cNvPicPr>
            <a:picLocks noChangeAspect="1"/>
          </p:cNvPicPr>
          <p:nvPr/>
        </p:nvPicPr>
        <p:blipFill>
          <a:blip r:embed="rId10"/>
          <a:stretch>
            <a:fillRect/>
          </a:stretch>
        </p:blipFill>
        <p:spPr>
          <a:xfrm>
            <a:off x="101949" y="3826469"/>
            <a:ext cx="2182557" cy="1030313"/>
          </a:xfrm>
          <a:prstGeom prst="rect">
            <a:avLst/>
          </a:prstGeom>
        </p:spPr>
      </p:pic>
    </p:spTree>
    <p:extLst>
      <p:ext uri="{BB962C8B-B14F-4D97-AF65-F5344CB8AC3E}">
        <p14:creationId xmlns:p14="http://schemas.microsoft.com/office/powerpoint/2010/main" val="378361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855674" y="300443"/>
            <a:ext cx="7432652"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Programma</a:t>
            </a:r>
          </a:p>
        </p:txBody>
      </p:sp>
      <p:sp>
        <p:nvSpPr>
          <p:cNvPr id="9" name="Tijdelijke aanduiding voor inhoud 2">
            <a:extLst>
              <a:ext uri="{FF2B5EF4-FFF2-40B4-BE49-F238E27FC236}">
                <a16:creationId xmlns:a16="http://schemas.microsoft.com/office/drawing/2014/main" id="{6BC63593-06BC-472E-B955-BA6CF681ECC6}"/>
              </a:ext>
            </a:extLst>
          </p:cNvPr>
          <p:cNvSpPr txBox="1">
            <a:spLocks/>
          </p:cNvSpPr>
          <p:nvPr/>
        </p:nvSpPr>
        <p:spPr bwMode="auto">
          <a:xfrm>
            <a:off x="205729" y="2590799"/>
            <a:ext cx="8252011" cy="1295401"/>
          </a:xfrm>
          <a:prstGeom prst="rect">
            <a:avLst/>
          </a:prstGeom>
          <a:solidFill>
            <a:srgbClr val="BC32BB"/>
          </a:solidFill>
          <a:ln w="57150">
            <a:solidFill>
              <a:srgbClr val="FF7314"/>
            </a:solidFill>
            <a:prstDash val="dash"/>
          </a:ln>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marL="342900" indent="-342900">
              <a:buClr>
                <a:srgbClr val="A2DAE7"/>
              </a:buClr>
              <a:buFont typeface="Wingdings" panose="05000000000000000000" pitchFamily="2" charset="2"/>
              <a:buChar char="v"/>
            </a:pPr>
            <a:r>
              <a:rPr lang="nl-NL" b="1" kern="0" dirty="0">
                <a:cs typeface="Arial" panose="020B0604020202020204" pitchFamily="34" charset="0"/>
              </a:rPr>
              <a:t>Deel 1 – Toelichting op de Monitor</a:t>
            </a:r>
            <a:endParaRPr lang="nl-NL" kern="0" dirty="0">
              <a:cs typeface="Arial" panose="020B0604020202020204" pitchFamily="34" charset="0"/>
            </a:endParaRPr>
          </a:p>
          <a:p>
            <a:pPr>
              <a:buClr>
                <a:srgbClr val="A2DAE7"/>
              </a:buClr>
            </a:pPr>
            <a:r>
              <a:rPr lang="nl-NL" kern="0" dirty="0">
                <a:ea typeface="Chelsea Market" panose="02000000000000000000" pitchFamily="2" charset="0"/>
                <a:cs typeface="Arial" panose="020B0604020202020204" pitchFamily="34" charset="0"/>
              </a:rPr>
              <a:t>	</a:t>
            </a:r>
            <a:endParaRPr lang="nl-NL" b="1" kern="0" dirty="0">
              <a:cs typeface="Arial" panose="020B0604020202020204" pitchFamily="34" charset="0"/>
            </a:endParaRPr>
          </a:p>
          <a:p>
            <a:pPr marL="342900" indent="-342900">
              <a:buClr>
                <a:srgbClr val="A2DAE7"/>
              </a:buClr>
              <a:buFont typeface="Wingdings" panose="05000000000000000000" pitchFamily="2" charset="2"/>
              <a:buChar char="v"/>
            </a:pPr>
            <a:r>
              <a:rPr lang="nl-NL" b="1" kern="0" dirty="0">
                <a:cs typeface="Arial" panose="020B0604020202020204" pitchFamily="34" charset="0"/>
              </a:rPr>
              <a:t>Deel 2 – Werken met de resultaten</a:t>
            </a:r>
          </a:p>
        </p:txBody>
      </p:sp>
      <p:pic>
        <p:nvPicPr>
          <p:cNvPr id="4" name="Afbeelding 1">
            <a:extLst>
              <a:ext uri="{FF2B5EF4-FFF2-40B4-BE49-F238E27FC236}">
                <a16:creationId xmlns:a16="http://schemas.microsoft.com/office/drawing/2014/main" id="{03DE3D1C-3028-45D0-843E-3C416ECE2C7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376" y="4995546"/>
            <a:ext cx="964629" cy="168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0">
            <a:extLst>
              <a:ext uri="{FF2B5EF4-FFF2-40B4-BE49-F238E27FC236}">
                <a16:creationId xmlns:a16="http://schemas.microsoft.com/office/drawing/2014/main" id="{E5206461-1B97-4C1A-9D9C-A198B739CD3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041656"/>
            <a:ext cx="7971115" cy="1594223"/>
          </a:xfrm>
          <a:prstGeom prst="rect">
            <a:avLst/>
          </a:prstGeom>
        </p:spPr>
      </p:pic>
    </p:spTree>
    <p:extLst>
      <p:ext uri="{BB962C8B-B14F-4D97-AF65-F5344CB8AC3E}">
        <p14:creationId xmlns:p14="http://schemas.microsoft.com/office/powerpoint/2010/main" val="1188895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Resultaten selecteren</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inhoud 2">
            <a:extLst>
              <a:ext uri="{FF2B5EF4-FFF2-40B4-BE49-F238E27FC236}">
                <a16:creationId xmlns:a16="http://schemas.microsoft.com/office/drawing/2014/main" id="{D38967FC-C145-4C31-B10A-A44262E60E6A}"/>
              </a:ext>
            </a:extLst>
          </p:cNvPr>
          <p:cNvSpPr txBox="1">
            <a:spLocks/>
          </p:cNvSpPr>
          <p:nvPr/>
        </p:nvSpPr>
        <p:spPr bwMode="auto">
          <a:xfrm>
            <a:off x="185998" y="1524000"/>
            <a:ext cx="3811412" cy="5172732"/>
          </a:xfrm>
          <a:prstGeom prst="rect">
            <a:avLst/>
          </a:prstGeom>
          <a:solidFill>
            <a:srgbClr val="A2DAE7"/>
          </a:solidFill>
          <a:ln w="57150">
            <a:solidFill>
              <a:srgbClr val="FF7314"/>
            </a:solidFill>
            <a:prstDash val="dash"/>
          </a:ln>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endParaRPr lang="nl-NL" b="0" kern="0" dirty="0"/>
          </a:p>
        </p:txBody>
      </p:sp>
      <p:sp>
        <p:nvSpPr>
          <p:cNvPr id="8" name="Tekstvak 7">
            <a:extLst>
              <a:ext uri="{FF2B5EF4-FFF2-40B4-BE49-F238E27FC236}">
                <a16:creationId xmlns:a16="http://schemas.microsoft.com/office/drawing/2014/main" id="{5CEBC270-FAFE-483D-AA19-3421FA2289E3}"/>
              </a:ext>
            </a:extLst>
          </p:cNvPr>
          <p:cNvSpPr txBox="1"/>
          <p:nvPr/>
        </p:nvSpPr>
        <p:spPr>
          <a:xfrm>
            <a:off x="214300" y="1698012"/>
            <a:ext cx="3783110" cy="4678204"/>
          </a:xfrm>
          <a:prstGeom prst="rect">
            <a:avLst/>
          </a:prstGeom>
          <a:noFill/>
        </p:spPr>
        <p:txBody>
          <a:bodyPr wrap="square" rtlCol="0">
            <a:spAutoFit/>
          </a:bodyPr>
          <a:lstStyle/>
          <a:p>
            <a:pPr algn="ctr"/>
            <a:r>
              <a:rPr lang="nl-NL" sz="2000" b="1" dirty="0">
                <a:solidFill>
                  <a:srgbClr val="BC32BB"/>
                </a:solidFill>
              </a:rPr>
              <a:t>0-meting</a:t>
            </a:r>
            <a:endParaRPr lang="nl-NL" altLang="nl-NL" sz="2000" b="1" dirty="0">
              <a:solidFill>
                <a:srgbClr val="BC32BB"/>
              </a:solidFill>
            </a:endParaRPr>
          </a:p>
          <a:p>
            <a:endParaRPr lang="nl-NL" altLang="nl-NL" sz="2000" dirty="0">
              <a:solidFill>
                <a:schemeClr val="bg1"/>
              </a:solidFill>
            </a:endParaRPr>
          </a:p>
          <a:p>
            <a:r>
              <a:rPr lang="nl-NL" altLang="nl-NL" sz="2000" dirty="0"/>
              <a:t>Resultaten van de eerste meting bieden informatie om samen tot doelen en activiteiten te komen. </a:t>
            </a:r>
          </a:p>
          <a:p>
            <a:endParaRPr lang="nl-NL" altLang="nl-NL" sz="2000" dirty="0"/>
          </a:p>
          <a:p>
            <a:r>
              <a:rPr lang="nl-NL" altLang="nl-NL" sz="2000" dirty="0"/>
              <a:t>Zoek in de online portal naar grafieken die opvallen omdat ze of positief zijn of juist bijzonder.</a:t>
            </a:r>
          </a:p>
          <a:p>
            <a:endParaRPr lang="nl-NL" altLang="nl-NL" sz="2000" dirty="0">
              <a:solidFill>
                <a:schemeClr val="bg1"/>
              </a:solidFill>
            </a:endParaRPr>
          </a:p>
          <a:p>
            <a:r>
              <a:rPr lang="nl-NL" altLang="nl-NL" sz="2000" b="1" dirty="0">
                <a:solidFill>
                  <a:srgbClr val="BC32BE"/>
                </a:solidFill>
              </a:rPr>
              <a:t>Tip</a:t>
            </a:r>
            <a:r>
              <a:rPr lang="nl-NL" altLang="nl-NL" sz="2000" b="1" dirty="0"/>
              <a:t>: </a:t>
            </a:r>
            <a:r>
              <a:rPr lang="nl-NL" altLang="nl-NL" sz="2000" dirty="0"/>
              <a:t>noteer van welke vragen je grafieken wilt, leg je keuzes vast met het sjabloon in de grafiekgenerator.</a:t>
            </a:r>
          </a:p>
          <a:p>
            <a:endParaRPr lang="nl-NL" altLang="nl-NL" dirty="0">
              <a:solidFill>
                <a:schemeClr val="bg1"/>
              </a:solidFill>
            </a:endParaRPr>
          </a:p>
        </p:txBody>
      </p:sp>
      <p:sp>
        <p:nvSpPr>
          <p:cNvPr id="10" name="Tijdelijke aanduiding voor inhoud 2">
            <a:extLst>
              <a:ext uri="{FF2B5EF4-FFF2-40B4-BE49-F238E27FC236}">
                <a16:creationId xmlns:a16="http://schemas.microsoft.com/office/drawing/2014/main" id="{A5D10F27-1DCE-4AEC-B21F-C8FE6CAB1788}"/>
              </a:ext>
            </a:extLst>
          </p:cNvPr>
          <p:cNvSpPr txBox="1">
            <a:spLocks/>
          </p:cNvSpPr>
          <p:nvPr/>
        </p:nvSpPr>
        <p:spPr bwMode="auto">
          <a:xfrm>
            <a:off x="4232708" y="1524000"/>
            <a:ext cx="3811412" cy="5172732"/>
          </a:xfrm>
          <a:prstGeom prst="rect">
            <a:avLst/>
          </a:prstGeom>
          <a:solidFill>
            <a:srgbClr val="A2DAE7"/>
          </a:solidFill>
          <a:ln w="57150">
            <a:solidFill>
              <a:srgbClr val="FF7314"/>
            </a:solidFill>
            <a:prstDash val="dash"/>
          </a:ln>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endParaRPr lang="nl-NL" b="0" kern="0" dirty="0"/>
          </a:p>
        </p:txBody>
      </p:sp>
      <p:sp>
        <p:nvSpPr>
          <p:cNvPr id="11" name="Tekstvak 10">
            <a:extLst>
              <a:ext uri="{FF2B5EF4-FFF2-40B4-BE49-F238E27FC236}">
                <a16:creationId xmlns:a16="http://schemas.microsoft.com/office/drawing/2014/main" id="{35F8410C-74B4-4037-80EF-8C8BDD48A84D}"/>
              </a:ext>
            </a:extLst>
          </p:cNvPr>
          <p:cNvSpPr txBox="1"/>
          <p:nvPr/>
        </p:nvSpPr>
        <p:spPr>
          <a:xfrm>
            <a:off x="4261010" y="1698012"/>
            <a:ext cx="3783110" cy="4062651"/>
          </a:xfrm>
          <a:prstGeom prst="rect">
            <a:avLst/>
          </a:prstGeom>
          <a:noFill/>
        </p:spPr>
        <p:txBody>
          <a:bodyPr wrap="square" rtlCol="0">
            <a:spAutoFit/>
          </a:bodyPr>
          <a:lstStyle/>
          <a:p>
            <a:pPr algn="ctr"/>
            <a:r>
              <a:rPr lang="nl-NL" sz="2000" b="1" dirty="0">
                <a:solidFill>
                  <a:srgbClr val="BC32BB"/>
                </a:solidFill>
              </a:rPr>
              <a:t>2</a:t>
            </a:r>
            <a:r>
              <a:rPr lang="nl-NL" sz="2000" b="1" baseline="30000" dirty="0">
                <a:solidFill>
                  <a:srgbClr val="BC32BB"/>
                </a:solidFill>
              </a:rPr>
              <a:t>e</a:t>
            </a:r>
            <a:r>
              <a:rPr lang="nl-NL" sz="2000" b="1" dirty="0">
                <a:solidFill>
                  <a:srgbClr val="BC32BB"/>
                </a:solidFill>
              </a:rPr>
              <a:t> of volgende meting</a:t>
            </a:r>
          </a:p>
          <a:p>
            <a:endParaRPr lang="nl-NL" altLang="nl-NL" sz="2000" dirty="0">
              <a:solidFill>
                <a:schemeClr val="bg1"/>
              </a:solidFill>
            </a:endParaRPr>
          </a:p>
          <a:p>
            <a:r>
              <a:rPr lang="nl-NL" altLang="nl-NL" sz="2000" dirty="0"/>
              <a:t>Er is een Voorleesplan met doelen vanuit een eerdere meting. Richt je op resultaten die geleid hebben tot de doelen in het voorleesplan. Hoe staat het er nu voor?</a:t>
            </a:r>
          </a:p>
          <a:p>
            <a:endParaRPr lang="nl-NL" altLang="nl-NL" sz="2000" dirty="0"/>
          </a:p>
          <a:p>
            <a:r>
              <a:rPr lang="nl-NL" altLang="nl-NL" sz="2000" dirty="0"/>
              <a:t>Kijk daarnaast ook of er resultaten zijn die aanleiding zijn om desgewenst nieuwe doelen te formuleren. </a:t>
            </a:r>
          </a:p>
          <a:p>
            <a:pPr marL="285750" indent="-285750">
              <a:buFont typeface="Arial" panose="020B0604020202020204" pitchFamily="34" charset="0"/>
              <a:buChar char="•"/>
            </a:pPr>
            <a:endParaRPr lang="nl-NL" altLang="nl-NL" dirty="0">
              <a:solidFill>
                <a:schemeClr val="bg1"/>
              </a:solidFill>
            </a:endParaRPr>
          </a:p>
        </p:txBody>
      </p:sp>
    </p:spTree>
    <p:extLst>
      <p:ext uri="{BB962C8B-B14F-4D97-AF65-F5344CB8AC3E}">
        <p14:creationId xmlns:p14="http://schemas.microsoft.com/office/powerpoint/2010/main" val="377587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Resultaten analyseren</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a:extLst>
              <a:ext uri="{FF2B5EF4-FFF2-40B4-BE49-F238E27FC236}">
                <a16:creationId xmlns:a16="http://schemas.microsoft.com/office/drawing/2014/main" id="{86C2A6FC-9461-42C2-9759-B3D773FFE93F}"/>
              </a:ext>
            </a:extLst>
          </p:cNvPr>
          <p:cNvSpPr txBox="1"/>
          <p:nvPr/>
        </p:nvSpPr>
        <p:spPr>
          <a:xfrm>
            <a:off x="382030" y="1432679"/>
            <a:ext cx="7817904" cy="3139321"/>
          </a:xfrm>
          <a:prstGeom prst="rect">
            <a:avLst/>
          </a:prstGeom>
          <a:noFill/>
        </p:spPr>
        <p:txBody>
          <a:bodyPr wrap="square" rtlCol="0">
            <a:spAutoFit/>
          </a:bodyPr>
          <a:lstStyle/>
          <a:p>
            <a:pPr marL="457200" indent="-457200">
              <a:buClr>
                <a:srgbClr val="A2DAE7"/>
              </a:buClr>
              <a:buFont typeface="+mj-lt"/>
              <a:buAutoNum type="arabicPeriod"/>
            </a:pPr>
            <a:r>
              <a:rPr lang="nl-NL" sz="2000" dirty="0"/>
              <a:t>Selecteer de meest significante grafiek.</a:t>
            </a:r>
          </a:p>
          <a:p>
            <a:pPr marL="457200" indent="-457200">
              <a:buClr>
                <a:srgbClr val="A2DAE7"/>
              </a:buClr>
              <a:buFont typeface="+mj-lt"/>
              <a:buAutoNum type="arabicPeriod"/>
            </a:pPr>
            <a:r>
              <a:rPr lang="nl-NL" sz="2000" dirty="0"/>
              <a:t>Maak combinaties van vragen en grafieken.</a:t>
            </a:r>
          </a:p>
          <a:p>
            <a:pPr>
              <a:buClr>
                <a:srgbClr val="A2DAE7"/>
              </a:buClr>
            </a:pPr>
            <a:endParaRPr lang="nl-NL" sz="2000" dirty="0"/>
          </a:p>
          <a:p>
            <a:pPr>
              <a:buClr>
                <a:srgbClr val="A2DAE7"/>
              </a:buClr>
            </a:pPr>
            <a:r>
              <a:rPr lang="nl-NL" sz="2000" b="1" dirty="0">
                <a:solidFill>
                  <a:srgbClr val="BC32BE"/>
                </a:solidFill>
              </a:rPr>
              <a:t>Voorbeeld</a:t>
            </a:r>
          </a:p>
          <a:p>
            <a:pPr>
              <a:buClr>
                <a:srgbClr val="A2DAE7"/>
              </a:buClr>
            </a:pPr>
            <a:r>
              <a:rPr lang="nl-NL" sz="2000" dirty="0"/>
              <a:t>Vraag: Ik leg moeilijke woorden tijdens het voorlezen uit.</a:t>
            </a:r>
          </a:p>
          <a:p>
            <a:pPr marL="457200" indent="-457200">
              <a:buClr>
                <a:srgbClr val="A2DAE7"/>
              </a:buClr>
              <a:buFont typeface="+mj-lt"/>
              <a:buAutoNum type="arabicPeriod"/>
            </a:pPr>
            <a:endParaRPr lang="nl-NL" sz="2000" dirty="0"/>
          </a:p>
          <a:p>
            <a:pPr>
              <a:buClr>
                <a:srgbClr val="A2DAE7"/>
              </a:buClr>
            </a:pPr>
            <a:r>
              <a:rPr lang="nl-NL" sz="2000" dirty="0"/>
              <a:t>Combineer met de resultaten bij onderstaande vragen:</a:t>
            </a:r>
          </a:p>
          <a:p>
            <a:pPr marL="914400" lvl="1" indent="-457200">
              <a:buClr>
                <a:srgbClr val="A2DAE7"/>
              </a:buClr>
              <a:buFont typeface="Wingdings" panose="05000000000000000000" pitchFamily="2" charset="2"/>
              <a:buChar char="v"/>
            </a:pPr>
            <a:r>
              <a:rPr lang="nl-NL" sz="2000" dirty="0"/>
              <a:t>Voor of na het voorlezen praat ik met de kinderen over het boek.</a:t>
            </a:r>
          </a:p>
          <a:p>
            <a:pPr marL="914400" lvl="1" indent="-457200">
              <a:buClr>
                <a:srgbClr val="A2DAE7"/>
              </a:buClr>
              <a:buFont typeface="Wingdings" panose="05000000000000000000" pitchFamily="2" charset="2"/>
              <a:buChar char="v"/>
            </a:pPr>
            <a:r>
              <a:rPr lang="nl-NL" sz="2000" dirty="0"/>
              <a:t>Hoeveel PM'ers zijn getraind in interactief voorlezen?</a:t>
            </a:r>
          </a:p>
          <a:p>
            <a:endParaRPr lang="nl-NL" dirty="0"/>
          </a:p>
        </p:txBody>
      </p:sp>
      <p:sp>
        <p:nvSpPr>
          <p:cNvPr id="13" name="Rechthoek 12">
            <a:extLst>
              <a:ext uri="{FF2B5EF4-FFF2-40B4-BE49-F238E27FC236}">
                <a16:creationId xmlns:a16="http://schemas.microsoft.com/office/drawing/2014/main" id="{4F197CC7-8F1E-4896-A559-8ED71896CCEB}"/>
              </a:ext>
            </a:extLst>
          </p:cNvPr>
          <p:cNvSpPr/>
          <p:nvPr/>
        </p:nvSpPr>
        <p:spPr bwMode="auto">
          <a:xfrm>
            <a:off x="150987" y="4572000"/>
            <a:ext cx="8004472" cy="2184932"/>
          </a:xfrm>
          <a:prstGeom prst="rect">
            <a:avLst/>
          </a:prstGeom>
          <a:solidFill>
            <a:srgbClr val="BC32BB"/>
          </a:solidFill>
          <a:ln w="57150" cap="flat" cmpd="sng" algn="ctr">
            <a:solidFill>
              <a:srgbClr val="A2DAE7"/>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kumimoji="0" lang="nl-NL" sz="2000" b="1" i="0" u="none" strike="noStrike" cap="none" normalizeH="0" baseline="0" dirty="0">
              <a:ln>
                <a:noFill/>
              </a:ln>
              <a:solidFill>
                <a:schemeClr val="bg1"/>
              </a:solidFill>
              <a:latin typeface="Arial" charset="0"/>
            </a:endParaRPr>
          </a:p>
          <a:p>
            <a:pPr fontAlgn="base">
              <a:spcBef>
                <a:spcPct val="0"/>
              </a:spcBef>
              <a:spcAft>
                <a:spcPct val="0"/>
              </a:spcAft>
            </a:pPr>
            <a:r>
              <a:rPr kumimoji="0" lang="nl-NL" b="1" i="0" u="none" strike="noStrike" cap="none" normalizeH="0" baseline="0" dirty="0">
                <a:ln>
                  <a:noFill/>
                </a:ln>
              </a:rPr>
              <a:t>Hulpvragen</a:t>
            </a:r>
            <a:r>
              <a:rPr kumimoji="0" lang="nl-NL" b="1" i="0" u="none" strike="noStrike" cap="none" normalizeH="0" dirty="0">
                <a:ln>
                  <a:noFill/>
                </a:ln>
              </a:rPr>
              <a:t> bij het analyseren van de resultaten:</a:t>
            </a:r>
          </a:p>
          <a:p>
            <a:pPr fontAlgn="base">
              <a:spcBef>
                <a:spcPct val="0"/>
              </a:spcBef>
              <a:spcAft>
                <a:spcPct val="0"/>
              </a:spcAft>
            </a:pPr>
            <a:endParaRPr kumimoji="0" lang="nl-NL" b="1" i="0" u="none" strike="noStrike" cap="none" normalizeH="0" baseline="0" dirty="0">
              <a:ln>
                <a:noFill/>
              </a:ln>
              <a:solidFill>
                <a:schemeClr val="bg1"/>
              </a:solidFill>
            </a:endParaRPr>
          </a:p>
          <a:p>
            <a:pPr fontAlgn="base">
              <a:spcBef>
                <a:spcPct val="0"/>
              </a:spcBef>
              <a:spcAft>
                <a:spcPct val="0"/>
              </a:spcAft>
            </a:pPr>
            <a:r>
              <a:rPr lang="nl-NL" dirty="0">
                <a:solidFill>
                  <a:schemeClr val="bg1"/>
                </a:solidFill>
              </a:rPr>
              <a:t>• </a:t>
            </a:r>
            <a:r>
              <a:rPr lang="nl-NL" dirty="0"/>
              <a:t>Wijken de gegevens duidelijk af van het landelijke beeld?</a:t>
            </a:r>
          </a:p>
          <a:p>
            <a:pPr fontAlgn="base">
              <a:spcBef>
                <a:spcPct val="0"/>
              </a:spcBef>
              <a:spcAft>
                <a:spcPct val="0"/>
              </a:spcAft>
            </a:pPr>
            <a:r>
              <a:rPr lang="nl-NL" dirty="0"/>
              <a:t>• Wijken de gegevens af van het voorleesplan?</a:t>
            </a:r>
          </a:p>
          <a:p>
            <a:pPr fontAlgn="base">
              <a:spcBef>
                <a:spcPct val="0"/>
              </a:spcBef>
              <a:spcAft>
                <a:spcPct val="0"/>
              </a:spcAft>
            </a:pPr>
            <a:r>
              <a:rPr lang="nl-NL" dirty="0"/>
              <a:t>• wat is de reden waarom de gegevens afwijken?</a:t>
            </a:r>
          </a:p>
          <a:p>
            <a:pPr fontAlgn="base">
              <a:spcBef>
                <a:spcPct val="0"/>
              </a:spcBef>
              <a:spcAft>
                <a:spcPct val="0"/>
              </a:spcAft>
            </a:pPr>
            <a:r>
              <a:rPr lang="nl-NL" dirty="0"/>
              <a:t>• Is het team tevreden over de resultaten of geven de resultaten aanleiding</a:t>
            </a:r>
          </a:p>
          <a:p>
            <a:pPr fontAlgn="base">
              <a:spcBef>
                <a:spcPct val="0"/>
              </a:spcBef>
              <a:spcAft>
                <a:spcPct val="0"/>
              </a:spcAft>
            </a:pPr>
            <a:r>
              <a:rPr lang="nl-NL" dirty="0"/>
              <a:t>   tot het aanpassingen?</a:t>
            </a:r>
          </a:p>
          <a:p>
            <a:pPr marL="0" marR="0" indent="0" algn="ctr" defTabSz="914400" rtl="0" eaLnBrk="1" fontAlgn="base" latinLnBrk="0" hangingPunct="1">
              <a:spcBef>
                <a:spcPct val="0"/>
              </a:spcBef>
              <a:spcAft>
                <a:spcPct val="0"/>
              </a:spcAft>
              <a:buClrTx/>
              <a:buSzTx/>
              <a:buFontTx/>
              <a:buNone/>
              <a:tabLst/>
            </a:pPr>
            <a:endParaRPr kumimoji="0" lang="nl-NL" sz="2000" b="0" i="0" u="none" strike="noStrike" cap="none" normalizeH="0" baseline="0" dirty="0">
              <a:ln>
                <a:noFill/>
              </a:ln>
              <a:solidFill>
                <a:schemeClr val="bg1"/>
              </a:solidFill>
              <a:latin typeface="Arial" charset="0"/>
            </a:endParaRPr>
          </a:p>
        </p:txBody>
      </p:sp>
    </p:spTree>
    <p:extLst>
      <p:ext uri="{BB962C8B-B14F-4D97-AF65-F5344CB8AC3E}">
        <p14:creationId xmlns:p14="http://schemas.microsoft.com/office/powerpoint/2010/main" val="378808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Conclusie &amp; advies</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a:extLst>
              <a:ext uri="{FF2B5EF4-FFF2-40B4-BE49-F238E27FC236}">
                <a16:creationId xmlns:a16="http://schemas.microsoft.com/office/drawing/2014/main" id="{86C2A6FC-9461-42C2-9759-B3D773FFE93F}"/>
              </a:ext>
            </a:extLst>
          </p:cNvPr>
          <p:cNvSpPr txBox="1"/>
          <p:nvPr/>
        </p:nvSpPr>
        <p:spPr>
          <a:xfrm>
            <a:off x="3713343" y="1447800"/>
            <a:ext cx="5440602" cy="3754874"/>
          </a:xfrm>
          <a:prstGeom prst="rect">
            <a:avLst/>
          </a:prstGeom>
          <a:noFill/>
        </p:spPr>
        <p:txBody>
          <a:bodyPr wrap="square" rtlCol="0">
            <a:spAutoFit/>
          </a:bodyPr>
          <a:lstStyle/>
          <a:p>
            <a:r>
              <a:rPr lang="nl-NL" b="1" dirty="0">
                <a:solidFill>
                  <a:srgbClr val="BC32BE"/>
                </a:solidFill>
              </a:rPr>
              <a:t>Tips voor (de voorbereiding van) het gesprek met de Voorleescoördinator:</a:t>
            </a:r>
          </a:p>
          <a:p>
            <a:endParaRPr lang="nl-NL" b="1" dirty="0">
              <a:solidFill>
                <a:srgbClr val="BC32BE"/>
              </a:solidFill>
            </a:endParaRPr>
          </a:p>
          <a:p>
            <a:pPr marL="800100" lvl="1" indent="-342900">
              <a:buClr>
                <a:srgbClr val="A2DAE7"/>
              </a:buClr>
              <a:buFont typeface="Wingdings" panose="05000000000000000000" pitchFamily="2" charset="2"/>
              <a:buChar char="v"/>
            </a:pPr>
            <a:r>
              <a:rPr lang="nl-NL" dirty="0"/>
              <a:t>Kijk naar de resultaten m.b.t. afspraken die eerder zijn gemaakt.</a:t>
            </a:r>
          </a:p>
          <a:p>
            <a:pPr marL="800100" lvl="1" indent="-342900">
              <a:buClr>
                <a:srgbClr val="A2DAE7"/>
              </a:buClr>
              <a:buFont typeface="Wingdings" panose="05000000000000000000" pitchFamily="2" charset="2"/>
              <a:buChar char="v"/>
            </a:pPr>
            <a:r>
              <a:rPr lang="nl-NL" dirty="0"/>
              <a:t>Zoek naar verschillen t.o.v. de vorige meting(en).</a:t>
            </a:r>
          </a:p>
          <a:p>
            <a:pPr marL="800100" lvl="1" indent="-342900">
              <a:buClr>
                <a:srgbClr val="A2DAE7"/>
              </a:buClr>
              <a:buFont typeface="Wingdings" panose="05000000000000000000" pitchFamily="2" charset="2"/>
              <a:buChar char="v"/>
            </a:pPr>
            <a:r>
              <a:rPr lang="nl-NL" dirty="0"/>
              <a:t>Zijn er onderwerpen die vragen om extra inspanning?</a:t>
            </a:r>
          </a:p>
          <a:p>
            <a:pPr marL="800100" lvl="1" indent="-342900">
              <a:buClr>
                <a:srgbClr val="A2DAE7"/>
              </a:buClr>
              <a:buFont typeface="Wingdings" panose="05000000000000000000" pitchFamily="2" charset="2"/>
              <a:buChar char="v"/>
            </a:pPr>
            <a:r>
              <a:rPr lang="nl-NL" dirty="0"/>
              <a:t>Moeten we nieuwe doelen/acties formuleren?</a:t>
            </a:r>
          </a:p>
          <a:p>
            <a:pPr marL="800100" lvl="1" indent="-342900">
              <a:buClr>
                <a:srgbClr val="A2DAE7"/>
              </a:buClr>
              <a:buFont typeface="Wingdings" panose="05000000000000000000" pitchFamily="2" charset="2"/>
              <a:buChar char="v"/>
            </a:pPr>
            <a:endParaRPr lang="nl-NL" sz="2000" dirty="0">
              <a:solidFill>
                <a:srgbClr val="BC32BE"/>
              </a:solidFill>
            </a:endParaRPr>
          </a:p>
          <a:p>
            <a:endParaRPr lang="nl-NL" sz="2000" b="1" dirty="0">
              <a:solidFill>
                <a:srgbClr val="BC32BE"/>
              </a:solidFill>
            </a:endParaRPr>
          </a:p>
          <a:p>
            <a:endParaRPr lang="nl-NL" dirty="0"/>
          </a:p>
        </p:txBody>
      </p:sp>
      <p:pic>
        <p:nvPicPr>
          <p:cNvPr id="7" name="Afbeelding 6" descr="Afbeelding met boek, binnen, persoon, plank&#10;&#10;Beschrijving is gegenereerd met zeer hoge betrouwbaarheid">
            <a:extLst>
              <a:ext uri="{FF2B5EF4-FFF2-40B4-BE49-F238E27FC236}">
                <a16:creationId xmlns:a16="http://schemas.microsoft.com/office/drawing/2014/main" id="{B8426789-D01A-4977-9A73-81841DFD2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57" y="1308773"/>
            <a:ext cx="3692259" cy="5549227"/>
          </a:xfrm>
          <a:prstGeom prst="rect">
            <a:avLst/>
          </a:prstGeom>
        </p:spPr>
      </p:pic>
      <p:sp>
        <p:nvSpPr>
          <p:cNvPr id="6" name="Tekstballon: ovaal 5">
            <a:extLst>
              <a:ext uri="{FF2B5EF4-FFF2-40B4-BE49-F238E27FC236}">
                <a16:creationId xmlns:a16="http://schemas.microsoft.com/office/drawing/2014/main" id="{243723E7-17CA-43F7-B302-98B5A7595164}"/>
              </a:ext>
            </a:extLst>
          </p:cNvPr>
          <p:cNvSpPr/>
          <p:nvPr/>
        </p:nvSpPr>
        <p:spPr>
          <a:xfrm rot="21025603">
            <a:off x="3778502" y="4913874"/>
            <a:ext cx="3515429" cy="1777321"/>
          </a:xfrm>
          <a:prstGeom prst="wedgeEllipseCallout">
            <a:avLst>
              <a:gd name="adj1" fmla="val 80515"/>
              <a:gd name="adj2" fmla="val 29707"/>
            </a:avLst>
          </a:prstGeom>
          <a:solidFill>
            <a:srgbClr val="FF731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ea typeface="Chelsea Market" panose="02000000000000000000" pitchFamily="2" charset="0"/>
                <a:cs typeface="Arial" panose="020B0604020202020204" pitchFamily="34" charset="0"/>
              </a:rPr>
              <a:t>Aandachtspunt</a:t>
            </a:r>
          </a:p>
          <a:p>
            <a:pPr algn="ctr"/>
            <a:r>
              <a:rPr lang="nl-NL" dirty="0">
                <a:solidFill>
                  <a:schemeClr val="bg1"/>
                </a:solidFill>
                <a:ea typeface="Chelsea Market" panose="02000000000000000000" pitchFamily="2" charset="0"/>
                <a:cs typeface="Arial" panose="020B0604020202020204" pitchFamily="34" charset="0"/>
              </a:rPr>
              <a:t>De beleidsvoorstellen moeten passen bij de mogelijkheden die de Bibliotheek kan bieden. </a:t>
            </a:r>
          </a:p>
          <a:p>
            <a:pPr algn="ctr"/>
            <a:endParaRPr lang="nl-NL" sz="1400" dirty="0">
              <a:solidFill>
                <a:schemeClr val="bg1"/>
              </a:solidFill>
              <a:ea typeface="Chelsea Market" panose="02000000000000000000" pitchFamily="2" charset="0"/>
              <a:cs typeface="Arial" panose="020B0604020202020204" pitchFamily="34" charset="0"/>
            </a:endParaRPr>
          </a:p>
        </p:txBody>
      </p:sp>
    </p:spTree>
    <p:extLst>
      <p:ext uri="{BB962C8B-B14F-4D97-AF65-F5344CB8AC3E}">
        <p14:creationId xmlns:p14="http://schemas.microsoft.com/office/powerpoint/2010/main" val="1924092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Formuleren doelen</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inhoud 2">
            <a:extLst>
              <a:ext uri="{FF2B5EF4-FFF2-40B4-BE49-F238E27FC236}">
                <a16:creationId xmlns:a16="http://schemas.microsoft.com/office/drawing/2014/main" id="{499120C1-B296-4E94-BBC7-7565A43F1DC8}"/>
              </a:ext>
            </a:extLst>
          </p:cNvPr>
          <p:cNvSpPr txBox="1">
            <a:spLocks/>
          </p:cNvSpPr>
          <p:nvPr/>
        </p:nvSpPr>
        <p:spPr bwMode="auto">
          <a:xfrm>
            <a:off x="185998" y="1524000"/>
            <a:ext cx="4614602" cy="5172732"/>
          </a:xfrm>
          <a:prstGeom prst="rect">
            <a:avLst/>
          </a:prstGeom>
          <a:solidFill>
            <a:srgbClr val="A2DAE7"/>
          </a:solidFill>
          <a:ln w="57150">
            <a:solidFill>
              <a:srgbClr val="FF7314"/>
            </a:solidFill>
            <a:prstDash val="dash"/>
          </a:ln>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endParaRPr lang="nl-NL" b="0" kern="0" dirty="0"/>
          </a:p>
        </p:txBody>
      </p:sp>
      <p:sp>
        <p:nvSpPr>
          <p:cNvPr id="8" name="Tekstvak 7">
            <a:extLst>
              <a:ext uri="{FF2B5EF4-FFF2-40B4-BE49-F238E27FC236}">
                <a16:creationId xmlns:a16="http://schemas.microsoft.com/office/drawing/2014/main" id="{03CD51DD-9A8C-4E3A-B2FD-7A548B19907C}"/>
              </a:ext>
            </a:extLst>
          </p:cNvPr>
          <p:cNvSpPr txBox="1"/>
          <p:nvPr/>
        </p:nvSpPr>
        <p:spPr>
          <a:xfrm>
            <a:off x="214300" y="1698012"/>
            <a:ext cx="4510100" cy="4062651"/>
          </a:xfrm>
          <a:prstGeom prst="rect">
            <a:avLst/>
          </a:prstGeom>
          <a:noFill/>
        </p:spPr>
        <p:txBody>
          <a:bodyPr wrap="square" rtlCol="0">
            <a:spAutoFit/>
          </a:bodyPr>
          <a:lstStyle/>
          <a:p>
            <a:endParaRPr lang="nl-NL" altLang="nl-NL" sz="2000" dirty="0">
              <a:solidFill>
                <a:schemeClr val="bg1"/>
              </a:solidFill>
            </a:endParaRPr>
          </a:p>
          <a:p>
            <a:endParaRPr lang="nl-NL" altLang="nl-NL" sz="2000" dirty="0">
              <a:solidFill>
                <a:schemeClr val="bg1"/>
              </a:solidFill>
            </a:endParaRPr>
          </a:p>
          <a:p>
            <a:pPr marL="342900" indent="-342900">
              <a:buFont typeface="Arial" panose="020B0604020202020204" pitchFamily="34" charset="0"/>
              <a:buChar char="•"/>
            </a:pPr>
            <a:r>
              <a:rPr lang="nl-NL" altLang="nl-NL" sz="2000" dirty="0"/>
              <a:t>Wat willen we bij de volgende meting anders zien? </a:t>
            </a:r>
          </a:p>
          <a:p>
            <a:endParaRPr lang="nl-NL" altLang="nl-NL" sz="2000" dirty="0"/>
          </a:p>
          <a:p>
            <a:pPr marL="342900" indent="-342900">
              <a:buFont typeface="Arial" panose="020B0604020202020204" pitchFamily="34" charset="0"/>
              <a:buChar char="•"/>
            </a:pPr>
            <a:r>
              <a:rPr lang="nl-NL" altLang="nl-NL" sz="2000" dirty="0"/>
              <a:t>Wat gaat het verschil maken?</a:t>
            </a:r>
            <a:br>
              <a:rPr lang="nl-NL" altLang="nl-NL" sz="2000" dirty="0"/>
            </a:br>
            <a:endParaRPr lang="nl-NL" altLang="nl-NL" sz="2000" dirty="0"/>
          </a:p>
          <a:p>
            <a:pPr marL="342900" indent="-342900">
              <a:buFont typeface="Arial" panose="020B0604020202020204" pitchFamily="34" charset="0"/>
              <a:buChar char="•"/>
            </a:pPr>
            <a:r>
              <a:rPr lang="nl-NL" altLang="nl-NL" sz="2000" dirty="0"/>
              <a:t>Wat betekent dat voor mij als BoekStartcoördinatoren | Voorleesconsulent | Voorleescoördinator | Pedagogisch medewerker.</a:t>
            </a:r>
          </a:p>
          <a:p>
            <a:endParaRPr lang="nl-NL" altLang="nl-NL" dirty="0">
              <a:solidFill>
                <a:schemeClr val="bg1"/>
              </a:solidFill>
            </a:endParaRPr>
          </a:p>
        </p:txBody>
      </p:sp>
      <p:sp>
        <p:nvSpPr>
          <p:cNvPr id="5" name="Bijschrift: pijl-links 4">
            <a:extLst>
              <a:ext uri="{FF2B5EF4-FFF2-40B4-BE49-F238E27FC236}">
                <a16:creationId xmlns:a16="http://schemas.microsoft.com/office/drawing/2014/main" id="{8ED12F7E-6304-424A-AF3A-8F2459E4931F}"/>
              </a:ext>
            </a:extLst>
          </p:cNvPr>
          <p:cNvSpPr/>
          <p:nvPr/>
        </p:nvSpPr>
        <p:spPr>
          <a:xfrm>
            <a:off x="4512472" y="2005504"/>
            <a:ext cx="4098128" cy="937275"/>
          </a:xfrm>
          <a:prstGeom prst="leftArrowCallout">
            <a:avLst/>
          </a:prstGeom>
          <a:solidFill>
            <a:srgbClr val="BC32BE"/>
          </a:solidFill>
          <a:ln>
            <a:solidFill>
              <a:srgbClr val="BC32B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rPr>
              <a:t>Doelen (2 - 3)</a:t>
            </a:r>
          </a:p>
        </p:txBody>
      </p:sp>
      <p:sp>
        <p:nvSpPr>
          <p:cNvPr id="15" name="Bijschrift: pijl-links 14">
            <a:extLst>
              <a:ext uri="{FF2B5EF4-FFF2-40B4-BE49-F238E27FC236}">
                <a16:creationId xmlns:a16="http://schemas.microsoft.com/office/drawing/2014/main" id="{BED4E3E4-5975-41CD-96A1-AB928FAA1707}"/>
              </a:ext>
            </a:extLst>
          </p:cNvPr>
          <p:cNvSpPr/>
          <p:nvPr/>
        </p:nvSpPr>
        <p:spPr>
          <a:xfrm>
            <a:off x="4512472" y="3091945"/>
            <a:ext cx="4098128" cy="937275"/>
          </a:xfrm>
          <a:prstGeom prst="leftArrowCallout">
            <a:avLst/>
          </a:prstGeom>
          <a:solidFill>
            <a:srgbClr val="BC32BE"/>
          </a:solidFill>
          <a:ln>
            <a:solidFill>
              <a:srgbClr val="BC32B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Middelen (2 - 3 per doel)</a:t>
            </a:r>
          </a:p>
        </p:txBody>
      </p:sp>
      <p:sp>
        <p:nvSpPr>
          <p:cNvPr id="16" name="Bijschrift: pijl-links 15">
            <a:extLst>
              <a:ext uri="{FF2B5EF4-FFF2-40B4-BE49-F238E27FC236}">
                <a16:creationId xmlns:a16="http://schemas.microsoft.com/office/drawing/2014/main" id="{18F8CA85-2419-443F-AF00-8ED35C5EFF27}"/>
              </a:ext>
            </a:extLst>
          </p:cNvPr>
          <p:cNvSpPr/>
          <p:nvPr/>
        </p:nvSpPr>
        <p:spPr>
          <a:xfrm>
            <a:off x="4512472" y="4178386"/>
            <a:ext cx="4098128" cy="937275"/>
          </a:xfrm>
          <a:prstGeom prst="leftArrowCallout">
            <a:avLst/>
          </a:prstGeom>
          <a:solidFill>
            <a:srgbClr val="BC32BE"/>
          </a:solidFill>
          <a:ln>
            <a:solidFill>
              <a:srgbClr val="BC32B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Activiteiten/werkvormen</a:t>
            </a:r>
          </a:p>
        </p:txBody>
      </p:sp>
      <p:sp>
        <p:nvSpPr>
          <p:cNvPr id="6" name="Bijschrift: pijl-omhoog 5">
            <a:extLst>
              <a:ext uri="{FF2B5EF4-FFF2-40B4-BE49-F238E27FC236}">
                <a16:creationId xmlns:a16="http://schemas.microsoft.com/office/drawing/2014/main" id="{BD941C00-B11A-4A31-A1B5-5960CEDBBA0C}"/>
              </a:ext>
            </a:extLst>
          </p:cNvPr>
          <p:cNvSpPr/>
          <p:nvPr/>
        </p:nvSpPr>
        <p:spPr>
          <a:xfrm>
            <a:off x="5912376" y="5264827"/>
            <a:ext cx="2226472" cy="1322905"/>
          </a:xfrm>
          <a:prstGeom prst="upArrowCallout">
            <a:avLst>
              <a:gd name="adj1" fmla="val 25000"/>
              <a:gd name="adj2" fmla="val 25000"/>
              <a:gd name="adj3" fmla="val 16503"/>
              <a:gd name="adj4" fmla="val 64977"/>
            </a:avLst>
          </a:prstGeom>
          <a:solidFill>
            <a:srgbClr val="FF7314"/>
          </a:solidFill>
          <a:ln>
            <a:solidFill>
              <a:srgbClr val="FF731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Voorleesplan</a:t>
            </a:r>
          </a:p>
        </p:txBody>
      </p:sp>
    </p:spTree>
    <p:extLst>
      <p:ext uri="{BB962C8B-B14F-4D97-AF65-F5344CB8AC3E}">
        <p14:creationId xmlns:p14="http://schemas.microsoft.com/office/powerpoint/2010/main" val="151788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Opdracht maatwerkrapportage</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EA606449-C982-4329-BB47-A42383D94C9C}"/>
              </a:ext>
            </a:extLst>
          </p:cNvPr>
          <p:cNvSpPr txBox="1"/>
          <p:nvPr/>
        </p:nvSpPr>
        <p:spPr>
          <a:xfrm>
            <a:off x="663048" y="1828800"/>
            <a:ext cx="7817904" cy="3447098"/>
          </a:xfrm>
          <a:prstGeom prst="rect">
            <a:avLst/>
          </a:prstGeom>
          <a:noFill/>
        </p:spPr>
        <p:txBody>
          <a:bodyPr wrap="square" rtlCol="0">
            <a:spAutoFit/>
          </a:bodyPr>
          <a:lstStyle/>
          <a:p>
            <a:pPr marL="457200" indent="-457200">
              <a:buClr>
                <a:srgbClr val="A2DAE7"/>
              </a:buClr>
              <a:buFont typeface="+mj-lt"/>
              <a:buAutoNum type="arabicPeriod"/>
            </a:pPr>
            <a:r>
              <a:rPr lang="nl-NL" sz="2000" dirty="0"/>
              <a:t>Ga naar het rapportageportaal en log in.</a:t>
            </a:r>
          </a:p>
          <a:p>
            <a:pPr marL="457200" indent="-457200">
              <a:buClr>
                <a:srgbClr val="A2DAE7"/>
              </a:buClr>
              <a:buFont typeface="+mj-lt"/>
              <a:buAutoNum type="arabicPeriod"/>
            </a:pPr>
            <a:r>
              <a:rPr lang="nl-NL" sz="2000" dirty="0"/>
              <a:t>Kies een locatie.</a:t>
            </a:r>
          </a:p>
          <a:p>
            <a:pPr marL="457200" indent="-457200">
              <a:buClr>
                <a:srgbClr val="A2DAE7"/>
              </a:buClr>
              <a:buFont typeface="+mj-lt"/>
              <a:buAutoNum type="arabicPeriod"/>
            </a:pPr>
            <a:r>
              <a:rPr lang="nl-NL" sz="2000" dirty="0"/>
              <a:t>Stel een maatwerkrapportage samen met maximaal 2 á 3 grafieken.</a:t>
            </a:r>
          </a:p>
          <a:p>
            <a:pPr marL="457200" indent="-457200">
              <a:buClr>
                <a:srgbClr val="A2DAE7"/>
              </a:buClr>
              <a:buFont typeface="+mj-lt"/>
              <a:buAutoNum type="arabicPeriod"/>
            </a:pPr>
            <a:r>
              <a:rPr lang="nl-NL" sz="2000" dirty="0"/>
              <a:t>Schrijf op wat je deze locatie wilt adviseren.</a:t>
            </a:r>
          </a:p>
          <a:p>
            <a:pPr marL="457200" indent="-457200">
              <a:buClr>
                <a:srgbClr val="A2DAE7"/>
              </a:buClr>
              <a:buFont typeface="+mj-lt"/>
              <a:buAutoNum type="arabicPeriod"/>
            </a:pPr>
            <a:r>
              <a:rPr lang="nl-NL" sz="2000" dirty="0"/>
              <a:t>Na 20 minuten: wissel uit met je buur.</a:t>
            </a:r>
          </a:p>
          <a:p>
            <a:pPr marL="457200" indent="-457200">
              <a:buClr>
                <a:srgbClr val="A2DAE7"/>
              </a:buClr>
              <a:buFont typeface="+mj-lt"/>
              <a:buAutoNum type="arabicPeriod"/>
            </a:pPr>
            <a:r>
              <a:rPr lang="nl-NL" sz="2000" dirty="0"/>
              <a:t>Plenaire bespreking.</a:t>
            </a:r>
          </a:p>
          <a:p>
            <a:pPr marL="457200" indent="-457200">
              <a:buClr>
                <a:srgbClr val="A2DAE7"/>
              </a:buClr>
              <a:buFont typeface="+mj-lt"/>
              <a:buAutoNum type="arabicPeriod"/>
            </a:pPr>
            <a:endParaRPr lang="nl-NL" sz="2000" dirty="0"/>
          </a:p>
          <a:p>
            <a:pPr>
              <a:buClr>
                <a:srgbClr val="A2DAE7"/>
              </a:buClr>
            </a:pPr>
            <a:endParaRPr lang="nl-NL" sz="2000" dirty="0"/>
          </a:p>
          <a:p>
            <a:pPr>
              <a:buClr>
                <a:srgbClr val="A2DAE7"/>
              </a:buClr>
            </a:pPr>
            <a:endParaRPr lang="nl-NL" sz="2000" dirty="0"/>
          </a:p>
          <a:p>
            <a:pPr>
              <a:buClr>
                <a:srgbClr val="A2DAE7"/>
              </a:buClr>
            </a:pPr>
            <a:endParaRPr lang="nl-NL" sz="2000" dirty="0"/>
          </a:p>
          <a:p>
            <a:endParaRPr lang="nl-NL" dirty="0"/>
          </a:p>
        </p:txBody>
      </p:sp>
      <p:pic>
        <p:nvPicPr>
          <p:cNvPr id="10" name="Analog-watch-alarm-sound">
            <a:hlinkClick r:id="" action="ppaction://media"/>
            <a:extLst>
              <a:ext uri="{FF2B5EF4-FFF2-40B4-BE49-F238E27FC236}">
                <a16:creationId xmlns:a16="http://schemas.microsoft.com/office/drawing/2014/main" id="{5B773AFB-CDF3-4D22-962D-F8A86B13CB2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0176" y="6102545"/>
            <a:ext cx="609600" cy="609600"/>
          </a:xfrm>
          <a:prstGeom prst="rect">
            <a:avLst/>
          </a:prstGeom>
        </p:spPr>
      </p:pic>
      <p:pic>
        <p:nvPicPr>
          <p:cNvPr id="4" name="Afbeelding 3">
            <a:extLst>
              <a:ext uri="{FF2B5EF4-FFF2-40B4-BE49-F238E27FC236}">
                <a16:creationId xmlns:a16="http://schemas.microsoft.com/office/drawing/2014/main" id="{2ECCA881-C493-45B8-81C9-E42382F28CC7}"/>
              </a:ext>
            </a:extLst>
          </p:cNvPr>
          <p:cNvPicPr>
            <a:picLocks noChangeAspect="1"/>
          </p:cNvPicPr>
          <p:nvPr/>
        </p:nvPicPr>
        <p:blipFill>
          <a:blip r:embed="rId7"/>
          <a:stretch>
            <a:fillRect/>
          </a:stretch>
        </p:blipFill>
        <p:spPr>
          <a:xfrm>
            <a:off x="4267200" y="4137892"/>
            <a:ext cx="2438400" cy="2438400"/>
          </a:xfrm>
          <a:prstGeom prst="rect">
            <a:avLst/>
          </a:prstGeom>
        </p:spPr>
      </p:pic>
      <p:pic>
        <p:nvPicPr>
          <p:cNvPr id="11" name="Afbeelding 10">
            <a:extLst>
              <a:ext uri="{FF2B5EF4-FFF2-40B4-BE49-F238E27FC236}">
                <a16:creationId xmlns:a16="http://schemas.microsoft.com/office/drawing/2014/main" id="{5D00F8FE-087F-46D6-A89B-256E48546542}"/>
              </a:ext>
            </a:extLst>
          </p:cNvPr>
          <p:cNvPicPr>
            <a:picLocks noChangeAspect="1"/>
          </p:cNvPicPr>
          <p:nvPr/>
        </p:nvPicPr>
        <p:blipFill>
          <a:blip r:embed="rId8"/>
          <a:stretch>
            <a:fillRect/>
          </a:stretch>
        </p:blipFill>
        <p:spPr>
          <a:xfrm>
            <a:off x="1447800" y="4147765"/>
            <a:ext cx="2438400" cy="2428527"/>
          </a:xfrm>
          <a:prstGeom prst="rect">
            <a:avLst/>
          </a:prstGeom>
        </p:spPr>
      </p:pic>
    </p:spTree>
    <p:extLst>
      <p:ext uri="{BB962C8B-B14F-4D97-AF65-F5344CB8AC3E}">
        <p14:creationId xmlns:p14="http://schemas.microsoft.com/office/powerpoint/2010/main" val="167896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6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Tips voor presentatie</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kstvak 12">
            <a:extLst>
              <a:ext uri="{FF2B5EF4-FFF2-40B4-BE49-F238E27FC236}">
                <a16:creationId xmlns:a16="http://schemas.microsoft.com/office/drawing/2014/main" id="{684B8968-0EE5-4037-9633-738371DA0B87}"/>
              </a:ext>
            </a:extLst>
          </p:cNvPr>
          <p:cNvSpPr txBox="1"/>
          <p:nvPr/>
        </p:nvSpPr>
        <p:spPr>
          <a:xfrm>
            <a:off x="483924" y="1794762"/>
            <a:ext cx="8176152" cy="3447098"/>
          </a:xfrm>
          <a:prstGeom prst="rect">
            <a:avLst/>
          </a:prstGeom>
          <a:noFill/>
        </p:spPr>
        <p:txBody>
          <a:bodyPr wrap="square" rtlCol="0">
            <a:spAutoFit/>
          </a:bodyPr>
          <a:lstStyle/>
          <a:p>
            <a:pPr marL="457200" indent="-457200">
              <a:buClr>
                <a:srgbClr val="A2DAE7"/>
              </a:buClr>
              <a:buFont typeface="Arial" panose="020B0604020202020204" pitchFamily="34" charset="0"/>
              <a:buChar char="•"/>
            </a:pPr>
            <a:r>
              <a:rPr lang="nl-NL" sz="2000" dirty="0"/>
              <a:t>Bespreek de resultaten met de voorleescoördinator.</a:t>
            </a:r>
          </a:p>
          <a:p>
            <a:pPr marL="457200" indent="-457200">
              <a:buClr>
                <a:srgbClr val="A2DAE7"/>
              </a:buClr>
              <a:buFont typeface="Arial" panose="020B0604020202020204" pitchFamily="34" charset="0"/>
              <a:buChar char="•"/>
            </a:pPr>
            <a:r>
              <a:rPr lang="nl-NL" sz="2000" dirty="0"/>
              <a:t>Stuur vooraf een schriftelijke rapportage.</a:t>
            </a:r>
          </a:p>
          <a:p>
            <a:pPr marL="457200" indent="-457200">
              <a:buClr>
                <a:srgbClr val="A2DAE7"/>
              </a:buClr>
              <a:buFont typeface="Arial" panose="020B0604020202020204" pitchFamily="34" charset="0"/>
              <a:buChar char="•"/>
            </a:pPr>
            <a:r>
              <a:rPr lang="nl-NL" sz="2000" dirty="0"/>
              <a:t>Begin je presentatie met twee algemene dia’s. </a:t>
            </a:r>
          </a:p>
          <a:p>
            <a:pPr marL="457200" indent="-457200">
              <a:buClr>
                <a:srgbClr val="A2DAE7"/>
              </a:buClr>
              <a:buFont typeface="Arial" panose="020B0604020202020204" pitchFamily="34" charset="0"/>
              <a:buChar char="•"/>
            </a:pPr>
            <a:r>
              <a:rPr lang="nl-NL" sz="2000" dirty="0"/>
              <a:t>Benoem het doel van de presentatie. </a:t>
            </a:r>
          </a:p>
          <a:p>
            <a:pPr marL="457200" indent="-457200">
              <a:buClr>
                <a:srgbClr val="A2DAE7"/>
              </a:buClr>
              <a:buFont typeface="Arial" panose="020B0604020202020204" pitchFamily="34" charset="0"/>
              <a:buChar char="•"/>
            </a:pPr>
            <a:r>
              <a:rPr lang="nl-NL" sz="2000" dirty="0"/>
              <a:t>Zorg dat je goed voorbereid bent.</a:t>
            </a:r>
          </a:p>
          <a:p>
            <a:pPr marL="457200" indent="-457200">
              <a:buClr>
                <a:srgbClr val="A2DAE7"/>
              </a:buClr>
              <a:buFont typeface="Arial" panose="020B0604020202020204" pitchFamily="34" charset="0"/>
              <a:buChar char="•"/>
            </a:pPr>
            <a:r>
              <a:rPr lang="nl-NL" sz="2000" dirty="0"/>
              <a:t>Vergeet niet complimenten te geven over wat goed gaat!</a:t>
            </a:r>
          </a:p>
          <a:p>
            <a:pPr marL="457200" indent="-457200">
              <a:buClr>
                <a:srgbClr val="A2DAE7"/>
              </a:buClr>
              <a:buFont typeface="Arial" panose="020B0604020202020204" pitchFamily="34" charset="0"/>
              <a:buChar char="•"/>
            </a:pPr>
            <a:endParaRPr lang="nl-NL" sz="2000" dirty="0"/>
          </a:p>
          <a:p>
            <a:pPr>
              <a:buClr>
                <a:srgbClr val="A2DAE7"/>
              </a:buClr>
            </a:pPr>
            <a:endParaRPr lang="nl-NL" sz="2000" dirty="0"/>
          </a:p>
          <a:p>
            <a:pPr>
              <a:buClr>
                <a:srgbClr val="A2DAE7"/>
              </a:buClr>
            </a:pPr>
            <a:endParaRPr lang="nl-NL" sz="2000" dirty="0"/>
          </a:p>
          <a:p>
            <a:pPr>
              <a:buClr>
                <a:srgbClr val="A2DAE7"/>
              </a:buClr>
            </a:pPr>
            <a:endParaRPr lang="nl-NL" sz="2000" dirty="0"/>
          </a:p>
          <a:p>
            <a:endParaRPr lang="nl-NL" dirty="0"/>
          </a:p>
        </p:txBody>
      </p:sp>
      <p:sp>
        <p:nvSpPr>
          <p:cNvPr id="14" name="Tekstballon: ovaal 13">
            <a:extLst>
              <a:ext uri="{FF2B5EF4-FFF2-40B4-BE49-F238E27FC236}">
                <a16:creationId xmlns:a16="http://schemas.microsoft.com/office/drawing/2014/main" id="{7B678FDB-ABCD-4861-AAAC-35FC77845513}"/>
              </a:ext>
            </a:extLst>
          </p:cNvPr>
          <p:cNvSpPr/>
          <p:nvPr/>
        </p:nvSpPr>
        <p:spPr>
          <a:xfrm rot="20782222">
            <a:off x="2971377" y="4398698"/>
            <a:ext cx="4159451" cy="1786955"/>
          </a:xfrm>
          <a:prstGeom prst="wedgeEllipseCallout">
            <a:avLst>
              <a:gd name="adj1" fmla="val 78336"/>
              <a:gd name="adj2" fmla="val 71169"/>
            </a:avLst>
          </a:prstGeom>
          <a:solidFill>
            <a:srgbClr val="FF731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ea typeface="Chelsea Market" panose="02000000000000000000" pitchFamily="2" charset="0"/>
                <a:cs typeface="Arial" panose="020B0604020202020204" pitchFamily="34" charset="0"/>
              </a:rPr>
              <a:t>Betrek het team actief bij je presentatie. Zie de handleiding </a:t>
            </a:r>
            <a:r>
              <a:rPr lang="nl-NL" i="1" dirty="0">
                <a:solidFill>
                  <a:schemeClr val="tx1"/>
                </a:solidFill>
                <a:ea typeface="Chelsea Market" panose="02000000000000000000" pitchFamily="2" charset="0"/>
                <a:cs typeface="Arial" panose="020B0604020202020204" pitchFamily="34" charset="0"/>
              </a:rPr>
              <a:t>Werken met de Monitor.</a:t>
            </a:r>
          </a:p>
          <a:p>
            <a:pPr algn="ctr"/>
            <a:endParaRPr lang="nl-NL" sz="1400" dirty="0">
              <a:solidFill>
                <a:schemeClr val="tx1"/>
              </a:solidFill>
              <a:ea typeface="Chelsea Market" panose="02000000000000000000" pitchFamily="2" charset="0"/>
              <a:cs typeface="Arial" panose="020B0604020202020204" pitchFamily="34" charset="0"/>
            </a:endParaRPr>
          </a:p>
        </p:txBody>
      </p:sp>
    </p:spTree>
    <p:extLst>
      <p:ext uri="{BB962C8B-B14F-4D97-AF65-F5344CB8AC3E}">
        <p14:creationId xmlns:p14="http://schemas.microsoft.com/office/powerpoint/2010/main" val="3031075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Van resultaten naar doelen met de Monitor</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03CD51DD-9A8C-4E3A-B2FD-7A548B19907C}"/>
              </a:ext>
            </a:extLst>
          </p:cNvPr>
          <p:cNvSpPr txBox="1"/>
          <p:nvPr/>
        </p:nvSpPr>
        <p:spPr>
          <a:xfrm>
            <a:off x="214300" y="1698012"/>
            <a:ext cx="4510100" cy="4370427"/>
          </a:xfrm>
          <a:prstGeom prst="rect">
            <a:avLst/>
          </a:prstGeom>
          <a:noFill/>
        </p:spPr>
        <p:txBody>
          <a:bodyPr wrap="square" rtlCol="0">
            <a:spAutoFit/>
          </a:bodyPr>
          <a:lstStyle/>
          <a:p>
            <a:endParaRPr lang="nl-NL" altLang="nl-NL" sz="2000" dirty="0">
              <a:solidFill>
                <a:schemeClr val="bg1"/>
              </a:solidFill>
            </a:endParaRPr>
          </a:p>
          <a:p>
            <a:endParaRPr lang="nl-NL" altLang="nl-NL" sz="2000" dirty="0">
              <a:solidFill>
                <a:schemeClr val="bg1"/>
              </a:solidFill>
            </a:endParaRPr>
          </a:p>
          <a:p>
            <a:pPr marL="342900" indent="-342900">
              <a:buFont typeface="Arial" panose="020B0604020202020204" pitchFamily="34" charset="0"/>
              <a:buChar char="•"/>
            </a:pPr>
            <a:r>
              <a:rPr lang="nl-NL" altLang="nl-NL" sz="2000" dirty="0">
                <a:solidFill>
                  <a:schemeClr val="bg1"/>
                </a:solidFill>
              </a:rPr>
              <a:t>Wat willen we bij de volgende meting anders zien? </a:t>
            </a:r>
          </a:p>
          <a:p>
            <a:endParaRPr lang="nl-NL" altLang="nl-NL" sz="2000" dirty="0">
              <a:solidFill>
                <a:schemeClr val="bg1"/>
              </a:solidFill>
            </a:endParaRPr>
          </a:p>
          <a:p>
            <a:pPr marL="342900" indent="-342900">
              <a:buFont typeface="Arial" panose="020B0604020202020204" pitchFamily="34" charset="0"/>
              <a:buChar char="•"/>
            </a:pPr>
            <a:r>
              <a:rPr lang="nl-NL" altLang="nl-NL" sz="2000" dirty="0">
                <a:solidFill>
                  <a:schemeClr val="bg1"/>
                </a:solidFill>
              </a:rPr>
              <a:t>Wat gaat het verschil maken in positieve resultaten?</a:t>
            </a:r>
            <a:br>
              <a:rPr lang="nl-NL" altLang="nl-NL" sz="2000" dirty="0">
                <a:solidFill>
                  <a:schemeClr val="bg1"/>
                </a:solidFill>
              </a:rPr>
            </a:br>
            <a:endParaRPr lang="nl-NL" altLang="nl-NL" sz="2000" dirty="0">
              <a:solidFill>
                <a:schemeClr val="bg1"/>
              </a:solidFill>
            </a:endParaRPr>
          </a:p>
          <a:p>
            <a:pPr marL="342900" indent="-342900">
              <a:buFont typeface="Arial" panose="020B0604020202020204" pitchFamily="34" charset="0"/>
              <a:buChar char="•"/>
            </a:pPr>
            <a:r>
              <a:rPr lang="nl-NL" altLang="nl-NL" sz="2000" dirty="0">
                <a:solidFill>
                  <a:schemeClr val="bg1"/>
                </a:solidFill>
              </a:rPr>
              <a:t>Wat betekent dat voor mij als BoekStartcoördinatoren | Voorleesconsulent | Voorleescoördinator | Pedagogisch medewerker.</a:t>
            </a:r>
          </a:p>
          <a:p>
            <a:endParaRPr lang="nl-NL" altLang="nl-NL" dirty="0">
              <a:solidFill>
                <a:schemeClr val="bg1"/>
              </a:solidFill>
            </a:endParaRPr>
          </a:p>
        </p:txBody>
      </p:sp>
      <p:sp>
        <p:nvSpPr>
          <p:cNvPr id="11" name="PIJL-RECHTS 31">
            <a:extLst>
              <a:ext uri="{FF2B5EF4-FFF2-40B4-BE49-F238E27FC236}">
                <a16:creationId xmlns:a16="http://schemas.microsoft.com/office/drawing/2014/main" id="{BD5E9CD3-A428-4B21-9CD0-F079E63DB1E9}"/>
              </a:ext>
            </a:extLst>
          </p:cNvPr>
          <p:cNvSpPr/>
          <p:nvPr/>
        </p:nvSpPr>
        <p:spPr>
          <a:xfrm>
            <a:off x="4971655" y="2648393"/>
            <a:ext cx="864144" cy="403004"/>
          </a:xfrm>
          <a:prstGeom prst="rightArrow">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PIJL-RECHTS 33">
            <a:extLst>
              <a:ext uri="{FF2B5EF4-FFF2-40B4-BE49-F238E27FC236}">
                <a16:creationId xmlns:a16="http://schemas.microsoft.com/office/drawing/2014/main" id="{AD4A38DA-F912-499E-8616-CAFDB3E4B6B1}"/>
              </a:ext>
            </a:extLst>
          </p:cNvPr>
          <p:cNvSpPr/>
          <p:nvPr/>
        </p:nvSpPr>
        <p:spPr>
          <a:xfrm rot="8086047">
            <a:off x="4734959" y="5314913"/>
            <a:ext cx="1594086" cy="403004"/>
          </a:xfrm>
          <a:prstGeom prst="rightArrow">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JL-RECHTS 30">
            <a:extLst>
              <a:ext uri="{FF2B5EF4-FFF2-40B4-BE49-F238E27FC236}">
                <a16:creationId xmlns:a16="http://schemas.microsoft.com/office/drawing/2014/main" id="{DDAEC673-3342-452F-B571-6BF6D85A3453}"/>
              </a:ext>
            </a:extLst>
          </p:cNvPr>
          <p:cNvSpPr/>
          <p:nvPr/>
        </p:nvSpPr>
        <p:spPr>
          <a:xfrm rot="12086214">
            <a:off x="5038215" y="4514684"/>
            <a:ext cx="973591" cy="403004"/>
          </a:xfrm>
          <a:prstGeom prst="rightArrow">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PIJL-RECHTS 28">
            <a:extLst>
              <a:ext uri="{FF2B5EF4-FFF2-40B4-BE49-F238E27FC236}">
                <a16:creationId xmlns:a16="http://schemas.microsoft.com/office/drawing/2014/main" id="{A1D6B8EC-8DD9-4D59-A806-A8487250EB49}"/>
              </a:ext>
            </a:extLst>
          </p:cNvPr>
          <p:cNvSpPr/>
          <p:nvPr/>
        </p:nvSpPr>
        <p:spPr>
          <a:xfrm rot="5400000">
            <a:off x="6865345" y="3707031"/>
            <a:ext cx="648072" cy="403004"/>
          </a:xfrm>
          <a:prstGeom prst="rightArrow">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 name="PIJL-RECHTS 6">
            <a:extLst>
              <a:ext uri="{FF2B5EF4-FFF2-40B4-BE49-F238E27FC236}">
                <a16:creationId xmlns:a16="http://schemas.microsoft.com/office/drawing/2014/main" id="{36276CD6-0261-4591-B721-77F33A38037F}"/>
              </a:ext>
            </a:extLst>
          </p:cNvPr>
          <p:cNvSpPr/>
          <p:nvPr/>
        </p:nvSpPr>
        <p:spPr>
          <a:xfrm>
            <a:off x="1875311" y="2648393"/>
            <a:ext cx="792088" cy="403004"/>
          </a:xfrm>
          <a:prstGeom prst="rightArrow">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a:extLst>
              <a:ext uri="{FF2B5EF4-FFF2-40B4-BE49-F238E27FC236}">
                <a16:creationId xmlns:a16="http://schemas.microsoft.com/office/drawing/2014/main" id="{573598B9-5208-40D0-ACB5-3F6A913A545D}"/>
              </a:ext>
            </a:extLst>
          </p:cNvPr>
          <p:cNvPicPr>
            <a:picLocks noChangeAspect="1"/>
          </p:cNvPicPr>
          <p:nvPr/>
        </p:nvPicPr>
        <p:blipFill>
          <a:blip r:embed="rId4"/>
          <a:stretch>
            <a:fillRect/>
          </a:stretch>
        </p:blipFill>
        <p:spPr>
          <a:xfrm>
            <a:off x="5893777" y="4304577"/>
            <a:ext cx="1958198" cy="1412700"/>
          </a:xfrm>
          <a:prstGeom prst="rect">
            <a:avLst/>
          </a:prstGeom>
        </p:spPr>
      </p:pic>
      <p:sp>
        <p:nvSpPr>
          <p:cNvPr id="20" name="Tekstvak 19">
            <a:extLst>
              <a:ext uri="{FF2B5EF4-FFF2-40B4-BE49-F238E27FC236}">
                <a16:creationId xmlns:a16="http://schemas.microsoft.com/office/drawing/2014/main" id="{73462FF5-5D65-4D83-B645-3A7A0782BBB6}"/>
              </a:ext>
            </a:extLst>
          </p:cNvPr>
          <p:cNvSpPr txBox="1"/>
          <p:nvPr/>
        </p:nvSpPr>
        <p:spPr>
          <a:xfrm>
            <a:off x="147119" y="1495248"/>
            <a:ext cx="2429780" cy="577081"/>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Introductie Monitor (febr-mrt) </a:t>
            </a:r>
            <a:r>
              <a:rPr lang="nl-NL" sz="1050" i="1" dirty="0">
                <a:latin typeface="Arial" panose="020B0604020202020204" pitchFamily="34" charset="0"/>
                <a:cs typeface="Arial" panose="020B0604020202020204" pitchFamily="34" charset="0"/>
              </a:rPr>
              <a:t>Onderwijsspecialist/VLC aan MT, VC</a:t>
            </a:r>
          </a:p>
          <a:p>
            <a:endParaRPr lang="nl-NL" sz="1050" i="1" dirty="0">
              <a:latin typeface="Arial" panose="020B0604020202020204" pitchFamily="34" charset="0"/>
              <a:cs typeface="Arial" panose="020B0604020202020204" pitchFamily="34" charset="0"/>
            </a:endParaRPr>
          </a:p>
        </p:txBody>
      </p:sp>
      <p:sp>
        <p:nvSpPr>
          <p:cNvPr id="21" name="Tekstvak 20">
            <a:extLst>
              <a:ext uri="{FF2B5EF4-FFF2-40B4-BE49-F238E27FC236}">
                <a16:creationId xmlns:a16="http://schemas.microsoft.com/office/drawing/2014/main" id="{D400AFD0-DD00-4F45-919B-36DFFF52E0CA}"/>
              </a:ext>
            </a:extLst>
          </p:cNvPr>
          <p:cNvSpPr txBox="1"/>
          <p:nvPr/>
        </p:nvSpPr>
        <p:spPr>
          <a:xfrm>
            <a:off x="2883423" y="1448075"/>
            <a:ext cx="2016224" cy="415498"/>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Uitvoering Monitor (april-mei)</a:t>
            </a:r>
          </a:p>
          <a:p>
            <a:r>
              <a:rPr lang="nl-NL" sz="1050" i="1" dirty="0">
                <a:latin typeface="Arial" panose="020B0604020202020204" pitchFamily="34" charset="0"/>
                <a:cs typeface="Arial" panose="020B0604020202020204" pitchFamily="34" charset="0"/>
              </a:rPr>
              <a:t>VC, PM'ers en (V)LC</a:t>
            </a:r>
          </a:p>
        </p:txBody>
      </p:sp>
      <p:sp>
        <p:nvSpPr>
          <p:cNvPr id="22" name="Tekstvak 21">
            <a:extLst>
              <a:ext uri="{FF2B5EF4-FFF2-40B4-BE49-F238E27FC236}">
                <a16:creationId xmlns:a16="http://schemas.microsoft.com/office/drawing/2014/main" id="{2751B243-2B8F-466B-ABFB-054455FB9E4A}"/>
              </a:ext>
            </a:extLst>
          </p:cNvPr>
          <p:cNvSpPr txBox="1"/>
          <p:nvPr/>
        </p:nvSpPr>
        <p:spPr>
          <a:xfrm>
            <a:off x="5844751" y="1423240"/>
            <a:ext cx="3303368" cy="577081"/>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Maatwerk presentaties en doelen stellen (sept)</a:t>
            </a:r>
          </a:p>
          <a:p>
            <a:r>
              <a:rPr lang="nl-NL" sz="1050" i="1" dirty="0">
                <a:latin typeface="Arial" panose="020B0604020202020204" pitchFamily="34" charset="0"/>
                <a:cs typeface="Arial" panose="020B0604020202020204" pitchFamily="34" charset="0"/>
              </a:rPr>
              <a:t>Onderwijsspecialist /Voorleesconsulent/BS coördinator met voorleescoördinator/manager</a:t>
            </a:r>
          </a:p>
        </p:txBody>
      </p:sp>
      <p:sp>
        <p:nvSpPr>
          <p:cNvPr id="23" name="Tekstvak 22">
            <a:extLst>
              <a:ext uri="{FF2B5EF4-FFF2-40B4-BE49-F238E27FC236}">
                <a16:creationId xmlns:a16="http://schemas.microsoft.com/office/drawing/2014/main" id="{235CADE0-6A40-4DF2-A2E1-9708469816A6}"/>
              </a:ext>
            </a:extLst>
          </p:cNvPr>
          <p:cNvSpPr txBox="1"/>
          <p:nvPr/>
        </p:nvSpPr>
        <p:spPr>
          <a:xfrm>
            <a:off x="5835751" y="5744737"/>
            <a:ext cx="2376264" cy="430887"/>
          </a:xfrm>
          <a:prstGeom prst="rect">
            <a:avLst/>
          </a:prstGeom>
          <a:noFill/>
        </p:spPr>
        <p:txBody>
          <a:bodyPr wrap="square" rtlCol="0">
            <a:spAutoFit/>
          </a:bodyPr>
          <a:lstStyle/>
          <a:p>
            <a:r>
              <a:rPr lang="nl-NL" sz="1100" dirty="0">
                <a:latin typeface="Arial" panose="020B0604020202020204" pitchFamily="34" charset="0"/>
                <a:cs typeface="Arial" panose="020B0604020202020204" pitchFamily="34" charset="0"/>
              </a:rPr>
              <a:t>Leesplangesprek (okt)</a:t>
            </a:r>
          </a:p>
          <a:p>
            <a:r>
              <a:rPr lang="nl-NL" sz="1100" i="1" dirty="0">
                <a:latin typeface="Arial" panose="020B0604020202020204" pitchFamily="34" charset="0"/>
                <a:cs typeface="Arial" panose="020B0604020202020204" pitchFamily="34" charset="0"/>
              </a:rPr>
              <a:t>VLC met VC/MT/team</a:t>
            </a:r>
          </a:p>
        </p:txBody>
      </p:sp>
      <p:sp>
        <p:nvSpPr>
          <p:cNvPr id="24" name="Tekstvak 23">
            <a:extLst>
              <a:ext uri="{FF2B5EF4-FFF2-40B4-BE49-F238E27FC236}">
                <a16:creationId xmlns:a16="http://schemas.microsoft.com/office/drawing/2014/main" id="{7C39312D-2896-421A-9BC3-34CF7A14AB1C}"/>
              </a:ext>
            </a:extLst>
          </p:cNvPr>
          <p:cNvSpPr txBox="1"/>
          <p:nvPr/>
        </p:nvSpPr>
        <p:spPr>
          <a:xfrm>
            <a:off x="75111" y="5672729"/>
            <a:ext cx="2808313" cy="415498"/>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Terugkoppeling aan voorleescoördinator</a:t>
            </a:r>
          </a:p>
          <a:p>
            <a:r>
              <a:rPr lang="nl-NL" sz="1050" dirty="0">
                <a:latin typeface="Arial" panose="020B0604020202020204" pitchFamily="34" charset="0"/>
                <a:cs typeface="Arial" panose="020B0604020202020204" pitchFamily="34" charset="0"/>
              </a:rPr>
              <a:t>of manager en op verzoek het team </a:t>
            </a:r>
          </a:p>
        </p:txBody>
      </p:sp>
      <p:pic>
        <p:nvPicPr>
          <p:cNvPr id="25" name="Afbeelding 24">
            <a:extLst>
              <a:ext uri="{FF2B5EF4-FFF2-40B4-BE49-F238E27FC236}">
                <a16:creationId xmlns:a16="http://schemas.microsoft.com/office/drawing/2014/main" id="{129C8FE0-C23E-40B2-9332-49F51BD3C914}"/>
              </a:ext>
            </a:extLst>
          </p:cNvPr>
          <p:cNvPicPr>
            <a:picLocks noChangeAspect="1"/>
          </p:cNvPicPr>
          <p:nvPr/>
        </p:nvPicPr>
        <p:blipFill>
          <a:blip r:embed="rId5"/>
          <a:stretch>
            <a:fillRect/>
          </a:stretch>
        </p:blipFill>
        <p:spPr>
          <a:xfrm>
            <a:off x="176565" y="2007397"/>
            <a:ext cx="1770754" cy="2081156"/>
          </a:xfrm>
          <a:prstGeom prst="rect">
            <a:avLst/>
          </a:prstGeom>
        </p:spPr>
      </p:pic>
      <p:pic>
        <p:nvPicPr>
          <p:cNvPr id="26" name="Picture 2" descr="https://www.mboekstart.nl/Rapportage/KO/ChartImg.axd?i=chart_65099354e9074703a97948970050d4f4_2.png&amp;g=95b477fd887248319000533eab2d37c4">
            <a:extLst>
              <a:ext uri="{FF2B5EF4-FFF2-40B4-BE49-F238E27FC236}">
                <a16:creationId xmlns:a16="http://schemas.microsoft.com/office/drawing/2014/main" id="{067DFBB7-6392-492F-A149-700C5C2A8D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5791" y="2025615"/>
            <a:ext cx="2663478"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a:extLst>
              <a:ext uri="{FF2B5EF4-FFF2-40B4-BE49-F238E27FC236}">
                <a16:creationId xmlns:a16="http://schemas.microsoft.com/office/drawing/2014/main" id="{C9588D4F-6B69-4682-A84C-2EE46F8F48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7404" y="3944537"/>
            <a:ext cx="1864251" cy="821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descr="Kwestie van Lezen. Deel 4. Voorlezen in de kinderopvang">
            <a:extLst>
              <a:ext uri="{FF2B5EF4-FFF2-40B4-BE49-F238E27FC236}">
                <a16:creationId xmlns:a16="http://schemas.microsoft.com/office/drawing/2014/main" id="{0BC40CEE-05B7-425C-B533-A947CEDD2F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1455" y="5312689"/>
            <a:ext cx="1699528" cy="1419529"/>
          </a:xfrm>
          <a:prstGeom prst="rect">
            <a:avLst/>
          </a:prstGeom>
          <a:noFill/>
          <a:extLst>
            <a:ext uri="{909E8E84-426E-40DD-AFC4-6F175D3DCCD1}">
              <a14:hiddenFill xmlns:a14="http://schemas.microsoft.com/office/drawing/2010/main">
                <a:solidFill>
                  <a:srgbClr val="FFFFFF"/>
                </a:solidFill>
              </a14:hiddenFill>
            </a:ext>
          </a:extLst>
        </p:spPr>
      </p:pic>
      <p:pic>
        <p:nvPicPr>
          <p:cNvPr id="29" name="Tijdelijke aanduiding voor inhoud 3">
            <a:extLst>
              <a:ext uri="{FF2B5EF4-FFF2-40B4-BE49-F238E27FC236}">
                <a16:creationId xmlns:a16="http://schemas.microsoft.com/office/drawing/2014/main" id="{3C7DDDDE-C3A3-4765-8DB0-2E79116D0EF9}"/>
              </a:ext>
            </a:extLst>
          </p:cNvPr>
          <p:cNvPicPr>
            <a:picLocks noGrp="1" noChangeAspect="1"/>
          </p:cNvPicPr>
          <p:nvPr/>
        </p:nvPicPr>
        <p:blipFill rotWithShape="1">
          <a:blip r:embed="rId9"/>
          <a:srcRect l="7054" t="8065" r="20105" b="9341"/>
          <a:stretch/>
        </p:blipFill>
        <p:spPr>
          <a:xfrm>
            <a:off x="2811615" y="1856305"/>
            <a:ext cx="2232000" cy="1531474"/>
          </a:xfrm>
          <a:prstGeom prst="rect">
            <a:avLst/>
          </a:prstGeom>
        </p:spPr>
      </p:pic>
      <p:sp>
        <p:nvSpPr>
          <p:cNvPr id="30" name="Tekstvak 29">
            <a:extLst>
              <a:ext uri="{FF2B5EF4-FFF2-40B4-BE49-F238E27FC236}">
                <a16:creationId xmlns:a16="http://schemas.microsoft.com/office/drawing/2014/main" id="{AA898920-6B0F-4CE1-85AE-70FC8762A690}"/>
              </a:ext>
            </a:extLst>
          </p:cNvPr>
          <p:cNvSpPr txBox="1"/>
          <p:nvPr/>
        </p:nvSpPr>
        <p:spPr>
          <a:xfrm>
            <a:off x="3027439" y="4753175"/>
            <a:ext cx="2851272" cy="415498"/>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Plannen vaststellen (nov)</a:t>
            </a:r>
          </a:p>
          <a:p>
            <a:r>
              <a:rPr lang="nl-NL" sz="1050" i="1" dirty="0">
                <a:latin typeface="Arial" panose="020B0604020202020204" pitchFamily="34" charset="0"/>
                <a:cs typeface="Arial" panose="020B0604020202020204" pitchFamily="34" charset="0"/>
              </a:rPr>
              <a:t>(voor)leesconsulent en voorleescoördinator</a:t>
            </a:r>
          </a:p>
        </p:txBody>
      </p:sp>
      <p:pic>
        <p:nvPicPr>
          <p:cNvPr id="31" name="Picture 2" descr="Afbeeldingsresultaat voor pedagogische medewerker en manager">
            <a:hlinkClick r:id="rId10"/>
            <a:extLst>
              <a:ext uri="{FF2B5EF4-FFF2-40B4-BE49-F238E27FC236}">
                <a16:creationId xmlns:a16="http://schemas.microsoft.com/office/drawing/2014/main" id="{B002D21F-20CF-408F-850F-F0CD3DB6762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634" y="4417470"/>
            <a:ext cx="1119171" cy="11281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Afbeeldingsresultaat voor ik denk wel dat ik het kan">
            <a:extLst>
              <a:ext uri="{FF2B5EF4-FFF2-40B4-BE49-F238E27FC236}">
                <a16:creationId xmlns:a16="http://schemas.microsoft.com/office/drawing/2014/main" id="{7457C46C-9615-47A3-9E9F-FB14E570B2C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99775" y="4417470"/>
            <a:ext cx="1129498" cy="112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99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B6D4F5C0-DDE3-439E-BCF3-B89CE47E966C}"/>
              </a:ext>
            </a:extLst>
          </p:cNvPr>
          <p:cNvPicPr>
            <a:picLocks noChangeAspect="1"/>
          </p:cNvPicPr>
          <p:nvPr/>
        </p:nvPicPr>
        <p:blipFill>
          <a:blip r:embed="rId4"/>
          <a:stretch>
            <a:fillRect/>
          </a:stretch>
        </p:blipFill>
        <p:spPr>
          <a:xfrm>
            <a:off x="70720" y="0"/>
            <a:ext cx="9002559" cy="6756932"/>
          </a:xfrm>
          <a:prstGeom prst="rect">
            <a:avLst/>
          </a:prstGeom>
        </p:spPr>
      </p:pic>
    </p:spTree>
    <p:extLst>
      <p:ext uri="{BB962C8B-B14F-4D97-AF65-F5344CB8AC3E}">
        <p14:creationId xmlns:p14="http://schemas.microsoft.com/office/powerpoint/2010/main" val="121876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2417" y="173430"/>
            <a:ext cx="9144000" cy="1015663"/>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Voorleesplan</a:t>
            </a:r>
            <a:br>
              <a:rPr lang="nl-NL" sz="4000" dirty="0">
                <a:solidFill>
                  <a:schemeClr val="bg1"/>
                </a:solidFill>
                <a:effectLst>
                  <a:outerShdw blurRad="38100" dist="38100" dir="2700000" algn="tl">
                    <a:srgbClr val="000000">
                      <a:alpha val="43137"/>
                    </a:srgbClr>
                  </a:outerShdw>
                </a:effectLst>
              </a:rPr>
            </a:br>
            <a:r>
              <a:rPr lang="nl-NL" sz="2000" dirty="0">
                <a:solidFill>
                  <a:schemeClr val="bg1"/>
                </a:solidFill>
              </a:rPr>
              <a:t>www.leesplan.nl</a:t>
            </a:r>
            <a:endParaRPr lang="nl-NL" sz="4000" dirty="0">
              <a:solidFill>
                <a:schemeClr val="bg1"/>
              </a:solidFill>
              <a:effectLst>
                <a:outerShdw blurRad="38100" dist="38100" dir="2700000" algn="tl">
                  <a:srgbClr val="000000">
                    <a:alpha val="43137"/>
                  </a:srgbClr>
                </a:outerShdw>
              </a:effectLst>
            </a:endParaRPr>
          </a:p>
        </p:txBody>
      </p:sp>
      <p:pic>
        <p:nvPicPr>
          <p:cNvPr id="11" name="Tijdelijke aanduiding voor inhoud 3">
            <a:hlinkClick r:id="rId3"/>
            <a:extLst>
              <a:ext uri="{FF2B5EF4-FFF2-40B4-BE49-F238E27FC236}">
                <a16:creationId xmlns:a16="http://schemas.microsoft.com/office/drawing/2014/main" id="{2C918794-BA00-401B-8A9D-B31FC7776F21}"/>
              </a:ext>
            </a:extLst>
          </p:cNvPr>
          <p:cNvPicPr>
            <a:picLocks noChangeAspect="1"/>
          </p:cNvPicPr>
          <p:nvPr/>
        </p:nvPicPr>
        <p:blipFill>
          <a:blip r:embed="rId4"/>
          <a:stretch>
            <a:fillRect/>
          </a:stretch>
        </p:blipFill>
        <p:spPr>
          <a:xfrm>
            <a:off x="-2417" y="1293602"/>
            <a:ext cx="9146417" cy="4487824"/>
          </a:xfrm>
          <a:prstGeom prst="rect">
            <a:avLst/>
          </a:prstGeom>
        </p:spPr>
      </p:pic>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hoek 12">
            <a:extLst>
              <a:ext uri="{FF2B5EF4-FFF2-40B4-BE49-F238E27FC236}">
                <a16:creationId xmlns:a16="http://schemas.microsoft.com/office/drawing/2014/main" id="{F548E6DD-582C-4741-B326-3021C758C81D}"/>
              </a:ext>
            </a:extLst>
          </p:cNvPr>
          <p:cNvSpPr/>
          <p:nvPr/>
        </p:nvSpPr>
        <p:spPr bwMode="auto">
          <a:xfrm>
            <a:off x="150987" y="5867400"/>
            <a:ext cx="7998970" cy="889532"/>
          </a:xfrm>
          <a:prstGeom prst="rect">
            <a:avLst/>
          </a:prstGeom>
          <a:solidFill>
            <a:srgbClr val="BC32BB"/>
          </a:solidFill>
          <a:ln w="57150" cap="flat" cmpd="sng" algn="ctr">
            <a:solidFill>
              <a:srgbClr val="A2DAE7"/>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dirty="0">
              <a:solidFill>
                <a:schemeClr val="bg1"/>
              </a:solidFill>
            </a:endParaRPr>
          </a:p>
          <a:p>
            <a:pPr algn="ctr" fontAlgn="base">
              <a:spcBef>
                <a:spcPct val="0"/>
              </a:spcBef>
              <a:spcAft>
                <a:spcPct val="0"/>
              </a:spcAft>
            </a:pPr>
            <a:r>
              <a:rPr lang="nl-NL" dirty="0">
                <a:solidFill>
                  <a:schemeClr val="bg1"/>
                </a:solidFill>
              </a:rPr>
              <a:t>Tijdens de training Voorleescoördinator krijgen de deelnemers de opdracht om een Voorleesplan te maken. Deze is vaak nog niet volledig, help de kinderopvang hierbij!</a:t>
            </a:r>
          </a:p>
          <a:p>
            <a:pPr marL="0" marR="0" indent="0" algn="ctr" defTabSz="914400" rtl="0" eaLnBrk="1" fontAlgn="base" latinLnBrk="0" hangingPunct="1">
              <a:spcBef>
                <a:spcPct val="0"/>
              </a:spcBef>
              <a:spcAft>
                <a:spcPct val="0"/>
              </a:spcAft>
              <a:buClrTx/>
              <a:buSzTx/>
              <a:buFontTx/>
              <a:buNone/>
              <a:tabLst/>
            </a:pPr>
            <a:endParaRPr kumimoji="0" lang="nl-NL" sz="2000" b="0" i="0" u="none" strike="noStrike" cap="none" normalizeH="0" baseline="0" dirty="0">
              <a:ln>
                <a:noFill/>
              </a:ln>
              <a:solidFill>
                <a:schemeClr val="bg1"/>
              </a:solidFill>
              <a:latin typeface="Arial" charset="0"/>
            </a:endParaRPr>
          </a:p>
        </p:txBody>
      </p:sp>
    </p:spTree>
    <p:extLst>
      <p:ext uri="{BB962C8B-B14F-4D97-AF65-F5344CB8AC3E}">
        <p14:creationId xmlns:p14="http://schemas.microsoft.com/office/powerpoint/2010/main" val="100863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008329"/>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6178" y="150221"/>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Bibliotheekjaarplan</a:t>
            </a:r>
          </a:p>
        </p:txBody>
      </p:sp>
      <p:pic>
        <p:nvPicPr>
          <p:cNvPr id="4" name="Afbeelding 3">
            <a:extLst>
              <a:ext uri="{FF2B5EF4-FFF2-40B4-BE49-F238E27FC236}">
                <a16:creationId xmlns:a16="http://schemas.microsoft.com/office/drawing/2014/main" id="{E1FE1388-6ACB-4D9D-A19B-012BE21780EF}"/>
              </a:ext>
            </a:extLst>
          </p:cNvPr>
          <p:cNvPicPr>
            <a:picLocks noChangeAspect="1"/>
          </p:cNvPicPr>
          <p:nvPr/>
        </p:nvPicPr>
        <p:blipFill>
          <a:blip r:embed="rId3"/>
          <a:stretch>
            <a:fillRect/>
          </a:stretch>
        </p:blipFill>
        <p:spPr>
          <a:xfrm>
            <a:off x="527222" y="1038345"/>
            <a:ext cx="8077200" cy="5667375"/>
          </a:xfrm>
          <a:prstGeom prst="rect">
            <a:avLst/>
          </a:prstGeom>
        </p:spPr>
      </p:pic>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08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589601" y="300443"/>
            <a:ext cx="7964798"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Doelen/belangen Monitor</a:t>
            </a:r>
          </a:p>
        </p:txBody>
      </p:sp>
      <p:pic>
        <p:nvPicPr>
          <p:cNvPr id="4" name="Afbeelding 1">
            <a:extLst>
              <a:ext uri="{FF2B5EF4-FFF2-40B4-BE49-F238E27FC236}">
                <a16:creationId xmlns:a16="http://schemas.microsoft.com/office/drawing/2014/main" id="{03DE3D1C-3028-45D0-843E-3C416ECE2C7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376" y="4995546"/>
            <a:ext cx="964629" cy="168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8DD3E2D7-EE32-4871-9406-4BDCC6776C27}"/>
              </a:ext>
            </a:extLst>
          </p:cNvPr>
          <p:cNvPicPr>
            <a:picLocks noChangeAspect="1"/>
          </p:cNvPicPr>
          <p:nvPr/>
        </p:nvPicPr>
        <p:blipFill>
          <a:blip r:embed="rId4">
            <a:duotone>
              <a:srgbClr val="A5A5A5">
                <a:shade val="45000"/>
                <a:satMod val="135000"/>
              </a:srgbClr>
              <a:prstClr val="white"/>
            </a:duotone>
            <a:extLst>
              <a:ext uri="{BEBA8EAE-BF5A-486C-A8C5-ECC9F3942E4B}">
                <a14:imgProps xmlns:a14="http://schemas.microsoft.com/office/drawing/2010/main">
                  <a14:imgLayer r:embed="rId5">
                    <a14:imgEffect>
                      <a14:backgroundRemoval t="10000" b="90000" l="5556" r="90000">
                        <a14:foregroundMark x1="5556" y1="25972" x2="5556" y2="25972"/>
                      </a14:backgroundRemoval>
                    </a14:imgEffect>
                  </a14:imgLayer>
                </a14:imgProps>
              </a:ext>
              <a:ext uri="{28A0092B-C50C-407E-A947-70E740481C1C}">
                <a14:useLocalDpi xmlns:a14="http://schemas.microsoft.com/office/drawing/2010/main" val="0"/>
              </a:ext>
            </a:extLst>
          </a:blip>
          <a:stretch>
            <a:fillRect/>
          </a:stretch>
        </p:blipFill>
        <p:spPr>
          <a:xfrm>
            <a:off x="1143000" y="813163"/>
            <a:ext cx="6057900" cy="6057900"/>
          </a:xfrm>
          <a:prstGeom prst="rect">
            <a:avLst/>
          </a:prstGeom>
        </p:spPr>
      </p:pic>
      <p:sp>
        <p:nvSpPr>
          <p:cNvPr id="10" name="Ovaal 9">
            <a:extLst>
              <a:ext uri="{FF2B5EF4-FFF2-40B4-BE49-F238E27FC236}">
                <a16:creationId xmlns:a16="http://schemas.microsoft.com/office/drawing/2014/main" id="{0F1A2F53-6781-4E33-8B25-5A1AD4B2A9C2}"/>
              </a:ext>
            </a:extLst>
          </p:cNvPr>
          <p:cNvSpPr/>
          <p:nvPr/>
        </p:nvSpPr>
        <p:spPr>
          <a:xfrm>
            <a:off x="65702" y="3055043"/>
            <a:ext cx="2936962" cy="2101488"/>
          </a:xfrm>
          <a:prstGeom prst="ellipse">
            <a:avLst/>
          </a:prstGeom>
          <a:solidFill>
            <a:srgbClr val="A2DAE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 kaart brengen voorleesomgeving en leesbevorderend gedrag PM`er</a:t>
            </a:r>
          </a:p>
        </p:txBody>
      </p:sp>
      <p:sp>
        <p:nvSpPr>
          <p:cNvPr id="12" name="Ovaal 11">
            <a:extLst>
              <a:ext uri="{FF2B5EF4-FFF2-40B4-BE49-F238E27FC236}">
                <a16:creationId xmlns:a16="http://schemas.microsoft.com/office/drawing/2014/main" id="{BEB7CC77-0453-45DD-A036-F9B1F6EED4CF}"/>
              </a:ext>
            </a:extLst>
          </p:cNvPr>
          <p:cNvSpPr/>
          <p:nvPr/>
        </p:nvSpPr>
        <p:spPr>
          <a:xfrm>
            <a:off x="5781403" y="1433491"/>
            <a:ext cx="3129805" cy="1755551"/>
          </a:xfrm>
          <a:prstGeom prst="ellipse">
            <a:avLst/>
          </a:prstGeom>
          <a:solidFill>
            <a:srgbClr val="BC32B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Geeft informatie over beleid en organisatie rondom BoekStart in de kinderopvang</a:t>
            </a:r>
          </a:p>
        </p:txBody>
      </p:sp>
      <p:sp>
        <p:nvSpPr>
          <p:cNvPr id="13" name="Ovaal 12">
            <a:extLst>
              <a:ext uri="{FF2B5EF4-FFF2-40B4-BE49-F238E27FC236}">
                <a16:creationId xmlns:a16="http://schemas.microsoft.com/office/drawing/2014/main" id="{928CC802-0E77-498C-991F-A7FB6A5C3C93}"/>
              </a:ext>
            </a:extLst>
          </p:cNvPr>
          <p:cNvSpPr/>
          <p:nvPr/>
        </p:nvSpPr>
        <p:spPr>
          <a:xfrm>
            <a:off x="4876800" y="5240688"/>
            <a:ext cx="3000849" cy="1584176"/>
          </a:xfrm>
          <a:prstGeom prst="ellipse">
            <a:avLst/>
          </a:prstGeom>
          <a:solidFill>
            <a:srgbClr val="FF731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Voedt de dialoog tussen kinderopvang en Bibliotheek.</a:t>
            </a:r>
          </a:p>
        </p:txBody>
      </p:sp>
      <p:sp>
        <p:nvSpPr>
          <p:cNvPr id="14" name="Tijdelijke aanduiding voor inhoud 2">
            <a:extLst>
              <a:ext uri="{FF2B5EF4-FFF2-40B4-BE49-F238E27FC236}">
                <a16:creationId xmlns:a16="http://schemas.microsoft.com/office/drawing/2014/main" id="{170C0FA3-40A4-459A-97AE-8F33731A7256}"/>
              </a:ext>
            </a:extLst>
          </p:cNvPr>
          <p:cNvSpPr txBox="1">
            <a:spLocks/>
          </p:cNvSpPr>
          <p:nvPr/>
        </p:nvSpPr>
        <p:spPr bwMode="auto">
          <a:xfrm>
            <a:off x="589601" y="1962835"/>
            <a:ext cx="7964798" cy="418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algn="ctr">
              <a:buClr>
                <a:srgbClr val="B2D6B8"/>
              </a:buClr>
            </a:pPr>
            <a:r>
              <a:rPr lang="nl-NL" sz="2400" kern="0" dirty="0">
                <a:cs typeface="Arial" panose="020B0604020202020204" pitchFamily="34" charset="0"/>
              </a:rPr>
              <a:t>Alle gegevens</a:t>
            </a:r>
            <a:r>
              <a:rPr lang="nl-NL" sz="2400" b="0" kern="0" dirty="0">
                <a:cs typeface="Arial" panose="020B0604020202020204" pitchFamily="34" charset="0"/>
              </a:rPr>
              <a:t> gebruik je vervolgens om het doel van BoekStart in de kinderopvang </a:t>
            </a:r>
            <a:r>
              <a:rPr lang="nl-NL" sz="2400" kern="0" dirty="0">
                <a:cs typeface="Arial" panose="020B0604020202020204" pitchFamily="34" charset="0"/>
              </a:rPr>
              <a:t>te behalen: </a:t>
            </a:r>
            <a:br>
              <a:rPr lang="nl-NL" sz="2400" kern="0" dirty="0">
                <a:cs typeface="Arial" panose="020B0604020202020204" pitchFamily="34" charset="0"/>
              </a:rPr>
            </a:br>
            <a:endParaRPr lang="nl-NL" sz="2400" kern="0" dirty="0">
              <a:cs typeface="Arial" panose="020B0604020202020204" pitchFamily="34" charset="0"/>
            </a:endParaRPr>
          </a:p>
          <a:p>
            <a:pPr algn="ctr">
              <a:buClr>
                <a:srgbClr val="B2D6B8"/>
              </a:buClr>
            </a:pPr>
            <a:r>
              <a:rPr lang="nl-NL" sz="2400" i="1" kern="0" dirty="0">
                <a:solidFill>
                  <a:srgbClr val="BC32BE"/>
                </a:solidFill>
                <a:cs typeface="Arial" panose="020B0604020202020204" pitchFamily="34" charset="0"/>
              </a:rPr>
              <a:t>Het doel is om kinderen in de leeftijd van nul tot vier jaar, hun ouders en pedagogisch medewerkers via de kinderopvang intensief met boeken en het lezen daarvan in aanraking te brengen door hen te binden aan de Bibliotheek en de relatie tussen kinderopvang en Bibliotheek te versterken.</a:t>
            </a:r>
          </a:p>
          <a:p>
            <a:pPr algn="ctr">
              <a:buClr>
                <a:srgbClr val="B2D6B8"/>
              </a:buClr>
            </a:pPr>
            <a:endParaRPr lang="nl-NL" sz="2400" b="0" kern="0" dirty="0">
              <a:cs typeface="Arial" panose="020B0604020202020204" pitchFamily="34" charset="0"/>
            </a:endParaRPr>
          </a:p>
          <a:p>
            <a:pPr algn="ctr"/>
            <a:endParaRPr lang="nl-NL" sz="2400" b="0" kern="0" dirty="0"/>
          </a:p>
        </p:txBody>
      </p:sp>
    </p:spTree>
    <p:extLst>
      <p:ext uri="{BB962C8B-B14F-4D97-AF65-F5344CB8AC3E}">
        <p14:creationId xmlns:p14="http://schemas.microsoft.com/office/powerpoint/2010/main" val="58730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750" fill="hold"/>
                                        <p:tgtEl>
                                          <p:spTgt spid="12"/>
                                        </p:tgtEl>
                                        <p:attrNameLst>
                                          <p:attrName>ppt_x</p:attrName>
                                        </p:attrNameLst>
                                      </p:cBhvr>
                                      <p:tavLst>
                                        <p:tav tm="0">
                                          <p:val>
                                            <p:strVal val="#ppt_x"/>
                                          </p:val>
                                        </p:tav>
                                        <p:tav tm="100000">
                                          <p:val>
                                            <p:strVal val="#ppt_x"/>
                                          </p:val>
                                        </p:tav>
                                      </p:tavLst>
                                    </p:anim>
                                    <p:anim calcmode="lin" valueType="num">
                                      <p:cBhvr additive="base">
                                        <p:cTn id="15"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ntrolelijst, Check, Lijst, Marker, Gecontroleerd, Pen">
            <a:extLst>
              <a:ext uri="{FF2B5EF4-FFF2-40B4-BE49-F238E27FC236}">
                <a16:creationId xmlns:a16="http://schemas.microsoft.com/office/drawing/2014/main" id="{4B66BA11-D464-41BF-B736-E226F67F0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3435"/>
            <a:ext cx="9144000" cy="57531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Evaluatie leerdoelen</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084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Ondersteuning</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a:extLst>
              <a:ext uri="{FF2B5EF4-FFF2-40B4-BE49-F238E27FC236}">
                <a16:creationId xmlns:a16="http://schemas.microsoft.com/office/drawing/2014/main" id="{B8BE1CA8-04CC-4E87-B2F5-6DF1C7321E71}"/>
              </a:ext>
            </a:extLst>
          </p:cNvPr>
          <p:cNvSpPr txBox="1"/>
          <p:nvPr/>
        </p:nvSpPr>
        <p:spPr>
          <a:xfrm>
            <a:off x="808377" y="1771163"/>
            <a:ext cx="7429500" cy="2523768"/>
          </a:xfrm>
          <a:prstGeom prst="rect">
            <a:avLst/>
          </a:prstGeom>
          <a:noFill/>
        </p:spPr>
        <p:txBody>
          <a:bodyPr wrap="square" rtlCol="0">
            <a:spAutoFit/>
          </a:bodyPr>
          <a:lstStyle/>
          <a:p>
            <a:pPr>
              <a:buClr>
                <a:srgbClr val="A2DAE7"/>
              </a:buClr>
            </a:pPr>
            <a:r>
              <a:rPr lang="nl-NL" sz="2000" b="1" dirty="0">
                <a:cs typeface="Arial" panose="020B0604020202020204" pitchFamily="34" charset="0"/>
              </a:rPr>
              <a:t>Rapportagepagina:   www.mboekstart.nl/rapportage</a:t>
            </a:r>
          </a:p>
          <a:p>
            <a:pPr>
              <a:buClr>
                <a:srgbClr val="A2DAE7"/>
              </a:buClr>
            </a:pPr>
            <a:r>
              <a:rPr lang="nl-NL" sz="2000" b="1" dirty="0">
                <a:cs typeface="Arial" panose="020B0604020202020204" pitchFamily="34" charset="0"/>
              </a:rPr>
              <a:t>Technische vragen:   helpdesk@mboekstart.nl</a:t>
            </a:r>
          </a:p>
          <a:p>
            <a:pPr>
              <a:buClr>
                <a:srgbClr val="A2DAE7"/>
              </a:buClr>
            </a:pPr>
            <a:endParaRPr lang="nl-NL" sz="2000" b="1" dirty="0">
              <a:solidFill>
                <a:srgbClr val="A2DAE7"/>
              </a:solidFill>
              <a:cs typeface="Arial" panose="020B0604020202020204" pitchFamily="34" charset="0"/>
            </a:endParaRPr>
          </a:p>
          <a:p>
            <a:pPr>
              <a:buClr>
                <a:srgbClr val="A2DAE7"/>
              </a:buClr>
            </a:pPr>
            <a:r>
              <a:rPr lang="nl-NL" sz="2000" b="1" dirty="0">
                <a:solidFill>
                  <a:srgbClr val="BC32BE"/>
                </a:solidFill>
                <a:cs typeface="Arial" panose="020B0604020202020204" pitchFamily="34" charset="0"/>
              </a:rPr>
              <a:t>Inhoudelijke vragen: </a:t>
            </a:r>
          </a:p>
          <a:p>
            <a:pPr marL="342900" indent="-342900">
              <a:buClr>
                <a:srgbClr val="A2DAE7"/>
              </a:buClr>
              <a:buFont typeface="Arial" panose="020B0604020202020204" pitchFamily="34" charset="0"/>
              <a:buChar char="•"/>
            </a:pPr>
            <a:r>
              <a:rPr lang="nl-NL" sz="2000" dirty="0">
                <a:cs typeface="Arial" panose="020B0604020202020204" pitchFamily="34" charset="0"/>
              </a:rPr>
              <a:t>POI contactpersoon |</a:t>
            </a:r>
            <a:r>
              <a:rPr lang="nl-NL" sz="2000" dirty="0">
                <a:cs typeface="Arial" panose="020B0604020202020204" pitchFamily="34" charset="0"/>
                <a:sym typeface="Wingdings" panose="05000000000000000000" pitchFamily="2" charset="2"/>
              </a:rPr>
              <a:t> info@boekstart.nl</a:t>
            </a:r>
          </a:p>
          <a:p>
            <a:pPr marL="342900" indent="-342900">
              <a:buClr>
                <a:srgbClr val="A2DAE7"/>
              </a:buClr>
              <a:buFont typeface="Arial" panose="020B0604020202020204" pitchFamily="34" charset="0"/>
              <a:buChar char="•"/>
            </a:pPr>
            <a:r>
              <a:rPr lang="nl-NL" sz="2000" dirty="0">
                <a:cs typeface="Arial" panose="020B0604020202020204" pitchFamily="34" charset="0"/>
              </a:rPr>
              <a:t>of landelijk contactpersoon Nicolien de Pater | depater@kunstvanlezen.nl</a:t>
            </a:r>
            <a:endParaRPr lang="nl-NL" sz="2400" dirty="0"/>
          </a:p>
          <a:p>
            <a:endParaRPr lang="nl-NL" dirty="0"/>
          </a:p>
        </p:txBody>
      </p:sp>
      <p:pic>
        <p:nvPicPr>
          <p:cNvPr id="4" name="Afbeelding 3"/>
          <p:cNvPicPr>
            <a:picLocks noChangeAspect="1"/>
          </p:cNvPicPr>
          <p:nvPr/>
        </p:nvPicPr>
        <p:blipFill>
          <a:blip r:embed="rId4"/>
          <a:stretch>
            <a:fillRect/>
          </a:stretch>
        </p:blipFill>
        <p:spPr>
          <a:xfrm>
            <a:off x="1295400" y="4261393"/>
            <a:ext cx="2286198" cy="1841152"/>
          </a:xfrm>
          <a:prstGeom prst="rect">
            <a:avLst/>
          </a:prstGeom>
        </p:spPr>
      </p:pic>
    </p:spTree>
    <p:extLst>
      <p:ext uri="{BB962C8B-B14F-4D97-AF65-F5344CB8AC3E}">
        <p14:creationId xmlns:p14="http://schemas.microsoft.com/office/powerpoint/2010/main" val="16919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Evaluatie training</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Afbeelding met tafelgerei, bord, serviesgoed&#10;&#10;Beschrijving is gegenereerd met zeer hoge betrouwbaarheid">
            <a:extLst>
              <a:ext uri="{FF2B5EF4-FFF2-40B4-BE49-F238E27FC236}">
                <a16:creationId xmlns:a16="http://schemas.microsoft.com/office/drawing/2014/main" id="{04A3B583-14C0-444B-9739-A74BE917B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286000"/>
            <a:ext cx="7324725" cy="2876550"/>
          </a:xfrm>
          <a:prstGeom prst="rect">
            <a:avLst/>
          </a:prstGeom>
        </p:spPr>
      </p:pic>
    </p:spTree>
    <p:extLst>
      <p:ext uri="{BB962C8B-B14F-4D97-AF65-F5344CB8AC3E}">
        <p14:creationId xmlns:p14="http://schemas.microsoft.com/office/powerpoint/2010/main" val="136331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589601" y="300443"/>
            <a:ext cx="7964798"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Speerpunten Monitor</a:t>
            </a:r>
          </a:p>
        </p:txBody>
      </p:sp>
      <p:pic>
        <p:nvPicPr>
          <p:cNvPr id="4" name="Afbeelding 1">
            <a:extLst>
              <a:ext uri="{FF2B5EF4-FFF2-40B4-BE49-F238E27FC236}">
                <a16:creationId xmlns:a16="http://schemas.microsoft.com/office/drawing/2014/main" id="{03DE3D1C-3028-45D0-843E-3C416ECE2C7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376" y="4995546"/>
            <a:ext cx="964629" cy="168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p:cNvSpPr/>
          <p:nvPr/>
        </p:nvSpPr>
        <p:spPr>
          <a:xfrm>
            <a:off x="2286000" y="2828836"/>
            <a:ext cx="4572000" cy="1200329"/>
          </a:xfrm>
          <a:prstGeom prst="rect">
            <a:avLst/>
          </a:prstGeom>
        </p:spPr>
        <p:txBody>
          <a:bodyPr>
            <a:spAutoFit/>
          </a:bodyPr>
          <a:lstStyle/>
          <a:p>
            <a:pPr marL="342900" indent="-342900">
              <a:buClr>
                <a:srgbClr val="A2DAE7"/>
              </a:buClr>
              <a:buFont typeface="Wingdings" panose="05000000000000000000" pitchFamily="2" charset="2"/>
              <a:buChar char="v"/>
            </a:pPr>
            <a:r>
              <a:rPr lang="nl-NL" b="1" kern="0" dirty="0">
                <a:solidFill>
                  <a:schemeClr val="bg1"/>
                </a:solidFill>
                <a:cs typeface="Arial" panose="020B0604020202020204" pitchFamily="34" charset="0"/>
              </a:rPr>
              <a:t>Deel 1 – Toelichting op de Monitor</a:t>
            </a:r>
            <a:endParaRPr lang="nl-NL" kern="0" dirty="0">
              <a:solidFill>
                <a:schemeClr val="bg1"/>
              </a:solidFill>
              <a:cs typeface="Arial" panose="020B0604020202020204" pitchFamily="34" charset="0"/>
            </a:endParaRPr>
          </a:p>
          <a:p>
            <a:pPr>
              <a:buClr>
                <a:srgbClr val="A2DAE7"/>
              </a:buClr>
            </a:pPr>
            <a:r>
              <a:rPr lang="nl-NL" kern="0" dirty="0">
                <a:solidFill>
                  <a:schemeClr val="bg1"/>
                </a:solidFill>
                <a:ea typeface="Chelsea Market" panose="02000000000000000000" pitchFamily="2" charset="0"/>
                <a:cs typeface="Arial" panose="020B0604020202020204" pitchFamily="34" charset="0"/>
              </a:rPr>
              <a:t>	</a:t>
            </a:r>
            <a:endParaRPr lang="nl-NL" b="1" kern="0" dirty="0">
              <a:solidFill>
                <a:schemeClr val="bg1"/>
              </a:solidFill>
              <a:cs typeface="Arial" panose="020B0604020202020204" pitchFamily="34" charset="0"/>
            </a:endParaRPr>
          </a:p>
          <a:p>
            <a:pPr marL="342900" indent="-342900">
              <a:buClr>
                <a:srgbClr val="A2DAE7"/>
              </a:buClr>
              <a:buFont typeface="Wingdings" panose="05000000000000000000" pitchFamily="2" charset="2"/>
              <a:buChar char="v"/>
            </a:pPr>
            <a:r>
              <a:rPr lang="nl-NL" b="1" kern="0" dirty="0">
                <a:solidFill>
                  <a:schemeClr val="bg1"/>
                </a:solidFill>
                <a:cs typeface="Arial" panose="020B0604020202020204" pitchFamily="34" charset="0"/>
              </a:rPr>
              <a:t>Deel 2 – Werken met de resultaten</a:t>
            </a:r>
          </a:p>
          <a:p>
            <a:pPr>
              <a:buClr>
                <a:srgbClr val="A2DAE7"/>
              </a:buClr>
            </a:pPr>
            <a:r>
              <a:rPr lang="nl-NL" b="1" kern="0" dirty="0">
                <a:solidFill>
                  <a:schemeClr val="bg1"/>
                </a:solidFill>
                <a:ea typeface="Chelsea Market" panose="02000000000000000000" pitchFamily="2" charset="0"/>
                <a:cs typeface="Arial" panose="020B0604020202020204" pitchFamily="34" charset="0"/>
              </a:rPr>
              <a:t>	De</a:t>
            </a:r>
            <a:endParaRPr lang="nl-NL" kern="0" dirty="0"/>
          </a:p>
        </p:txBody>
      </p:sp>
      <p:sp>
        <p:nvSpPr>
          <p:cNvPr id="6" name="Rechthoek 5"/>
          <p:cNvSpPr/>
          <p:nvPr/>
        </p:nvSpPr>
        <p:spPr>
          <a:xfrm>
            <a:off x="990600" y="2324100"/>
            <a:ext cx="6965776" cy="3467100"/>
          </a:xfrm>
          <a:prstGeom prst="rect">
            <a:avLst/>
          </a:prstGeom>
          <a:solidFill>
            <a:srgbClr val="BC32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a:p>
            <a:pPr algn="ctr"/>
            <a:r>
              <a:rPr lang="nl-NL" sz="2400" dirty="0">
                <a:solidFill>
                  <a:schemeClr val="tx1"/>
                </a:solidFill>
              </a:rPr>
              <a:t>Wat zijn de </a:t>
            </a:r>
            <a:r>
              <a:rPr lang="nl-NL" sz="2800" b="1" i="1" dirty="0">
                <a:solidFill>
                  <a:schemeClr val="tx1"/>
                </a:solidFill>
              </a:rPr>
              <a:t>effecten</a:t>
            </a:r>
            <a:r>
              <a:rPr lang="nl-NL" sz="2400" dirty="0">
                <a:solidFill>
                  <a:schemeClr val="tx1"/>
                </a:solidFill>
              </a:rPr>
              <a:t> van de samenwerking? </a:t>
            </a:r>
          </a:p>
          <a:p>
            <a:pPr marL="342900" indent="-342900" algn="ctr">
              <a:buFont typeface="Arial" panose="020B0604020202020204" pitchFamily="34" charset="0"/>
              <a:buChar char="•"/>
            </a:pPr>
            <a:r>
              <a:rPr lang="nl-NL" sz="2800" dirty="0">
                <a:solidFill>
                  <a:schemeClr val="tx1"/>
                </a:solidFill>
              </a:rPr>
              <a:t>Mate van deskundigheid van de medewerkers</a:t>
            </a:r>
          </a:p>
          <a:p>
            <a:pPr marL="342900" indent="-342900" algn="ctr">
              <a:buFont typeface="Arial" panose="020B0604020202020204" pitchFamily="34" charset="0"/>
              <a:buChar char="•"/>
            </a:pPr>
            <a:r>
              <a:rPr lang="nl-NL" sz="2800" dirty="0">
                <a:solidFill>
                  <a:schemeClr val="tx1"/>
                </a:solidFill>
              </a:rPr>
              <a:t>Voorlezen</a:t>
            </a:r>
          </a:p>
          <a:p>
            <a:pPr marL="342900" indent="-342900" algn="ctr">
              <a:buFont typeface="Arial" panose="020B0604020202020204" pitchFamily="34" charset="0"/>
              <a:buChar char="•"/>
            </a:pPr>
            <a:r>
              <a:rPr lang="nl-NL" sz="2800" dirty="0">
                <a:solidFill>
                  <a:schemeClr val="tx1"/>
                </a:solidFill>
              </a:rPr>
              <a:t>Collectie</a:t>
            </a:r>
          </a:p>
          <a:p>
            <a:pPr marL="342900" indent="-342900" algn="ctr">
              <a:buFont typeface="Arial" panose="020B0604020202020204" pitchFamily="34" charset="0"/>
              <a:buChar char="•"/>
            </a:pPr>
            <a:r>
              <a:rPr lang="nl-NL" sz="2800" dirty="0">
                <a:solidFill>
                  <a:schemeClr val="tx1"/>
                </a:solidFill>
              </a:rPr>
              <a:t>Leesomgeving</a:t>
            </a:r>
          </a:p>
        </p:txBody>
      </p:sp>
    </p:spTree>
    <p:extLst>
      <p:ext uri="{BB962C8B-B14F-4D97-AF65-F5344CB8AC3E}">
        <p14:creationId xmlns:p14="http://schemas.microsoft.com/office/powerpoint/2010/main" val="319371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Vragenlijsten</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inhoud 2">
            <a:extLst>
              <a:ext uri="{FF2B5EF4-FFF2-40B4-BE49-F238E27FC236}">
                <a16:creationId xmlns:a16="http://schemas.microsoft.com/office/drawing/2014/main" id="{0C919E7E-DBEA-48C3-87D7-86A2439AF00E}"/>
              </a:ext>
            </a:extLst>
          </p:cNvPr>
          <p:cNvSpPr txBox="1">
            <a:spLocks/>
          </p:cNvSpPr>
          <p:nvPr/>
        </p:nvSpPr>
        <p:spPr bwMode="auto">
          <a:xfrm>
            <a:off x="150987" y="1502388"/>
            <a:ext cx="2868488" cy="3678832"/>
          </a:xfrm>
          <a:prstGeom prst="rect">
            <a:avLst/>
          </a:prstGeom>
          <a:solidFill>
            <a:srgbClr val="A2DAE7"/>
          </a:solidFill>
          <a:ln w="57150">
            <a:solidFill>
              <a:srgbClr val="FF7314"/>
            </a:solidFill>
            <a:prstDash val="dash"/>
          </a:ln>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endParaRPr lang="nl-NL" b="0" kern="0" dirty="0"/>
          </a:p>
        </p:txBody>
      </p:sp>
      <p:sp>
        <p:nvSpPr>
          <p:cNvPr id="11" name="Tekstvak 10">
            <a:extLst>
              <a:ext uri="{FF2B5EF4-FFF2-40B4-BE49-F238E27FC236}">
                <a16:creationId xmlns:a16="http://schemas.microsoft.com/office/drawing/2014/main" id="{1790A6F0-7C23-452E-9EB2-7691B5F75530}"/>
              </a:ext>
            </a:extLst>
          </p:cNvPr>
          <p:cNvSpPr txBox="1"/>
          <p:nvPr/>
        </p:nvSpPr>
        <p:spPr>
          <a:xfrm>
            <a:off x="150986" y="1752743"/>
            <a:ext cx="2834369" cy="3139321"/>
          </a:xfrm>
          <a:prstGeom prst="rect">
            <a:avLst/>
          </a:prstGeom>
          <a:noFill/>
        </p:spPr>
        <p:txBody>
          <a:bodyPr wrap="square" rtlCol="0">
            <a:spAutoFit/>
          </a:bodyPr>
          <a:lstStyle/>
          <a:p>
            <a:pPr algn="ctr"/>
            <a:r>
              <a:rPr lang="nl-NL" b="1" dirty="0">
                <a:solidFill>
                  <a:srgbClr val="BC32BB"/>
                </a:solidFill>
              </a:rPr>
              <a:t>Pedagogisch medewerkers</a:t>
            </a:r>
          </a:p>
          <a:p>
            <a:pPr algn="ctr"/>
            <a:endParaRPr lang="nl-NL" b="1" dirty="0">
              <a:solidFill>
                <a:srgbClr val="BC32BB"/>
              </a:solidFill>
            </a:endParaRPr>
          </a:p>
          <a:p>
            <a:pPr marL="285750" indent="-285750">
              <a:buFont typeface="Arial" panose="020B0604020202020204" pitchFamily="34" charset="0"/>
              <a:buChar char="•"/>
            </a:pPr>
            <a:r>
              <a:rPr lang="nl-NL" altLang="nl-NL" dirty="0"/>
              <a:t>9 vragen</a:t>
            </a:r>
          </a:p>
          <a:p>
            <a:pPr marL="285750" indent="-285750">
              <a:buFont typeface="Arial" panose="020B0604020202020204" pitchFamily="34" charset="0"/>
              <a:buChar char="•"/>
            </a:pPr>
            <a:r>
              <a:rPr lang="nl-NL" altLang="nl-NL" dirty="0"/>
              <a:t>Maximaal 10 minuten</a:t>
            </a:r>
          </a:p>
          <a:p>
            <a:pPr marL="285750" indent="-285750">
              <a:buFont typeface="Arial" panose="020B0604020202020204" pitchFamily="34" charset="0"/>
              <a:buChar char="•"/>
            </a:pPr>
            <a:r>
              <a:rPr lang="nl-NL" altLang="nl-NL" dirty="0"/>
              <a:t>Minimaal 25% vult in.</a:t>
            </a:r>
          </a:p>
          <a:p>
            <a:pPr marL="285750" indent="-285750">
              <a:buFont typeface="Arial" panose="020B0604020202020204" pitchFamily="34" charset="0"/>
              <a:buChar char="•"/>
            </a:pPr>
            <a:r>
              <a:rPr lang="nl-NL" altLang="nl-NL" dirty="0"/>
              <a:t>Thema`s vragen: voorlezen, leesplezier kinderen en ouders betrekken.</a:t>
            </a:r>
          </a:p>
          <a:p>
            <a:pPr marL="285750" indent="-285750">
              <a:buFont typeface="Arial" panose="020B0604020202020204" pitchFamily="34" charset="0"/>
              <a:buChar char="•"/>
            </a:pPr>
            <a:r>
              <a:rPr lang="nl-NL" altLang="nl-NL" dirty="0"/>
              <a:t>Mogelijkheid om via een </a:t>
            </a:r>
            <a:r>
              <a:rPr lang="nl-NL" altLang="nl-NL" b="1" dirty="0"/>
              <a:t>open link</a:t>
            </a:r>
            <a:r>
              <a:rPr lang="nl-NL" altLang="nl-NL" dirty="0"/>
              <a:t> in te vullen</a:t>
            </a:r>
          </a:p>
        </p:txBody>
      </p:sp>
      <p:sp>
        <p:nvSpPr>
          <p:cNvPr id="13" name="Rechthoek 12">
            <a:extLst>
              <a:ext uri="{FF2B5EF4-FFF2-40B4-BE49-F238E27FC236}">
                <a16:creationId xmlns:a16="http://schemas.microsoft.com/office/drawing/2014/main" id="{16A894EA-3988-46AD-8011-749CBCD731D4}"/>
              </a:ext>
            </a:extLst>
          </p:cNvPr>
          <p:cNvSpPr/>
          <p:nvPr/>
        </p:nvSpPr>
        <p:spPr bwMode="auto">
          <a:xfrm>
            <a:off x="150987" y="5448159"/>
            <a:ext cx="7998970" cy="1116983"/>
          </a:xfrm>
          <a:prstGeom prst="rect">
            <a:avLst/>
          </a:prstGeom>
          <a:solidFill>
            <a:srgbClr val="BC32BB"/>
          </a:solidFill>
          <a:ln w="57150" cap="flat" cmpd="sng" algn="ctr">
            <a:solidFill>
              <a:srgbClr val="A2DAE7"/>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kumimoji="0" lang="nl-NL" sz="2000" b="1" i="0" u="none" strike="noStrike" cap="none" normalizeH="0" baseline="0" dirty="0">
              <a:ln>
                <a:noFill/>
              </a:ln>
              <a:solidFill>
                <a:schemeClr val="bg1"/>
              </a:solidFill>
              <a:latin typeface="Arial" charset="0"/>
            </a:endParaRPr>
          </a:p>
          <a:p>
            <a:pPr algn="ctr" fontAlgn="base">
              <a:spcBef>
                <a:spcPct val="0"/>
              </a:spcBef>
              <a:spcAft>
                <a:spcPct val="0"/>
              </a:spcAft>
            </a:pPr>
            <a:r>
              <a:rPr kumimoji="0" lang="nl-NL" sz="2000" b="1" i="0" u="none" strike="noStrike" cap="none" normalizeH="0" baseline="0" dirty="0">
                <a:ln>
                  <a:noFill/>
                </a:ln>
              </a:rPr>
              <a:t>Tip: </a:t>
            </a:r>
            <a:r>
              <a:rPr lang="nl-NL" sz="2000" dirty="0"/>
              <a:t>vraag de Voorleescoördinator vooraf gegevens te verzamelen over o.a. budget, scholing pedagogisch medewerkers, collecties van de Bibliotheek.</a:t>
            </a:r>
          </a:p>
          <a:p>
            <a:pPr marL="0" marR="0" indent="0" algn="ctr" defTabSz="914400" rtl="0" eaLnBrk="1" fontAlgn="base" latinLnBrk="0" hangingPunct="1">
              <a:spcBef>
                <a:spcPct val="0"/>
              </a:spcBef>
              <a:spcAft>
                <a:spcPct val="0"/>
              </a:spcAft>
              <a:buClrTx/>
              <a:buSzTx/>
              <a:buFontTx/>
              <a:buNone/>
              <a:tabLst/>
            </a:pPr>
            <a:endParaRPr kumimoji="0" lang="nl-NL" sz="2000" b="0" i="0" u="none" strike="noStrike" cap="none" normalizeH="0" baseline="0" dirty="0">
              <a:ln>
                <a:noFill/>
              </a:ln>
              <a:latin typeface="Arial" charset="0"/>
            </a:endParaRPr>
          </a:p>
        </p:txBody>
      </p:sp>
      <p:sp>
        <p:nvSpPr>
          <p:cNvPr id="14" name="Tijdelijke aanduiding voor inhoud 2">
            <a:extLst>
              <a:ext uri="{FF2B5EF4-FFF2-40B4-BE49-F238E27FC236}">
                <a16:creationId xmlns:a16="http://schemas.microsoft.com/office/drawing/2014/main" id="{47B38E46-0527-4743-AD49-52FADEE966ED}"/>
              </a:ext>
            </a:extLst>
          </p:cNvPr>
          <p:cNvSpPr txBox="1">
            <a:spLocks/>
          </p:cNvSpPr>
          <p:nvPr/>
        </p:nvSpPr>
        <p:spPr bwMode="auto">
          <a:xfrm>
            <a:off x="3137756" y="1502388"/>
            <a:ext cx="2868488" cy="3683566"/>
          </a:xfrm>
          <a:prstGeom prst="rect">
            <a:avLst/>
          </a:prstGeom>
          <a:solidFill>
            <a:srgbClr val="A2DAE7"/>
          </a:solidFill>
          <a:ln w="57150">
            <a:solidFill>
              <a:srgbClr val="FF7314"/>
            </a:solidFill>
            <a:prstDash val="dash"/>
          </a:ln>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endParaRPr lang="nl-NL" b="0" kern="0" dirty="0"/>
          </a:p>
        </p:txBody>
      </p:sp>
      <p:sp>
        <p:nvSpPr>
          <p:cNvPr id="15" name="Tekstvak 14">
            <a:extLst>
              <a:ext uri="{FF2B5EF4-FFF2-40B4-BE49-F238E27FC236}">
                <a16:creationId xmlns:a16="http://schemas.microsoft.com/office/drawing/2014/main" id="{CB650912-2075-41CC-8BD5-424288AAB1EF}"/>
              </a:ext>
            </a:extLst>
          </p:cNvPr>
          <p:cNvSpPr txBox="1"/>
          <p:nvPr/>
        </p:nvSpPr>
        <p:spPr>
          <a:xfrm>
            <a:off x="3137755" y="1752743"/>
            <a:ext cx="2838723" cy="3693319"/>
          </a:xfrm>
          <a:prstGeom prst="rect">
            <a:avLst/>
          </a:prstGeom>
          <a:noFill/>
        </p:spPr>
        <p:txBody>
          <a:bodyPr wrap="square" rtlCol="0">
            <a:spAutoFit/>
          </a:bodyPr>
          <a:lstStyle/>
          <a:p>
            <a:pPr algn="ctr"/>
            <a:r>
              <a:rPr lang="nl-NL" b="1" dirty="0">
                <a:solidFill>
                  <a:srgbClr val="BC32BE"/>
                </a:solidFill>
              </a:rPr>
              <a:t>Voorleescoördinator</a:t>
            </a:r>
          </a:p>
          <a:p>
            <a:pPr algn="ctr"/>
            <a:endParaRPr lang="nl-NL" altLang="nl-NL" b="1" dirty="0">
              <a:solidFill>
                <a:srgbClr val="BC32BE"/>
              </a:solidFill>
            </a:endParaRPr>
          </a:p>
          <a:p>
            <a:pPr marL="285750" indent="-285750">
              <a:buFont typeface="Arial" panose="020B0604020202020204" pitchFamily="34" charset="0"/>
              <a:buChar char="•"/>
            </a:pPr>
            <a:r>
              <a:rPr lang="nl-NL" altLang="nl-NL" dirty="0"/>
              <a:t>19 vragen</a:t>
            </a:r>
          </a:p>
          <a:p>
            <a:pPr marL="285750" indent="-285750">
              <a:buFont typeface="Arial" panose="020B0604020202020204" pitchFamily="34" charset="0"/>
              <a:buChar char="•"/>
            </a:pPr>
            <a:r>
              <a:rPr lang="nl-NL" altLang="nl-NL" dirty="0"/>
              <a:t>Vraagt de meeste voorbereiding. </a:t>
            </a:r>
          </a:p>
          <a:p>
            <a:pPr marL="285750" indent="-285750">
              <a:buFont typeface="Arial" panose="020B0604020202020204" pitchFamily="34" charset="0"/>
              <a:buChar char="•"/>
            </a:pPr>
            <a:r>
              <a:rPr lang="nl-NL" altLang="nl-NL" dirty="0"/>
              <a:t>Samen met locatiemanager.</a:t>
            </a:r>
          </a:p>
          <a:p>
            <a:pPr marL="285750" indent="-285750">
              <a:buFont typeface="Arial" panose="020B0604020202020204" pitchFamily="34" charset="0"/>
              <a:buChar char="•"/>
            </a:pPr>
            <a:r>
              <a:rPr lang="nl-NL" altLang="nl-NL" dirty="0"/>
              <a:t>Thema`s vragen: organisatie, beleid en scholing en de voorleesomgeving.</a:t>
            </a:r>
          </a:p>
          <a:p>
            <a:pPr marL="285750" indent="-285750">
              <a:buFont typeface="Arial" panose="020B0604020202020204" pitchFamily="34" charset="0"/>
              <a:buChar char="•"/>
            </a:pPr>
            <a:endParaRPr lang="nl-NL" altLang="nl-NL" dirty="0">
              <a:solidFill>
                <a:schemeClr val="bg1"/>
              </a:solidFill>
            </a:endParaRPr>
          </a:p>
          <a:p>
            <a:pPr marL="285750" indent="-285750">
              <a:buFont typeface="Arial" panose="020B0604020202020204" pitchFamily="34" charset="0"/>
              <a:buChar char="•"/>
            </a:pPr>
            <a:endParaRPr lang="en-US" altLang="nl-NL" dirty="0">
              <a:solidFill>
                <a:schemeClr val="bg1"/>
              </a:solidFill>
            </a:endParaRPr>
          </a:p>
        </p:txBody>
      </p:sp>
      <p:sp>
        <p:nvSpPr>
          <p:cNvPr id="16" name="Tijdelijke aanduiding voor inhoud 2">
            <a:extLst>
              <a:ext uri="{FF2B5EF4-FFF2-40B4-BE49-F238E27FC236}">
                <a16:creationId xmlns:a16="http://schemas.microsoft.com/office/drawing/2014/main" id="{9C3D06A1-E960-4A29-AEC2-EEDB3C33A0E6}"/>
              </a:ext>
            </a:extLst>
          </p:cNvPr>
          <p:cNvSpPr txBox="1">
            <a:spLocks/>
          </p:cNvSpPr>
          <p:nvPr/>
        </p:nvSpPr>
        <p:spPr bwMode="auto">
          <a:xfrm>
            <a:off x="6128879" y="1497654"/>
            <a:ext cx="2868488" cy="3683566"/>
          </a:xfrm>
          <a:prstGeom prst="rect">
            <a:avLst/>
          </a:prstGeom>
          <a:solidFill>
            <a:srgbClr val="A2DAE7"/>
          </a:solidFill>
          <a:ln w="57150">
            <a:solidFill>
              <a:srgbClr val="FF7314"/>
            </a:solidFill>
            <a:prstDash val="dash"/>
          </a:ln>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endParaRPr lang="nl-NL" b="0" kern="0" dirty="0"/>
          </a:p>
        </p:txBody>
      </p:sp>
      <p:sp>
        <p:nvSpPr>
          <p:cNvPr id="17" name="Tekstvak 16">
            <a:extLst>
              <a:ext uri="{FF2B5EF4-FFF2-40B4-BE49-F238E27FC236}">
                <a16:creationId xmlns:a16="http://schemas.microsoft.com/office/drawing/2014/main" id="{EE6C65FB-85A7-47E7-9B50-CA3022C63B7B}"/>
              </a:ext>
            </a:extLst>
          </p:cNvPr>
          <p:cNvSpPr txBox="1"/>
          <p:nvPr/>
        </p:nvSpPr>
        <p:spPr>
          <a:xfrm>
            <a:off x="6128879" y="1748009"/>
            <a:ext cx="2864134" cy="3139321"/>
          </a:xfrm>
          <a:prstGeom prst="rect">
            <a:avLst/>
          </a:prstGeom>
          <a:noFill/>
        </p:spPr>
        <p:txBody>
          <a:bodyPr wrap="square" rtlCol="0">
            <a:spAutoFit/>
          </a:bodyPr>
          <a:lstStyle/>
          <a:p>
            <a:pPr algn="ctr"/>
            <a:r>
              <a:rPr lang="nl-NL" b="1" dirty="0">
                <a:solidFill>
                  <a:srgbClr val="BC32BB"/>
                </a:solidFill>
              </a:rPr>
              <a:t>BoekStartcoördinator</a:t>
            </a:r>
          </a:p>
          <a:p>
            <a:pPr algn="ctr"/>
            <a:endParaRPr lang="nl-NL" altLang="nl-NL" b="1" dirty="0">
              <a:solidFill>
                <a:srgbClr val="BC32BB"/>
              </a:solidFill>
            </a:endParaRPr>
          </a:p>
          <a:p>
            <a:pPr marL="285750" indent="-285750">
              <a:buFont typeface="Arial" panose="020B0604020202020204" pitchFamily="34" charset="0"/>
              <a:buChar char="•"/>
            </a:pPr>
            <a:r>
              <a:rPr lang="en-US" altLang="nl-NL" dirty="0"/>
              <a:t>13 vragen</a:t>
            </a:r>
          </a:p>
          <a:p>
            <a:pPr marL="285750" indent="-285750">
              <a:buFont typeface="Arial" panose="020B0604020202020204" pitchFamily="34" charset="0"/>
              <a:buChar char="•"/>
            </a:pPr>
            <a:r>
              <a:rPr lang="en-US" altLang="nl-NL" dirty="0"/>
              <a:t>Vraagt enige voorbereiding.</a:t>
            </a:r>
          </a:p>
          <a:p>
            <a:pPr marL="285750" indent="-285750">
              <a:buFont typeface="Arial" panose="020B0604020202020204" pitchFamily="34" charset="0"/>
              <a:buChar char="•"/>
            </a:pPr>
            <a:r>
              <a:rPr lang="nl-NL" altLang="nl-NL" dirty="0"/>
              <a:t>Thema`s vragen: organisatie van de Bibliotheek, lees- bevorderingsnetwerk, aanbod richting de kinderopvangorganisatie.</a:t>
            </a:r>
            <a:endParaRPr lang="en-US" altLang="nl-NL" dirty="0"/>
          </a:p>
        </p:txBody>
      </p:sp>
    </p:spTree>
    <p:extLst>
      <p:ext uri="{BB962C8B-B14F-4D97-AF65-F5344CB8AC3E}">
        <p14:creationId xmlns:p14="http://schemas.microsoft.com/office/powerpoint/2010/main" val="382286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Werkwijze open link</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3">
            <a:extLst>
              <a:ext uri="{FF2B5EF4-FFF2-40B4-BE49-F238E27FC236}">
                <a16:creationId xmlns:a16="http://schemas.microsoft.com/office/drawing/2014/main" id="{84ECE674-8620-4C93-B67C-9956CE9C1B30}"/>
              </a:ext>
            </a:extLst>
          </p:cNvPr>
          <p:cNvSpPr/>
          <p:nvPr/>
        </p:nvSpPr>
        <p:spPr>
          <a:xfrm>
            <a:off x="762000" y="1601632"/>
            <a:ext cx="8382000" cy="5078313"/>
          </a:xfrm>
          <a:prstGeom prst="rect">
            <a:avLst/>
          </a:prstGeom>
        </p:spPr>
        <p:txBody>
          <a:bodyPr wrap="square">
            <a:spAutoFit/>
          </a:bodyPr>
          <a:lstStyle/>
          <a:p>
            <a:r>
              <a:rPr lang="nl-NL" dirty="0"/>
              <a:t>Log in als </a:t>
            </a:r>
            <a:r>
              <a:rPr lang="nl-NL" dirty="0" err="1"/>
              <a:t>BoekStartcoördinator</a:t>
            </a:r>
            <a:r>
              <a:rPr lang="nl-NL" dirty="0"/>
              <a:t> </a:t>
            </a:r>
          </a:p>
          <a:p>
            <a:r>
              <a:rPr lang="nl-NL" dirty="0"/>
              <a:t>Klik op het </a:t>
            </a:r>
            <a:r>
              <a:rPr lang="nl-NL" b="1" dirty="0">
                <a:solidFill>
                  <a:srgbClr val="0070C0"/>
                </a:solidFill>
              </a:rPr>
              <a:t>blauwe plusje </a:t>
            </a:r>
            <a:r>
              <a:rPr lang="nl-NL" dirty="0"/>
              <a:t>bij de pedagogisch medewerkers </a:t>
            </a:r>
          </a:p>
          <a:p>
            <a:r>
              <a:rPr lang="nl-NL" dirty="0"/>
              <a:t>Vervolgens verschijnt dit invulveld:</a:t>
            </a:r>
          </a:p>
          <a:p>
            <a:endParaRPr lang="nl-NL" dirty="0"/>
          </a:p>
          <a:p>
            <a:endParaRPr lang="nl-NL" dirty="0"/>
          </a:p>
          <a:p>
            <a:endParaRPr lang="nl-NL" dirty="0"/>
          </a:p>
          <a:p>
            <a:endParaRPr lang="nl-NL" dirty="0"/>
          </a:p>
          <a:p>
            <a:endParaRPr lang="nl-NL" dirty="0"/>
          </a:p>
          <a:p>
            <a:endParaRPr lang="nl-NL" dirty="0"/>
          </a:p>
          <a:p>
            <a:endParaRPr lang="nl-NL" dirty="0"/>
          </a:p>
          <a:p>
            <a:endParaRPr lang="nl-NL" b="1" dirty="0"/>
          </a:p>
          <a:p>
            <a:r>
              <a:rPr lang="nl-NL" b="1" dirty="0"/>
              <a:t>Let op</a:t>
            </a:r>
            <a:r>
              <a:rPr lang="nl-NL" dirty="0"/>
              <a:t>: voer elke pedagogische medewerker afzonderlijk in en geef elke pedagogische medewerker later de link en de eigen, unieke inlogcode door.</a:t>
            </a:r>
          </a:p>
          <a:p>
            <a:r>
              <a:rPr lang="nl-NL" dirty="0"/>
              <a:t> </a:t>
            </a:r>
          </a:p>
          <a:p>
            <a:endParaRPr lang="nl-NL" dirty="0"/>
          </a:p>
          <a:p>
            <a:endParaRPr lang="nl-NL" dirty="0"/>
          </a:p>
          <a:p>
            <a:endParaRPr lang="nl-NL" dirty="0"/>
          </a:p>
          <a:p>
            <a:endParaRPr lang="nl-NL" dirty="0"/>
          </a:p>
        </p:txBody>
      </p:sp>
      <p:pic>
        <p:nvPicPr>
          <p:cNvPr id="8" name="Afbeelding 7" descr="image.png">
            <a:extLst>
              <a:ext uri="{FF2B5EF4-FFF2-40B4-BE49-F238E27FC236}">
                <a16:creationId xmlns:a16="http://schemas.microsoft.com/office/drawing/2014/main" id="{C114AC52-5897-4D6A-B254-DA4B88301B9D}"/>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676400" y="2538412"/>
            <a:ext cx="5353050" cy="1781175"/>
          </a:xfrm>
          <a:prstGeom prst="rect">
            <a:avLst/>
          </a:prstGeom>
          <a:noFill/>
          <a:ln>
            <a:noFill/>
          </a:ln>
        </p:spPr>
      </p:pic>
    </p:spTree>
    <p:extLst>
      <p:ext uri="{BB962C8B-B14F-4D97-AF65-F5344CB8AC3E}">
        <p14:creationId xmlns:p14="http://schemas.microsoft.com/office/powerpoint/2010/main" val="112243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C3EEBF-F91F-4DBC-8847-6C774BDA785C}"/>
              </a:ext>
            </a:extLst>
          </p:cNvPr>
          <p:cNvSpPr/>
          <p:nvPr/>
        </p:nvSpPr>
        <p:spPr bwMode="auto">
          <a:xfrm>
            <a:off x="0" y="0"/>
            <a:ext cx="9144000" cy="1308773"/>
          </a:xfrm>
          <a:prstGeom prst="rect">
            <a:avLst/>
          </a:prstGeom>
          <a:solidFill>
            <a:srgbClr val="FF7314"/>
          </a:solidFill>
          <a:ln w="9525" cap="flat" cmpd="sng" algn="ctr">
            <a:solidFill>
              <a:srgbClr val="FF73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a:ln>
                <a:noFill/>
              </a:ln>
              <a:solidFill>
                <a:schemeClr val="tx1"/>
              </a:solidFill>
              <a:effectLst/>
              <a:latin typeface="Arial" charset="0"/>
            </a:endParaRPr>
          </a:p>
        </p:txBody>
      </p:sp>
      <p:sp>
        <p:nvSpPr>
          <p:cNvPr id="3" name="Tekstvak 2">
            <a:extLst>
              <a:ext uri="{FF2B5EF4-FFF2-40B4-BE49-F238E27FC236}">
                <a16:creationId xmlns:a16="http://schemas.microsoft.com/office/drawing/2014/main" id="{9A3D66E2-7E3E-4B77-A869-828121397829}"/>
              </a:ext>
            </a:extLst>
          </p:cNvPr>
          <p:cNvSpPr txBox="1"/>
          <p:nvPr/>
        </p:nvSpPr>
        <p:spPr>
          <a:xfrm>
            <a:off x="0" y="292858"/>
            <a:ext cx="9144000" cy="707886"/>
          </a:xfrm>
          <a:prstGeom prst="rect">
            <a:avLst/>
          </a:prstGeom>
          <a:noFill/>
        </p:spPr>
        <p:txBody>
          <a:bodyPr wrap="square" rtlCol="0">
            <a:spAutoFit/>
          </a:bodyPr>
          <a:lstStyle/>
          <a:p>
            <a:pPr algn="ctr"/>
            <a:r>
              <a:rPr lang="nl-NL" sz="4000" dirty="0">
                <a:solidFill>
                  <a:schemeClr val="bg1"/>
                </a:solidFill>
                <a:effectLst>
                  <a:outerShdw blurRad="38100" dist="38100" dir="2700000" algn="tl">
                    <a:srgbClr val="000000">
                      <a:alpha val="43137"/>
                    </a:srgbClr>
                  </a:outerShdw>
                </a:effectLst>
              </a:rPr>
              <a:t>Voorbeeldvraag</a:t>
            </a:r>
          </a:p>
        </p:txBody>
      </p:sp>
      <p:pic>
        <p:nvPicPr>
          <p:cNvPr id="12" name="Afbeelding 1">
            <a:extLst>
              <a:ext uri="{FF2B5EF4-FFF2-40B4-BE49-F238E27FC236}">
                <a16:creationId xmlns:a16="http://schemas.microsoft.com/office/drawing/2014/main" id="{82354989-5518-471B-888D-679463AB168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408" y="5448159"/>
            <a:ext cx="748605" cy="13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61A977D7-AC0E-450F-AE5D-91228C547E15}"/>
              </a:ext>
            </a:extLst>
          </p:cNvPr>
          <p:cNvSpPr txBox="1"/>
          <p:nvPr/>
        </p:nvSpPr>
        <p:spPr>
          <a:xfrm>
            <a:off x="868895" y="2057400"/>
            <a:ext cx="7406208" cy="1600438"/>
          </a:xfrm>
          <a:prstGeom prst="rect">
            <a:avLst/>
          </a:prstGeom>
          <a:noFill/>
        </p:spPr>
        <p:txBody>
          <a:bodyPr wrap="square" rtlCol="0">
            <a:spAutoFit/>
          </a:bodyPr>
          <a:lstStyle/>
          <a:p>
            <a:r>
              <a:rPr lang="nl-NL" sz="2000" b="1" dirty="0">
                <a:solidFill>
                  <a:srgbClr val="BC32BB"/>
                </a:solidFill>
              </a:rPr>
              <a:t>Vraag aan pedagogisch medewerkers:</a:t>
            </a:r>
          </a:p>
          <a:p>
            <a:r>
              <a:rPr lang="nl-NL" sz="2000" dirty="0"/>
              <a:t>Hieronder staan een aantal situaties die te maken hebben met het voorlezen aan kinderen. Kunt u voor onderstaande situaties aangeven hoe vaak deze voorkomen?</a:t>
            </a:r>
          </a:p>
          <a:p>
            <a:endParaRPr lang="nl-NL" dirty="0"/>
          </a:p>
        </p:txBody>
      </p:sp>
      <p:pic>
        <p:nvPicPr>
          <p:cNvPr id="6" name="Afbeelding 5">
            <a:extLst>
              <a:ext uri="{FF2B5EF4-FFF2-40B4-BE49-F238E27FC236}">
                <a16:creationId xmlns:a16="http://schemas.microsoft.com/office/drawing/2014/main" id="{6E187C1B-D2D3-4F97-816E-61888E2AFFC2}"/>
              </a:ext>
            </a:extLst>
          </p:cNvPr>
          <p:cNvPicPr>
            <a:picLocks noChangeAspect="1"/>
          </p:cNvPicPr>
          <p:nvPr/>
        </p:nvPicPr>
        <p:blipFill>
          <a:blip r:embed="rId4"/>
          <a:stretch>
            <a:fillRect/>
          </a:stretch>
        </p:blipFill>
        <p:spPr>
          <a:xfrm>
            <a:off x="52462" y="3323389"/>
            <a:ext cx="9039075" cy="2092130"/>
          </a:xfrm>
          <a:prstGeom prst="rect">
            <a:avLst/>
          </a:prstGeom>
        </p:spPr>
      </p:pic>
    </p:spTree>
    <p:extLst>
      <p:ext uri="{BB962C8B-B14F-4D97-AF65-F5344CB8AC3E}">
        <p14:creationId xmlns:p14="http://schemas.microsoft.com/office/powerpoint/2010/main" val="378527851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090291F1AD5441B98F846C601B0C24" ma:contentTypeVersion="10" ma:contentTypeDescription="Een nieuw document maken." ma:contentTypeScope="" ma:versionID="84579ebcf0abdc09aca621f2d8351292">
  <xsd:schema xmlns:xsd="http://www.w3.org/2001/XMLSchema" xmlns:xs="http://www.w3.org/2001/XMLSchema" xmlns:p="http://schemas.microsoft.com/office/2006/metadata/properties" xmlns:ns2="ae1ec612-e764-4868-91c0-00857f49ff0b" xmlns:ns3="e5147fb2-a927-41b8-accf-3e7798f9b40c" targetNamespace="http://schemas.microsoft.com/office/2006/metadata/properties" ma:root="true" ma:fieldsID="ad1ced7b71694a4443e1301b13ed05d5" ns2:_="" ns3:_="">
    <xsd:import namespace="ae1ec612-e764-4868-91c0-00857f49ff0b"/>
    <xsd:import namespace="e5147fb2-a927-41b8-accf-3e7798f9b4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1ec612-e764-4868-91c0-00857f49ff0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147fb2-a927-41b8-accf-3e7798f9b40c"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EA7D60-723F-4FFB-A1F3-8E5DFA630E37}">
  <ds:schemaRefs>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ae1ec612-e764-4868-91c0-00857f49ff0b"/>
    <ds:schemaRef ds:uri="http://www.w3.org/XML/1998/namespace"/>
    <ds:schemaRef ds:uri="http://schemas.microsoft.com/office/2006/metadata/properties"/>
    <ds:schemaRef ds:uri="http://schemas.microsoft.com/office/infopath/2007/PartnerControls"/>
    <ds:schemaRef ds:uri="e5147fb2-a927-41b8-accf-3e7798f9b40c"/>
  </ds:schemaRefs>
</ds:datastoreItem>
</file>

<file path=customXml/itemProps2.xml><?xml version="1.0" encoding="utf-8"?>
<ds:datastoreItem xmlns:ds="http://schemas.openxmlformats.org/officeDocument/2006/customXml" ds:itemID="{56EF7739-F5EF-4D3A-A6B5-EA90B31DDDD4}">
  <ds:schemaRefs>
    <ds:schemaRef ds:uri="http://schemas.microsoft.com/sharepoint/v3/contenttype/forms"/>
  </ds:schemaRefs>
</ds:datastoreItem>
</file>

<file path=customXml/itemProps3.xml><?xml version="1.0" encoding="utf-8"?>
<ds:datastoreItem xmlns:ds="http://schemas.openxmlformats.org/officeDocument/2006/customXml" ds:itemID="{56C7E255-EF29-411B-AE27-143F55565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1ec612-e764-4868-91c0-00857f49ff0b"/>
    <ds:schemaRef ds:uri="e5147fb2-a927-41b8-accf-3e7798f9b4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3174</TotalTime>
  <Words>7989</Words>
  <Application>Microsoft Office PowerPoint</Application>
  <PresentationFormat>Diavoorstelling (4:3)</PresentationFormat>
  <Paragraphs>920</Paragraphs>
  <Slides>52</Slides>
  <Notes>52</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52</vt:i4>
      </vt:variant>
    </vt:vector>
  </HeadingPairs>
  <TitlesOfParts>
    <vt:vector size="58" baseType="lpstr">
      <vt:lpstr>Arial</vt:lpstr>
      <vt:lpstr>Calibri</vt:lpstr>
      <vt:lpstr>Calibri Light</vt:lpstr>
      <vt:lpstr>Verdana</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Linda Voortman</dc:creator>
  <cp:lastModifiedBy>Linda Voortman</cp:lastModifiedBy>
  <cp:revision>243</cp:revision>
  <cp:lastPrinted>2018-10-15T06:09:53Z</cp:lastPrinted>
  <dcterms:created xsi:type="dcterms:W3CDTF">2018-07-30T09:19:55Z</dcterms:created>
  <dcterms:modified xsi:type="dcterms:W3CDTF">2020-11-11T12:04:57Z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2018-03-08T00:00:00Z</vt:filetime>
  </property>
  <property fmtid="{D5CDD505-2E9C-101B-9397-08002B2CF9AE}" pid="3" name="Creator">
    <vt:lpwstr>Microsoft® PowerPoint® 2016</vt:lpwstr>
  </property>
  <property fmtid="{D5CDD505-2E9C-101B-9397-08002B2CF9AE}" pid="4" name="LastSaved">
    <vt:filetime>2018-07-30T00:00:00Z</vt:filetime>
  </property>
  <property fmtid="{D5CDD505-2E9C-101B-9397-08002B2CF9AE}" pid="5" name="_NewReviewCycle">
    <vt:lpwstr/>
  </property>
  <property fmtid="{D5CDD505-2E9C-101B-9397-08002B2CF9AE}" pid="6" name="ContentTypeId">
    <vt:lpwstr>0x0101001A090291F1AD5441B98F846C601B0C24</vt:lpwstr>
  </property>
</Properties>
</file>