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492" r:id="rId2"/>
    <p:sldId id="488" r:id="rId3"/>
    <p:sldId id="489" r:id="rId4"/>
    <p:sldId id="491" r:id="rId5"/>
    <p:sldId id="490" r:id="rId6"/>
    <p:sldId id="493" r:id="rId7"/>
  </p:sldIdLst>
  <p:sldSz cx="9144000" cy="6858000" type="screen4x3"/>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128">
          <p15:clr>
            <a:srgbClr val="A4A3A4"/>
          </p15:clr>
        </p15:guide>
        <p15:guide id="4"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mp;A"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9A9"/>
    <a:srgbClr val="F1DAF6"/>
    <a:srgbClr val="FF6600"/>
    <a:srgbClr val="A62EBC"/>
    <a:srgbClr val="97E4FF"/>
    <a:srgbClr val="C1EFFF"/>
    <a:srgbClr val="B3EBFF"/>
    <a:srgbClr val="8A12C0"/>
    <a:srgbClr val="9933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25" autoAdjust="0"/>
    <p:restoredTop sz="99463" autoAdjust="0"/>
  </p:normalViewPr>
  <p:slideViewPr>
    <p:cSldViewPr>
      <p:cViewPr varScale="1">
        <p:scale>
          <a:sx n="114" d="100"/>
          <a:sy n="114" d="100"/>
        </p:scale>
        <p:origin x="1122" y="120"/>
      </p:cViewPr>
      <p:guideLst>
        <p:guide orient="horz" pos="2160"/>
        <p:guide pos="2880"/>
      </p:guideLst>
    </p:cSldViewPr>
  </p:slideViewPr>
  <p:outlineViewPr>
    <p:cViewPr>
      <p:scale>
        <a:sx n="33" d="100"/>
        <a:sy n="33" d="100"/>
      </p:scale>
      <p:origin x="0" y="-4362"/>
    </p:cViewPr>
  </p:outlineViewPr>
  <p:notesTextViewPr>
    <p:cViewPr>
      <p:scale>
        <a:sx n="1" d="1"/>
        <a:sy n="1" d="1"/>
      </p:scale>
      <p:origin x="0" y="0"/>
    </p:cViewPr>
  </p:notesTextViewPr>
  <p:sorterViewPr>
    <p:cViewPr>
      <p:scale>
        <a:sx n="75" d="100"/>
        <a:sy n="75" d="100"/>
      </p:scale>
      <p:origin x="0" y="3690"/>
    </p:cViewPr>
  </p:sorterViewPr>
  <p:notesViewPr>
    <p:cSldViewPr>
      <p:cViewPr>
        <p:scale>
          <a:sx n="80" d="100"/>
          <a:sy n="80" d="100"/>
        </p:scale>
        <p:origin x="-2076" y="468"/>
      </p:cViewPr>
      <p:guideLst>
        <p:guide orient="horz" pos="3127"/>
        <p:guide pos="2141"/>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46347" cy="496490"/>
          </a:xfrm>
          <a:prstGeom prst="rect">
            <a:avLst/>
          </a:prstGeom>
        </p:spPr>
        <p:txBody>
          <a:bodyPr vert="horz" lIns="91458" tIns="45729" rIns="91458" bIns="45729" rtlCol="0"/>
          <a:lstStyle>
            <a:lvl1pPr algn="l">
              <a:defRPr sz="1200"/>
            </a:lvl1pPr>
          </a:lstStyle>
          <a:p>
            <a:endParaRPr lang="nl-NL" dirty="0"/>
          </a:p>
        </p:txBody>
      </p:sp>
      <p:sp>
        <p:nvSpPr>
          <p:cNvPr id="4" name="Tijdelijke aanduiding voor voettekst 3"/>
          <p:cNvSpPr>
            <a:spLocks noGrp="1"/>
          </p:cNvSpPr>
          <p:nvPr>
            <p:ph type="ftr" sz="quarter" idx="2"/>
          </p:nvPr>
        </p:nvSpPr>
        <p:spPr>
          <a:xfrm>
            <a:off x="2" y="9431600"/>
            <a:ext cx="2946347" cy="496490"/>
          </a:xfrm>
          <a:prstGeom prst="rect">
            <a:avLst/>
          </a:prstGeom>
        </p:spPr>
        <p:txBody>
          <a:bodyPr vert="horz" lIns="91458" tIns="45729" rIns="91458" bIns="45729"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1344" y="9431600"/>
            <a:ext cx="2946347" cy="496490"/>
          </a:xfrm>
          <a:prstGeom prst="rect">
            <a:avLst/>
          </a:prstGeom>
        </p:spPr>
        <p:txBody>
          <a:bodyPr vert="horz" lIns="91458" tIns="45729" rIns="91458" bIns="45729" rtlCol="0" anchor="b"/>
          <a:lstStyle>
            <a:lvl1pPr algn="r">
              <a:defRPr sz="1200"/>
            </a:lvl1pPr>
          </a:lstStyle>
          <a:p>
            <a:fld id="{167314AC-BAB2-43C5-BE92-D66EE556F4EE}" type="slidenum">
              <a:rPr lang="nl-NL" smtClean="0"/>
              <a:pPr/>
              <a:t>‹nr.›</a:t>
            </a:fld>
            <a:endParaRPr lang="nl-NL" dirty="0"/>
          </a:p>
        </p:txBody>
      </p:sp>
    </p:spTree>
    <p:extLst>
      <p:ext uri="{BB962C8B-B14F-4D97-AF65-F5344CB8AC3E}">
        <p14:creationId xmlns:p14="http://schemas.microsoft.com/office/powerpoint/2010/main" val="235233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46347" cy="496490"/>
          </a:xfrm>
          <a:prstGeom prst="rect">
            <a:avLst/>
          </a:prstGeom>
        </p:spPr>
        <p:txBody>
          <a:bodyPr vert="horz" lIns="91458" tIns="45729" rIns="91458" bIns="45729" rtlCol="0"/>
          <a:lstStyle>
            <a:lvl1pPr algn="l">
              <a:defRPr sz="1200"/>
            </a:lvl1pPr>
          </a:lstStyle>
          <a:p>
            <a:endParaRPr lang="nl-NL" dirty="0"/>
          </a:p>
        </p:txBody>
      </p:sp>
      <p:sp>
        <p:nvSpPr>
          <p:cNvPr id="3" name="Tijdelijke aanduiding voor datum 2"/>
          <p:cNvSpPr>
            <a:spLocks noGrp="1"/>
          </p:cNvSpPr>
          <p:nvPr>
            <p:ph type="dt" idx="1"/>
          </p:nvPr>
        </p:nvSpPr>
        <p:spPr>
          <a:xfrm>
            <a:off x="3851344" y="1"/>
            <a:ext cx="2946347" cy="496490"/>
          </a:xfrm>
          <a:prstGeom prst="rect">
            <a:avLst/>
          </a:prstGeom>
        </p:spPr>
        <p:txBody>
          <a:bodyPr vert="horz" lIns="91458" tIns="45729" rIns="91458" bIns="45729" rtlCol="0"/>
          <a:lstStyle>
            <a:lvl1pPr algn="r">
              <a:defRPr sz="1200"/>
            </a:lvl1pPr>
          </a:lstStyle>
          <a:p>
            <a:fld id="{A99E9C34-BBC1-4F81-B233-737DC3C6060D}" type="datetimeFigureOut">
              <a:rPr lang="nl-NL" smtClean="0"/>
              <a:pPr/>
              <a:t>20-3-2019</a:t>
            </a:fld>
            <a:endParaRPr lang="nl-NL" dirty="0"/>
          </a:p>
        </p:txBody>
      </p:sp>
      <p:sp>
        <p:nvSpPr>
          <p:cNvPr id="4" name="Tijdelijke aanduiding voor dia-afbeelding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58" tIns="45729" rIns="91458" bIns="45729" rtlCol="0" anchor="ctr"/>
          <a:lstStyle/>
          <a:p>
            <a:endParaRPr lang="nl-NL" dirty="0"/>
          </a:p>
        </p:txBody>
      </p:sp>
      <p:sp>
        <p:nvSpPr>
          <p:cNvPr id="6" name="Tijdelijke aanduiding voor voettekst 5"/>
          <p:cNvSpPr>
            <a:spLocks noGrp="1"/>
          </p:cNvSpPr>
          <p:nvPr>
            <p:ph type="ftr" sz="quarter" idx="4"/>
          </p:nvPr>
        </p:nvSpPr>
        <p:spPr>
          <a:xfrm>
            <a:off x="2" y="9431600"/>
            <a:ext cx="2946347" cy="496490"/>
          </a:xfrm>
          <a:prstGeom prst="rect">
            <a:avLst/>
          </a:prstGeom>
        </p:spPr>
        <p:txBody>
          <a:bodyPr vert="horz" lIns="91458" tIns="45729" rIns="91458" bIns="45729"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1344" y="9431600"/>
            <a:ext cx="2946347" cy="496490"/>
          </a:xfrm>
          <a:prstGeom prst="rect">
            <a:avLst/>
          </a:prstGeom>
        </p:spPr>
        <p:txBody>
          <a:bodyPr vert="horz" lIns="91458" tIns="45729" rIns="91458" bIns="45729" rtlCol="0" anchor="b"/>
          <a:lstStyle>
            <a:lvl1pPr algn="r">
              <a:defRPr sz="1200"/>
            </a:lvl1pPr>
          </a:lstStyle>
          <a:p>
            <a:fld id="{33AA5897-367F-4041-9129-F49629FAB715}" type="slidenum">
              <a:rPr lang="nl-NL" smtClean="0"/>
              <a:pPr/>
              <a:t>‹nr.›</a:t>
            </a:fld>
            <a:endParaRPr lang="nl-NL" dirty="0"/>
          </a:p>
        </p:txBody>
      </p:sp>
      <p:sp>
        <p:nvSpPr>
          <p:cNvPr id="8" name="Tijdelijke aanduiding voor notities 7"/>
          <p:cNvSpPr>
            <a:spLocks noGrp="1"/>
          </p:cNvSpPr>
          <p:nvPr>
            <p:ph type="body" sz="quarter" idx="3"/>
          </p:nvPr>
        </p:nvSpPr>
        <p:spPr>
          <a:xfrm>
            <a:off x="679927" y="4716661"/>
            <a:ext cx="5439410" cy="4468417"/>
          </a:xfrm>
          <a:prstGeom prst="rect">
            <a:avLst/>
          </a:prstGeom>
        </p:spPr>
        <p:txBody>
          <a:bodyPr vert="horz" lIns="91458" tIns="45729" rIns="91458" bIns="4572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5454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a:t>
            </a:fld>
            <a:endParaRPr lang="nl-NL" dirty="0"/>
          </a:p>
        </p:txBody>
      </p:sp>
    </p:spTree>
    <p:extLst>
      <p:ext uri="{BB962C8B-B14F-4D97-AF65-F5344CB8AC3E}">
        <p14:creationId xmlns:p14="http://schemas.microsoft.com/office/powerpoint/2010/main" val="422910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a:t>
            </a:fld>
            <a:endParaRPr lang="nl-NL" dirty="0"/>
          </a:p>
        </p:txBody>
      </p:sp>
    </p:spTree>
    <p:extLst>
      <p:ext uri="{BB962C8B-B14F-4D97-AF65-F5344CB8AC3E}">
        <p14:creationId xmlns:p14="http://schemas.microsoft.com/office/powerpoint/2010/main" val="180613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a:t>
            </a:fld>
            <a:endParaRPr lang="nl-NL" dirty="0"/>
          </a:p>
        </p:txBody>
      </p:sp>
    </p:spTree>
    <p:extLst>
      <p:ext uri="{BB962C8B-B14F-4D97-AF65-F5344CB8AC3E}">
        <p14:creationId xmlns:p14="http://schemas.microsoft.com/office/powerpoint/2010/main" val="336264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4</a:t>
            </a:fld>
            <a:endParaRPr lang="nl-NL" dirty="0"/>
          </a:p>
        </p:txBody>
      </p:sp>
    </p:spTree>
    <p:extLst>
      <p:ext uri="{BB962C8B-B14F-4D97-AF65-F5344CB8AC3E}">
        <p14:creationId xmlns:p14="http://schemas.microsoft.com/office/powerpoint/2010/main" val="107233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5</a:t>
            </a:fld>
            <a:endParaRPr lang="nl-NL" dirty="0"/>
          </a:p>
        </p:txBody>
      </p:sp>
    </p:spTree>
    <p:extLst>
      <p:ext uri="{BB962C8B-B14F-4D97-AF65-F5344CB8AC3E}">
        <p14:creationId xmlns:p14="http://schemas.microsoft.com/office/powerpoint/2010/main" val="55448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175435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84646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51668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Tree>
    <p:extLst>
      <p:ext uri="{BB962C8B-B14F-4D97-AF65-F5344CB8AC3E}">
        <p14:creationId xmlns:p14="http://schemas.microsoft.com/office/powerpoint/2010/main" val="22966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Tree>
    <p:extLst>
      <p:ext uri="{BB962C8B-B14F-4D97-AF65-F5344CB8AC3E}">
        <p14:creationId xmlns:p14="http://schemas.microsoft.com/office/powerpoint/2010/main" val="425141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91784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68000" y="2124001"/>
            <a:ext cx="8229600" cy="37532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0572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hf sldNum="0" hdr="0" ftr="0" dt="0"/>
  <p:txStyles>
    <p:title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hyperlink" Target="https://www.google.nl/url?sa=i&amp;rct=j&amp;q=&amp;esrc=s&amp;source=images&amp;cd=&amp;cad=rja&amp;uact=8&amp;ved=0ahUKEwi09OW6tIzWAhWOYlAKHdvZCOIQjRwIBw&amp;url=https://nl.pinterest.com/explore/denk-positief-citaten/&amp;psig=AFQjCNH1k1oQXilrfsZRwQEe_Im0iyXqeg&amp;ust=1504644683215678"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google.nl/url?sa=i&amp;rct=j&amp;q=&amp;esrc=s&amp;source=images&amp;cd=&amp;ved=0ahUKEwjtrOiI6YnWAhUBZ1AKHWhpAvAQjRwIBw&amp;url=https://www.kinderopvangtotaal.nl/management/actueel/2016/12/meest-gelezen-managementnieuws-in-2016/&amp;psig=AFQjCNEpnTicCgbm7vZ86RHxPZDrEX0AZg&amp;ust=1504555660713288"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JL-RECHTS 31"/>
          <p:cNvSpPr/>
          <p:nvPr/>
        </p:nvSpPr>
        <p:spPr>
          <a:xfrm>
            <a:off x="4932040" y="2420888"/>
            <a:ext cx="864144"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PIJL-RECHTS 34"/>
          <p:cNvSpPr/>
          <p:nvPr/>
        </p:nvSpPr>
        <p:spPr>
          <a:xfrm rot="10800000">
            <a:off x="2411760" y="4509120"/>
            <a:ext cx="576064"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IJL-RECHTS 33"/>
          <p:cNvSpPr/>
          <p:nvPr/>
        </p:nvSpPr>
        <p:spPr>
          <a:xfrm rot="8086047">
            <a:off x="4695344" y="5087408"/>
            <a:ext cx="1594086"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PIJL-RECHTS 30"/>
          <p:cNvSpPr/>
          <p:nvPr/>
        </p:nvSpPr>
        <p:spPr>
          <a:xfrm rot="12086214">
            <a:off x="4998600" y="4287179"/>
            <a:ext cx="973591"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RECHTS 28"/>
          <p:cNvSpPr/>
          <p:nvPr/>
        </p:nvSpPr>
        <p:spPr>
          <a:xfrm rot="5400000">
            <a:off x="6825730" y="3479526"/>
            <a:ext cx="648072"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RECHTS 6"/>
          <p:cNvSpPr/>
          <p:nvPr/>
        </p:nvSpPr>
        <p:spPr>
          <a:xfrm>
            <a:off x="1835696" y="2420888"/>
            <a:ext cx="792088" cy="403004"/>
          </a:xfrm>
          <a:prstGeom prst="right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7504" y="-27384"/>
            <a:ext cx="8229600" cy="1143000"/>
          </a:xfrm>
        </p:spPr>
        <p:txBody>
          <a:bodyPr>
            <a:normAutofit/>
          </a:bodyPr>
          <a:lstStyle/>
          <a:p>
            <a:r>
              <a:rPr lang="nl-NL" sz="2000" dirty="0">
                <a:latin typeface="Verdana" panose="020B0604030504040204" pitchFamily="34" charset="0"/>
                <a:ea typeface="Verdana" panose="020B0604030504040204" pitchFamily="34" charset="0"/>
                <a:cs typeface="Verdana" panose="020B0604030504040204" pitchFamily="34" charset="0"/>
              </a:rPr>
              <a:t>Monitor </a:t>
            </a:r>
            <a:r>
              <a:rPr lang="nl-NL" sz="2000" dirty="0">
                <a:solidFill>
                  <a:srgbClr val="FF6600"/>
                </a:solidFill>
                <a:latin typeface="Verdana" panose="020B0604030504040204" pitchFamily="34" charset="0"/>
                <a:ea typeface="Verdana" panose="020B0604030504040204" pitchFamily="34" charset="0"/>
                <a:cs typeface="Verdana" panose="020B0604030504040204" pitchFamily="34" charset="0"/>
              </a:rPr>
              <a:t>BoekStart in de kinderopvang </a:t>
            </a:r>
            <a:br>
              <a:rPr lang="nl-NL" sz="2000" dirty="0">
                <a:solidFill>
                  <a:srgbClr val="FF6600"/>
                </a:solidFill>
                <a:latin typeface="Verdana" panose="020B0604030504040204" pitchFamily="34" charset="0"/>
                <a:ea typeface="Verdana" panose="020B0604030504040204" pitchFamily="34" charset="0"/>
                <a:cs typeface="Verdana" panose="020B0604030504040204" pitchFamily="34" charset="0"/>
              </a:rPr>
            </a:br>
            <a:r>
              <a:rPr lang="nl-NL" sz="1900" i="1" dirty="0">
                <a:solidFill>
                  <a:srgbClr val="9429A9"/>
                </a:solidFill>
                <a:latin typeface="Verdana" panose="020B0604030504040204" pitchFamily="34" charset="0"/>
                <a:ea typeface="Verdana" panose="020B0604030504040204" pitchFamily="34" charset="0"/>
                <a:cs typeface="Verdana" panose="020B0604030504040204" pitchFamily="34" charset="0"/>
              </a:rPr>
              <a:t>van resultaat naar doelen</a:t>
            </a:r>
          </a:p>
        </p:txBody>
      </p:sp>
      <p:pic>
        <p:nvPicPr>
          <p:cNvPr id="11" name="Afbeelding 10"/>
          <p:cNvPicPr>
            <a:picLocks noChangeAspect="1"/>
          </p:cNvPicPr>
          <p:nvPr/>
        </p:nvPicPr>
        <p:blipFill>
          <a:blip r:embed="rId3"/>
          <a:stretch>
            <a:fillRect/>
          </a:stretch>
        </p:blipFill>
        <p:spPr>
          <a:xfrm>
            <a:off x="5854162" y="4077072"/>
            <a:ext cx="1958198" cy="1412700"/>
          </a:xfrm>
          <a:prstGeom prst="rect">
            <a:avLst/>
          </a:prstGeom>
        </p:spPr>
      </p:pic>
      <p:pic>
        <p:nvPicPr>
          <p:cNvPr id="12" name="Picture 2" descr="https://juflisannne.files.wordpress.com/2014/06/3446667_1_org.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84368" y="4653136"/>
            <a:ext cx="1189991" cy="1257119"/>
          </a:xfrm>
          <a:prstGeom prst="rect">
            <a:avLst/>
          </a:prstGeom>
          <a:noFill/>
          <a:extLst>
            <a:ext uri="{909E8E84-426E-40DD-AFC4-6F175D3DCCD1}">
              <a14:hiddenFill xmlns:a14="http://schemas.microsoft.com/office/drawing/2010/main">
                <a:solidFill>
                  <a:srgbClr val="FFFFFF"/>
                </a:solidFill>
              </a14:hiddenFill>
            </a:ext>
          </a:extLst>
        </p:spPr>
      </p:pic>
      <p:sp>
        <p:nvSpPr>
          <p:cNvPr id="38" name="Tekstvak 37"/>
          <p:cNvSpPr txBox="1"/>
          <p:nvPr/>
        </p:nvSpPr>
        <p:spPr>
          <a:xfrm>
            <a:off x="107504" y="1267743"/>
            <a:ext cx="2429780" cy="577081"/>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Introductie Monitor (mrt-nov) </a:t>
            </a:r>
            <a:r>
              <a:rPr lang="nl-NL" sz="1050" i="1" dirty="0">
                <a:latin typeface="Arial" panose="020B0604020202020204" pitchFamily="34" charset="0"/>
                <a:cs typeface="Arial" panose="020B0604020202020204" pitchFamily="34" charset="0"/>
              </a:rPr>
              <a:t>Onderwijsspecialist/VLC aan MT, VC</a:t>
            </a:r>
          </a:p>
          <a:p>
            <a:endParaRPr lang="nl-NL" sz="1050" i="1" dirty="0">
              <a:latin typeface="Arial" panose="020B0604020202020204" pitchFamily="34" charset="0"/>
              <a:cs typeface="Arial" panose="020B0604020202020204" pitchFamily="34" charset="0"/>
            </a:endParaRPr>
          </a:p>
        </p:txBody>
      </p:sp>
      <p:sp>
        <p:nvSpPr>
          <p:cNvPr id="40" name="Tekstvak 39"/>
          <p:cNvSpPr txBox="1"/>
          <p:nvPr/>
        </p:nvSpPr>
        <p:spPr>
          <a:xfrm>
            <a:off x="2843808" y="1220570"/>
            <a:ext cx="2016224" cy="415498"/>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Uitvoering Monitor (dec-jan)</a:t>
            </a:r>
          </a:p>
          <a:p>
            <a:r>
              <a:rPr lang="nl-NL" sz="1050" i="1" dirty="0">
                <a:latin typeface="Arial" panose="020B0604020202020204" pitchFamily="34" charset="0"/>
                <a:cs typeface="Arial" panose="020B0604020202020204" pitchFamily="34" charset="0"/>
              </a:rPr>
              <a:t>VC, </a:t>
            </a:r>
            <a:r>
              <a:rPr lang="nl-NL" sz="1050" i="1" dirty="0" err="1">
                <a:latin typeface="Arial" panose="020B0604020202020204" pitchFamily="34" charset="0"/>
                <a:cs typeface="Arial" panose="020B0604020202020204" pitchFamily="34" charset="0"/>
              </a:rPr>
              <a:t>Pm’ers</a:t>
            </a:r>
            <a:r>
              <a:rPr lang="nl-NL" sz="1050" i="1" dirty="0">
                <a:latin typeface="Arial" panose="020B0604020202020204" pitchFamily="34" charset="0"/>
                <a:cs typeface="Arial" panose="020B0604020202020204" pitchFamily="34" charset="0"/>
              </a:rPr>
              <a:t> en (V)LC</a:t>
            </a:r>
          </a:p>
        </p:txBody>
      </p:sp>
      <p:sp>
        <p:nvSpPr>
          <p:cNvPr id="41" name="Tekstvak 40"/>
          <p:cNvSpPr txBox="1"/>
          <p:nvPr/>
        </p:nvSpPr>
        <p:spPr>
          <a:xfrm>
            <a:off x="5805136" y="1195735"/>
            <a:ext cx="3303368" cy="577081"/>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Maatwerk presentaties en doelen stellen (mrt-juni)</a:t>
            </a:r>
          </a:p>
          <a:p>
            <a:r>
              <a:rPr lang="nl-NL" sz="1050" i="1" dirty="0">
                <a:latin typeface="Arial" panose="020B0604020202020204" pitchFamily="34" charset="0"/>
                <a:cs typeface="Arial" panose="020B0604020202020204" pitchFamily="34" charset="0"/>
              </a:rPr>
              <a:t>Onderwijsspecialist /Voorleesconsulent/BS coördinator met voorleescoördinator/manager</a:t>
            </a:r>
          </a:p>
        </p:txBody>
      </p:sp>
      <p:sp>
        <p:nvSpPr>
          <p:cNvPr id="42" name="Tekstvak 41"/>
          <p:cNvSpPr txBox="1"/>
          <p:nvPr/>
        </p:nvSpPr>
        <p:spPr>
          <a:xfrm>
            <a:off x="5796136" y="5517232"/>
            <a:ext cx="2376264" cy="430887"/>
          </a:xfrm>
          <a:prstGeom prst="rect">
            <a:avLst/>
          </a:prstGeom>
          <a:noFill/>
        </p:spPr>
        <p:txBody>
          <a:bodyPr wrap="square" rtlCol="0">
            <a:spAutoFit/>
          </a:bodyPr>
          <a:lstStyle/>
          <a:p>
            <a:r>
              <a:rPr lang="nl-NL" sz="1100" dirty="0">
                <a:latin typeface="Arial" panose="020B0604020202020204" pitchFamily="34" charset="0"/>
                <a:cs typeface="Arial" panose="020B0604020202020204" pitchFamily="34" charset="0"/>
              </a:rPr>
              <a:t>Leesplangesprek (juli-nov)</a:t>
            </a:r>
          </a:p>
          <a:p>
            <a:r>
              <a:rPr lang="nl-NL" sz="1100" i="1" dirty="0">
                <a:latin typeface="Arial" panose="020B0604020202020204" pitchFamily="34" charset="0"/>
                <a:cs typeface="Arial" panose="020B0604020202020204" pitchFamily="34" charset="0"/>
              </a:rPr>
              <a:t>VLC met VC/MT/ </a:t>
            </a:r>
            <a:r>
              <a:rPr lang="nl-NL" sz="1100" i="1" dirty="0" err="1">
                <a:latin typeface="Arial" panose="020B0604020202020204" pitchFamily="34" charset="0"/>
                <a:cs typeface="Arial" panose="020B0604020202020204" pitchFamily="34" charset="0"/>
              </a:rPr>
              <a:t>IB’er</a:t>
            </a:r>
            <a:r>
              <a:rPr lang="nl-NL" sz="1100" i="1" dirty="0">
                <a:latin typeface="Arial" panose="020B0604020202020204" pitchFamily="34" charset="0"/>
                <a:cs typeface="Arial" panose="020B0604020202020204" pitchFamily="34" charset="0"/>
              </a:rPr>
              <a:t>/team</a:t>
            </a:r>
          </a:p>
        </p:txBody>
      </p:sp>
      <p:sp>
        <p:nvSpPr>
          <p:cNvPr id="44" name="Tekstvak 43"/>
          <p:cNvSpPr txBox="1"/>
          <p:nvPr/>
        </p:nvSpPr>
        <p:spPr>
          <a:xfrm>
            <a:off x="35496" y="5445224"/>
            <a:ext cx="2808313" cy="415498"/>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Terugkoppeling aan voorleescoördinator</a:t>
            </a:r>
          </a:p>
          <a:p>
            <a:r>
              <a:rPr lang="nl-NL" sz="1050" dirty="0">
                <a:latin typeface="Arial" panose="020B0604020202020204" pitchFamily="34" charset="0"/>
                <a:cs typeface="Arial" panose="020B0604020202020204" pitchFamily="34" charset="0"/>
              </a:rPr>
              <a:t>of manager en op verzoek het team </a:t>
            </a:r>
          </a:p>
        </p:txBody>
      </p:sp>
      <p:pic>
        <p:nvPicPr>
          <p:cNvPr id="15" name="Afbeelding 14"/>
          <p:cNvPicPr>
            <a:picLocks noChangeAspect="1"/>
          </p:cNvPicPr>
          <p:nvPr/>
        </p:nvPicPr>
        <p:blipFill>
          <a:blip r:embed="rId5"/>
          <a:stretch>
            <a:fillRect/>
          </a:stretch>
        </p:blipFill>
        <p:spPr>
          <a:xfrm>
            <a:off x="136950" y="1779892"/>
            <a:ext cx="1770754" cy="2081156"/>
          </a:xfrm>
          <a:prstGeom prst="rect">
            <a:avLst/>
          </a:prstGeom>
        </p:spPr>
      </p:pic>
      <p:pic>
        <p:nvPicPr>
          <p:cNvPr id="3" name="Picture 2" descr="Afbeeldingsresultaat voor pedagogische medewerker en manager">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86" y="4293096"/>
            <a:ext cx="1119171" cy="112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mboekstart.nl/Rapportage/KO/ChartImg.axd?i=chart_65099354e9074703a97948970050d4f4_2.png&amp;g=95b477fd887248319000533eab2d37c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1798110"/>
            <a:ext cx="2663478" cy="16308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binnenzaken.com/wp-content/uploads/2013/06/foto-bij-doelen-stelle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2888" y="3469830"/>
            <a:ext cx="971600" cy="96728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Afbeeldingsresultaat voor leesplan.n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7789" y="3717032"/>
            <a:ext cx="1864251" cy="82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Kwestie van Lezen. Deel 4. Voorlezen in de kinderopva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31840" y="5085184"/>
            <a:ext cx="1699528" cy="141952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Afbeeldingsresultaat voor ik denk wel dat ik het kan">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87624" y="4268313"/>
            <a:ext cx="1129498" cy="1129498"/>
          </a:xfrm>
          <a:prstGeom prst="rect">
            <a:avLst/>
          </a:prstGeom>
          <a:noFill/>
          <a:extLst>
            <a:ext uri="{909E8E84-426E-40DD-AFC4-6F175D3DCCD1}">
              <a14:hiddenFill xmlns:a14="http://schemas.microsoft.com/office/drawing/2010/main">
                <a:solidFill>
                  <a:srgbClr val="FFFFFF"/>
                </a:solidFill>
              </a14:hiddenFill>
            </a:ext>
          </a:extLst>
        </p:spPr>
      </p:pic>
      <p:pic>
        <p:nvPicPr>
          <p:cNvPr id="28" name="Tijdelijke aanduiding voor inhoud 3"/>
          <p:cNvPicPr>
            <a:picLocks noGrp="1" noChangeAspect="1"/>
          </p:cNvPicPr>
          <p:nvPr/>
        </p:nvPicPr>
        <p:blipFill rotWithShape="1">
          <a:blip r:embed="rId14"/>
          <a:srcRect l="7054" t="8065" r="20105" b="9341"/>
          <a:stretch/>
        </p:blipFill>
        <p:spPr>
          <a:xfrm>
            <a:off x="2772000" y="1628800"/>
            <a:ext cx="2232000" cy="1531474"/>
          </a:xfrm>
          <a:prstGeom prst="rect">
            <a:avLst/>
          </a:prstGeom>
        </p:spPr>
      </p:pic>
      <p:sp>
        <p:nvSpPr>
          <p:cNvPr id="43" name="Tekstvak 42"/>
          <p:cNvSpPr txBox="1"/>
          <p:nvPr/>
        </p:nvSpPr>
        <p:spPr>
          <a:xfrm>
            <a:off x="2987824" y="4525670"/>
            <a:ext cx="2851272" cy="415498"/>
          </a:xfrm>
          <a:prstGeom prst="rect">
            <a:avLst/>
          </a:prstGeom>
          <a:noFill/>
        </p:spPr>
        <p:txBody>
          <a:bodyPr wrap="square" rtlCol="0">
            <a:spAutoFit/>
          </a:bodyPr>
          <a:lstStyle/>
          <a:p>
            <a:r>
              <a:rPr lang="nl-NL" sz="1050" dirty="0">
                <a:latin typeface="Arial" panose="020B0604020202020204" pitchFamily="34" charset="0"/>
                <a:cs typeface="Arial" panose="020B0604020202020204" pitchFamily="34" charset="0"/>
              </a:rPr>
              <a:t>Plannen vaststellen </a:t>
            </a:r>
            <a:r>
              <a:rPr lang="nl-NL" sz="1050">
                <a:latin typeface="Arial" panose="020B0604020202020204" pitchFamily="34" charset="0"/>
                <a:cs typeface="Arial" panose="020B0604020202020204" pitchFamily="34" charset="0"/>
              </a:rPr>
              <a:t>(juli-nov)</a:t>
            </a:r>
            <a:br>
              <a:rPr lang="nl-NL" sz="1050" dirty="0">
                <a:latin typeface="Arial" panose="020B0604020202020204" pitchFamily="34" charset="0"/>
                <a:cs typeface="Arial" panose="020B0604020202020204" pitchFamily="34" charset="0"/>
              </a:rPr>
            </a:br>
            <a:r>
              <a:rPr lang="nl-NL" sz="1050" i="1" dirty="0">
                <a:latin typeface="Arial" panose="020B0604020202020204" pitchFamily="34" charset="0"/>
                <a:cs typeface="Arial" panose="020B0604020202020204" pitchFamily="34" charset="0"/>
              </a:rPr>
              <a:t>(voor)leesconsulent en voorleescoördinator</a:t>
            </a:r>
          </a:p>
        </p:txBody>
      </p:sp>
    </p:spTree>
    <p:extLst>
      <p:ext uri="{BB962C8B-B14F-4D97-AF65-F5344CB8AC3E}">
        <p14:creationId xmlns:p14="http://schemas.microsoft.com/office/powerpoint/2010/main" val="326518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Rechte verbindingslijn 106"/>
          <p:cNvCxnSpPr/>
          <p:nvPr/>
        </p:nvCxnSpPr>
        <p:spPr>
          <a:xfrm>
            <a:off x="5652120" y="1412776"/>
            <a:ext cx="0" cy="117648"/>
          </a:xfrm>
          <a:prstGeom prst="line">
            <a:avLst/>
          </a:prstGeom>
        </p:spPr>
        <p:style>
          <a:lnRef idx="2">
            <a:schemeClr val="dk1"/>
          </a:lnRef>
          <a:fillRef idx="0">
            <a:schemeClr val="dk1"/>
          </a:fillRef>
          <a:effectRef idx="1">
            <a:schemeClr val="dk1"/>
          </a:effectRef>
          <a:fontRef idx="minor">
            <a:schemeClr val="tx1"/>
          </a:fontRef>
        </p:style>
      </p:cxnSp>
      <p:cxnSp>
        <p:nvCxnSpPr>
          <p:cNvPr id="26" name="Gebogen verbindingslijn 25"/>
          <p:cNvCxnSpPr/>
          <p:nvPr/>
        </p:nvCxnSpPr>
        <p:spPr>
          <a:xfrm rot="5400000" flipH="1" flipV="1">
            <a:off x="4223767" y="1049807"/>
            <a:ext cx="12700" cy="2297414"/>
          </a:xfrm>
          <a:prstGeom prst="bentConnector3">
            <a:avLst>
              <a:gd name="adj1" fmla="val 1800000"/>
            </a:avLst>
          </a:prstGeom>
        </p:spPr>
        <p:style>
          <a:lnRef idx="2">
            <a:schemeClr val="dk1"/>
          </a:lnRef>
          <a:fillRef idx="0">
            <a:schemeClr val="dk1"/>
          </a:fillRef>
          <a:effectRef idx="1">
            <a:schemeClr val="dk1"/>
          </a:effectRef>
          <a:fontRef idx="minor">
            <a:schemeClr val="tx1"/>
          </a:fontRef>
        </p:style>
      </p:cxnSp>
      <p:cxnSp>
        <p:nvCxnSpPr>
          <p:cNvPr id="151" name="Rechte verbindingslijn 150"/>
          <p:cNvCxnSpPr/>
          <p:nvPr/>
        </p:nvCxnSpPr>
        <p:spPr>
          <a:xfrm flipH="1">
            <a:off x="3103755" y="3739307"/>
            <a:ext cx="1034" cy="249998"/>
          </a:xfrm>
          <a:prstGeom prst="line">
            <a:avLst/>
          </a:prstGeom>
        </p:spPr>
        <p:style>
          <a:lnRef idx="2">
            <a:schemeClr val="dk1"/>
          </a:lnRef>
          <a:fillRef idx="0">
            <a:schemeClr val="dk1"/>
          </a:fillRef>
          <a:effectRef idx="1">
            <a:schemeClr val="dk1"/>
          </a:effectRef>
          <a:fontRef idx="minor">
            <a:schemeClr val="tx1"/>
          </a:fontRef>
        </p:style>
      </p:cxnSp>
      <p:sp>
        <p:nvSpPr>
          <p:cNvPr id="3" name="Rechthoek 2"/>
          <p:cNvSpPr/>
          <p:nvPr/>
        </p:nvSpPr>
        <p:spPr>
          <a:xfrm>
            <a:off x="99601" y="1100106"/>
            <a:ext cx="1016016" cy="430318"/>
          </a:xfrm>
          <a:prstGeom prst="rect">
            <a:avLst/>
          </a:prstGeom>
          <a:ln w="28575">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Monitor BoekStart in de kinderopvang</a:t>
            </a:r>
          </a:p>
        </p:txBody>
      </p:sp>
      <p:sp>
        <p:nvSpPr>
          <p:cNvPr id="4" name="Rechthoek 3"/>
          <p:cNvSpPr/>
          <p:nvPr/>
        </p:nvSpPr>
        <p:spPr>
          <a:xfrm>
            <a:off x="99600" y="1701320"/>
            <a:ext cx="1016016" cy="438698"/>
          </a:xfrm>
          <a:prstGeom prst="rect">
            <a:avLst/>
          </a:prstGeom>
          <a:solidFill>
            <a:schemeClr val="accent3">
              <a:lumMod val="60000"/>
              <a:lumOff val="4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Introduceren (maart )</a:t>
            </a:r>
          </a:p>
        </p:txBody>
      </p:sp>
      <p:sp>
        <p:nvSpPr>
          <p:cNvPr id="5" name="Rechthoek 4"/>
          <p:cNvSpPr/>
          <p:nvPr/>
        </p:nvSpPr>
        <p:spPr>
          <a:xfrm>
            <a:off x="99600" y="2311652"/>
            <a:ext cx="1016016" cy="417014"/>
          </a:xfrm>
          <a:prstGeom prst="rect">
            <a:avLst/>
          </a:prstGeom>
          <a:solidFill>
            <a:schemeClr val="accent3">
              <a:lumMod val="60000"/>
              <a:lumOff val="4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Invullen  (april -mei)</a:t>
            </a:r>
          </a:p>
        </p:txBody>
      </p:sp>
      <p:sp>
        <p:nvSpPr>
          <p:cNvPr id="6" name="Rechthoek 5"/>
          <p:cNvSpPr/>
          <p:nvPr/>
        </p:nvSpPr>
        <p:spPr>
          <a:xfrm>
            <a:off x="99600" y="2890438"/>
            <a:ext cx="1016015" cy="432048"/>
          </a:xfrm>
          <a:prstGeom prst="rect">
            <a:avLst/>
          </a:prstGeom>
          <a:solidFill>
            <a:schemeClr val="accent3">
              <a:lumMod val="60000"/>
              <a:lumOff val="40000"/>
            </a:schemeClr>
          </a:solidFill>
          <a:ln>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Resultaten bespreken</a:t>
            </a:r>
          </a:p>
        </p:txBody>
      </p:sp>
      <p:sp>
        <p:nvSpPr>
          <p:cNvPr id="7" name="Rechthoek 6"/>
          <p:cNvSpPr/>
          <p:nvPr/>
        </p:nvSpPr>
        <p:spPr>
          <a:xfrm>
            <a:off x="99601" y="3466502"/>
            <a:ext cx="1016014" cy="432048"/>
          </a:xfrm>
          <a:prstGeom prst="rect">
            <a:avLst/>
          </a:prstGeom>
          <a:solidFill>
            <a:schemeClr val="accent3">
              <a:lumMod val="60000"/>
              <a:lumOff val="40000"/>
            </a:schemeClr>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Voorleesplan en activiteitenplan</a:t>
            </a:r>
          </a:p>
        </p:txBody>
      </p:sp>
      <p:sp>
        <p:nvSpPr>
          <p:cNvPr id="8" name="Rechthoek 7"/>
          <p:cNvSpPr/>
          <p:nvPr/>
        </p:nvSpPr>
        <p:spPr>
          <a:xfrm>
            <a:off x="7884368" y="1088629"/>
            <a:ext cx="1112864" cy="430318"/>
          </a:xfrm>
          <a:prstGeom prst="rect">
            <a:avLst/>
          </a:prstGeom>
          <a:ln w="28575">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Ouder-</a:t>
            </a:r>
          </a:p>
          <a:p>
            <a:pPr algn="ctr"/>
            <a:r>
              <a:rPr lang="nl-NL" sz="900" b="1" dirty="0">
                <a:solidFill>
                  <a:schemeClr val="tx1"/>
                </a:solidFill>
              </a:rPr>
              <a:t>partnerschap</a:t>
            </a:r>
          </a:p>
        </p:txBody>
      </p:sp>
      <p:sp>
        <p:nvSpPr>
          <p:cNvPr id="9" name="Rechthoek 8"/>
          <p:cNvSpPr/>
          <p:nvPr/>
        </p:nvSpPr>
        <p:spPr>
          <a:xfrm>
            <a:off x="7884368" y="1717740"/>
            <a:ext cx="1113999" cy="333285"/>
          </a:xfrm>
          <a:prstGeom prst="rect">
            <a:avLst/>
          </a:prstGeom>
          <a:solidFill>
            <a:schemeClr val="accent5">
              <a:lumMod val="40000"/>
              <a:lumOff val="60000"/>
            </a:schemeClr>
          </a:solidFill>
          <a:ln w="28575">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Startbijeenkomst team</a:t>
            </a:r>
          </a:p>
        </p:txBody>
      </p:sp>
      <p:sp>
        <p:nvSpPr>
          <p:cNvPr id="10" name="Rechthoek 9"/>
          <p:cNvSpPr/>
          <p:nvPr/>
        </p:nvSpPr>
        <p:spPr>
          <a:xfrm>
            <a:off x="7884368" y="2636912"/>
            <a:ext cx="1113998" cy="41701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Training: </a:t>
            </a:r>
          </a:p>
          <a:p>
            <a:pPr algn="ctr"/>
            <a:r>
              <a:rPr lang="nl-NL" sz="900" dirty="0">
                <a:solidFill>
                  <a:schemeClr val="tx1"/>
                </a:solidFill>
              </a:rPr>
              <a:t>Hoor je mij?</a:t>
            </a:r>
          </a:p>
        </p:txBody>
      </p:sp>
      <p:sp>
        <p:nvSpPr>
          <p:cNvPr id="11" name="Rechthoek 10"/>
          <p:cNvSpPr/>
          <p:nvPr/>
        </p:nvSpPr>
        <p:spPr>
          <a:xfrm>
            <a:off x="7884368" y="2202914"/>
            <a:ext cx="1113998" cy="288032"/>
          </a:xfrm>
          <a:prstGeom prst="rect">
            <a:avLst/>
          </a:prstGeom>
          <a:solidFill>
            <a:schemeClr val="accent4">
              <a:lumMod val="40000"/>
              <a:lumOff val="60000"/>
            </a:schemeClr>
          </a:solidFill>
          <a:ln w="28575">
            <a:solidFill>
              <a:schemeClr val="tx1">
                <a:lumMod val="95000"/>
                <a:lumOff val="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a:solidFill>
                  <a:schemeClr val="tx1"/>
                </a:solidFill>
              </a:rPr>
              <a:t>VoorleesExpress</a:t>
            </a:r>
          </a:p>
        </p:txBody>
      </p:sp>
      <p:sp>
        <p:nvSpPr>
          <p:cNvPr id="12" name="Rechthoek 11"/>
          <p:cNvSpPr/>
          <p:nvPr/>
        </p:nvSpPr>
        <p:spPr>
          <a:xfrm>
            <a:off x="7883234" y="3639981"/>
            <a:ext cx="1113998" cy="288032"/>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Koffie/leestafel</a:t>
            </a:r>
          </a:p>
        </p:txBody>
      </p:sp>
      <p:sp>
        <p:nvSpPr>
          <p:cNvPr id="13" name="Rechthoek 12"/>
          <p:cNvSpPr/>
          <p:nvPr/>
        </p:nvSpPr>
        <p:spPr>
          <a:xfrm>
            <a:off x="7884369" y="4077072"/>
            <a:ext cx="1113998" cy="288032"/>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Samen voorlezen</a:t>
            </a:r>
          </a:p>
        </p:txBody>
      </p:sp>
      <p:sp>
        <p:nvSpPr>
          <p:cNvPr id="14" name="Rechthoek 13"/>
          <p:cNvSpPr/>
          <p:nvPr/>
        </p:nvSpPr>
        <p:spPr>
          <a:xfrm>
            <a:off x="7884370" y="4492829"/>
            <a:ext cx="1112862" cy="360040"/>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Verteltassen</a:t>
            </a:r>
          </a:p>
        </p:txBody>
      </p:sp>
      <p:sp>
        <p:nvSpPr>
          <p:cNvPr id="15" name="Rechthoek 14"/>
          <p:cNvSpPr/>
          <p:nvPr/>
        </p:nvSpPr>
        <p:spPr>
          <a:xfrm>
            <a:off x="7884368" y="4979195"/>
            <a:ext cx="1112865" cy="327684"/>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Favoriet boek meegeven</a:t>
            </a:r>
          </a:p>
        </p:txBody>
      </p:sp>
      <p:sp>
        <p:nvSpPr>
          <p:cNvPr id="17" name="Rechthoek 16"/>
          <p:cNvSpPr/>
          <p:nvPr/>
        </p:nvSpPr>
        <p:spPr>
          <a:xfrm>
            <a:off x="6444208" y="1088629"/>
            <a:ext cx="1152127" cy="441794"/>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Mediaopvoeding/ Digi-Taal</a:t>
            </a:r>
          </a:p>
        </p:txBody>
      </p:sp>
      <p:sp>
        <p:nvSpPr>
          <p:cNvPr id="19" name="Rechthoek 18"/>
          <p:cNvSpPr/>
          <p:nvPr/>
        </p:nvSpPr>
        <p:spPr>
          <a:xfrm>
            <a:off x="6444208" y="2204864"/>
            <a:ext cx="1152127" cy="308510"/>
          </a:xfrm>
          <a:prstGeom prst="rect">
            <a:avLst/>
          </a:prstGeom>
          <a:solidFill>
            <a:schemeClr val="accent4">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Kind Media</a:t>
            </a:r>
          </a:p>
        </p:txBody>
      </p:sp>
      <p:sp>
        <p:nvSpPr>
          <p:cNvPr id="22" name="Rechthoek 21"/>
          <p:cNvSpPr/>
          <p:nvPr/>
        </p:nvSpPr>
        <p:spPr>
          <a:xfrm>
            <a:off x="6444208" y="1719303"/>
            <a:ext cx="1152127" cy="341545"/>
          </a:xfrm>
          <a:prstGeom prst="rect">
            <a:avLst/>
          </a:prstGeom>
          <a:solidFill>
            <a:schemeClr val="accent5">
              <a:lumMod val="40000"/>
              <a:lumOff val="60000"/>
            </a:schemeClr>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Startbijeenkomst team (inspiratie)</a:t>
            </a:r>
          </a:p>
        </p:txBody>
      </p:sp>
      <p:sp>
        <p:nvSpPr>
          <p:cNvPr id="29" name="Rechthoek 28"/>
          <p:cNvSpPr/>
          <p:nvPr/>
        </p:nvSpPr>
        <p:spPr>
          <a:xfrm>
            <a:off x="6444208" y="3570420"/>
            <a:ext cx="1152127" cy="390767"/>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900" dirty="0">
                <a:solidFill>
                  <a:schemeClr val="tx1"/>
                </a:solidFill>
              </a:rPr>
              <a:t>   Book o matic</a:t>
            </a:r>
          </a:p>
          <a:p>
            <a:pPr algn="ctr"/>
            <a:r>
              <a:rPr lang="nl-NL" sz="900" b="1" dirty="0">
                <a:solidFill>
                  <a:schemeClr val="tx1"/>
                </a:solidFill>
              </a:rPr>
              <a:t>(</a:t>
            </a:r>
            <a:r>
              <a:rPr lang="nl-NL" sz="900" dirty="0">
                <a:solidFill>
                  <a:schemeClr val="tx1"/>
                </a:solidFill>
              </a:rPr>
              <a:t>Verhalenmachine)</a:t>
            </a:r>
          </a:p>
          <a:p>
            <a:r>
              <a:rPr lang="nl-NL" sz="900" dirty="0">
                <a:solidFill>
                  <a:schemeClr val="tx1"/>
                </a:solidFill>
              </a:rPr>
              <a:t>      </a:t>
            </a:r>
          </a:p>
          <a:p>
            <a:endParaRPr lang="nl-NL" sz="900" dirty="0">
              <a:solidFill>
                <a:schemeClr val="tx1"/>
              </a:solidFill>
            </a:endParaRPr>
          </a:p>
        </p:txBody>
      </p:sp>
      <p:sp>
        <p:nvSpPr>
          <p:cNvPr id="32" name="Rechthoek 31"/>
          <p:cNvSpPr/>
          <p:nvPr/>
        </p:nvSpPr>
        <p:spPr>
          <a:xfrm>
            <a:off x="1280890" y="1701320"/>
            <a:ext cx="1130869" cy="438698"/>
          </a:xfrm>
          <a:prstGeom prst="rect">
            <a:avLst/>
          </a:prstGeom>
          <a:solidFill>
            <a:schemeClr val="accent3">
              <a:lumMod val="60000"/>
              <a:lumOff val="4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Aanvulling  en onderhoud collectie (10%)</a:t>
            </a:r>
          </a:p>
        </p:txBody>
      </p:sp>
      <p:sp>
        <p:nvSpPr>
          <p:cNvPr id="35" name="Rechthoek 34"/>
          <p:cNvSpPr/>
          <p:nvPr/>
        </p:nvSpPr>
        <p:spPr>
          <a:xfrm>
            <a:off x="1283935" y="2294425"/>
            <a:ext cx="1127824" cy="408626"/>
          </a:xfrm>
          <a:prstGeom prst="rect">
            <a:avLst/>
          </a:prstGeom>
          <a:solidFill>
            <a:schemeClr val="accent3">
              <a:lumMod val="60000"/>
              <a:lumOff val="4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dirty="0">
                <a:solidFill>
                  <a:schemeClr val="tx1"/>
                </a:solidFill>
              </a:rPr>
              <a:t>Boeken gaan wel/niet mee naar huis  </a:t>
            </a:r>
          </a:p>
        </p:txBody>
      </p:sp>
      <p:sp>
        <p:nvSpPr>
          <p:cNvPr id="36" name="Rechthoek 35"/>
          <p:cNvSpPr/>
          <p:nvPr/>
        </p:nvSpPr>
        <p:spPr>
          <a:xfrm>
            <a:off x="1283318" y="1105764"/>
            <a:ext cx="1128442" cy="424659"/>
          </a:xfrm>
          <a:prstGeom prst="rect">
            <a:avLst/>
          </a:prstGeom>
          <a:ln w="28575">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Organisatie leesomgeving</a:t>
            </a:r>
          </a:p>
        </p:txBody>
      </p:sp>
      <p:sp>
        <p:nvSpPr>
          <p:cNvPr id="37" name="Rechthoek 36"/>
          <p:cNvSpPr/>
          <p:nvPr/>
        </p:nvSpPr>
        <p:spPr>
          <a:xfrm>
            <a:off x="1283318" y="2836654"/>
            <a:ext cx="1128441" cy="325022"/>
          </a:xfrm>
          <a:prstGeom prst="rect">
            <a:avLst/>
          </a:prstGeom>
          <a:solidFill>
            <a:schemeClr val="accent5">
              <a:lumMod val="40000"/>
              <a:lumOff val="60000"/>
            </a:schemeClr>
          </a:solidFill>
          <a:ln>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Instructie team</a:t>
            </a:r>
          </a:p>
        </p:txBody>
      </p:sp>
      <p:sp>
        <p:nvSpPr>
          <p:cNvPr id="38" name="Rechthoek 37"/>
          <p:cNvSpPr/>
          <p:nvPr/>
        </p:nvSpPr>
        <p:spPr>
          <a:xfrm>
            <a:off x="1280890" y="3265743"/>
            <a:ext cx="1130869" cy="32502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Instructie ouders bv bij peuterspeelzaal</a:t>
            </a:r>
          </a:p>
        </p:txBody>
      </p:sp>
      <p:sp>
        <p:nvSpPr>
          <p:cNvPr id="43" name="Rechthoek 42"/>
          <p:cNvSpPr/>
          <p:nvPr/>
        </p:nvSpPr>
        <p:spPr>
          <a:xfrm>
            <a:off x="3685822" y="1096562"/>
            <a:ext cx="1037116" cy="343552"/>
          </a:xfrm>
          <a:prstGeom prst="rect">
            <a:avLst/>
          </a:prstGeom>
          <a:ln w="28575">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Voorlezen</a:t>
            </a:r>
          </a:p>
        </p:txBody>
      </p:sp>
      <p:sp>
        <p:nvSpPr>
          <p:cNvPr id="45" name="Rechthoek 44"/>
          <p:cNvSpPr/>
          <p:nvPr/>
        </p:nvSpPr>
        <p:spPr>
          <a:xfrm>
            <a:off x="5133562" y="1094876"/>
            <a:ext cx="1037116" cy="345238"/>
          </a:xfrm>
          <a:prstGeom prst="rect">
            <a:avLst/>
          </a:prstGeom>
          <a:solidFill>
            <a:schemeClr val="accent4">
              <a:lumMod val="40000"/>
              <a:lumOff val="60000"/>
            </a:schemeClr>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BoekenPret</a:t>
            </a:r>
          </a:p>
        </p:txBody>
      </p:sp>
      <p:sp>
        <p:nvSpPr>
          <p:cNvPr id="46" name="Rechthoek 45"/>
          <p:cNvSpPr/>
          <p:nvPr/>
        </p:nvSpPr>
        <p:spPr>
          <a:xfrm>
            <a:off x="2586231" y="2129039"/>
            <a:ext cx="977657" cy="288032"/>
          </a:xfrm>
          <a:prstGeom prst="rect">
            <a:avLst/>
          </a:prstGeom>
          <a:ln w="28575">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Leesomgeving </a:t>
            </a:r>
          </a:p>
        </p:txBody>
      </p:sp>
      <p:sp>
        <p:nvSpPr>
          <p:cNvPr id="47" name="Rechthoek 46"/>
          <p:cNvSpPr/>
          <p:nvPr/>
        </p:nvSpPr>
        <p:spPr>
          <a:xfrm>
            <a:off x="4855814" y="2129039"/>
            <a:ext cx="1058026" cy="288032"/>
          </a:xfrm>
          <a:prstGeom prst="rect">
            <a:avLst/>
          </a:prstGeom>
          <a:ln w="28575">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Trainingen</a:t>
            </a:r>
          </a:p>
        </p:txBody>
      </p:sp>
      <p:sp>
        <p:nvSpPr>
          <p:cNvPr id="48" name="Rechthoek 47"/>
          <p:cNvSpPr/>
          <p:nvPr/>
        </p:nvSpPr>
        <p:spPr>
          <a:xfrm>
            <a:off x="3698122" y="2121036"/>
            <a:ext cx="1017894" cy="288032"/>
          </a:xfrm>
          <a:prstGeom prst="rect">
            <a:avLst/>
          </a:prstGeom>
          <a:ln w="28575">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900" b="1" dirty="0">
                <a:solidFill>
                  <a:schemeClr val="tx1"/>
                </a:solidFill>
              </a:rPr>
              <a:t>Voorlezen</a:t>
            </a:r>
          </a:p>
        </p:txBody>
      </p:sp>
      <p:sp>
        <p:nvSpPr>
          <p:cNvPr id="49" name="Rechthoek 48"/>
          <p:cNvSpPr/>
          <p:nvPr/>
        </p:nvSpPr>
        <p:spPr>
          <a:xfrm>
            <a:off x="2586230" y="2996952"/>
            <a:ext cx="977657" cy="390610"/>
          </a:xfrm>
          <a:prstGeom prst="rect">
            <a:avLst/>
          </a:prstGeom>
          <a:solidFill>
            <a:schemeClr val="accent3">
              <a:lumMod val="60000"/>
              <a:lumOff val="40000"/>
            </a:schemeClr>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a:solidFill>
                  <a:schemeClr val="tx1"/>
                </a:solidFill>
              </a:rPr>
              <a:t>Aantrekkelijke leeshoek</a:t>
            </a:r>
          </a:p>
        </p:txBody>
      </p:sp>
      <p:sp>
        <p:nvSpPr>
          <p:cNvPr id="50" name="Rechthoek 49"/>
          <p:cNvSpPr/>
          <p:nvPr/>
        </p:nvSpPr>
        <p:spPr>
          <a:xfrm>
            <a:off x="3698122" y="2498738"/>
            <a:ext cx="1017894" cy="418334"/>
          </a:xfrm>
          <a:prstGeom prst="rect">
            <a:avLst/>
          </a:prstGeom>
          <a:solidFill>
            <a:schemeClr val="accent4">
              <a:lumMod val="40000"/>
              <a:lumOff val="60000"/>
            </a:schemeClr>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a:solidFill>
                  <a:schemeClr val="tx1"/>
                </a:solidFill>
              </a:rPr>
              <a:t>Nationale Voorleesdagen </a:t>
            </a:r>
          </a:p>
        </p:txBody>
      </p:sp>
      <p:sp>
        <p:nvSpPr>
          <p:cNvPr id="51" name="Rechthoek 50"/>
          <p:cNvSpPr/>
          <p:nvPr/>
        </p:nvSpPr>
        <p:spPr>
          <a:xfrm>
            <a:off x="3698122" y="2987961"/>
            <a:ext cx="1017894" cy="367557"/>
          </a:xfrm>
          <a:prstGeom prst="rect">
            <a:avLst/>
          </a:prstGeom>
          <a:solidFill>
            <a:schemeClr val="accent4">
              <a:lumMod val="40000"/>
              <a:lumOff val="60000"/>
            </a:schemeClr>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a:solidFill>
                  <a:schemeClr val="tx1"/>
                </a:solidFill>
              </a:rPr>
              <a:t>Nationale Voorleesontbijt</a:t>
            </a:r>
          </a:p>
        </p:txBody>
      </p:sp>
      <p:sp>
        <p:nvSpPr>
          <p:cNvPr id="52" name="Rechthoek 51"/>
          <p:cNvSpPr/>
          <p:nvPr/>
        </p:nvSpPr>
        <p:spPr>
          <a:xfrm>
            <a:off x="2586231" y="2547488"/>
            <a:ext cx="977657" cy="360040"/>
          </a:xfrm>
          <a:prstGeom prst="rect">
            <a:avLst/>
          </a:prstGeom>
          <a:solidFill>
            <a:schemeClr val="accent3">
              <a:lumMod val="60000"/>
              <a:lumOff val="40000"/>
            </a:schemeClr>
          </a:solidFill>
          <a:ln w="28575">
            <a:solidFill>
              <a:srgbClr val="0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a:solidFill>
                  <a:schemeClr val="tx1"/>
                </a:solidFill>
              </a:rPr>
              <a:t>Collectie</a:t>
            </a:r>
          </a:p>
        </p:txBody>
      </p:sp>
      <p:sp>
        <p:nvSpPr>
          <p:cNvPr id="53" name="Rechthoek 52"/>
          <p:cNvSpPr/>
          <p:nvPr/>
        </p:nvSpPr>
        <p:spPr>
          <a:xfrm>
            <a:off x="3689776" y="1547559"/>
            <a:ext cx="1037116" cy="325022"/>
          </a:xfrm>
          <a:prstGeom prst="rect">
            <a:avLst/>
          </a:prstGeom>
          <a:solidFill>
            <a:schemeClr val="accent5">
              <a:lumMod val="40000"/>
              <a:lumOff val="60000"/>
            </a:schemeClr>
          </a:solidFill>
          <a:ln w="28575">
            <a:solidFill>
              <a:srgbClr val="0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Workshop team</a:t>
            </a:r>
          </a:p>
        </p:txBody>
      </p:sp>
      <p:sp>
        <p:nvSpPr>
          <p:cNvPr id="54" name="Rechthoek 53"/>
          <p:cNvSpPr/>
          <p:nvPr/>
        </p:nvSpPr>
        <p:spPr>
          <a:xfrm>
            <a:off x="2586231" y="3511793"/>
            <a:ext cx="977657" cy="33164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Kamishibai</a:t>
            </a:r>
          </a:p>
          <a:p>
            <a:pPr algn="ctr"/>
            <a:r>
              <a:rPr lang="nl-NL" sz="900" dirty="0">
                <a:solidFill>
                  <a:schemeClr val="tx1"/>
                </a:solidFill>
              </a:rPr>
              <a:t>Vertelkastje</a:t>
            </a:r>
          </a:p>
        </p:txBody>
      </p:sp>
      <p:sp>
        <p:nvSpPr>
          <p:cNvPr id="55" name="Rechthoek 54"/>
          <p:cNvSpPr/>
          <p:nvPr/>
        </p:nvSpPr>
        <p:spPr>
          <a:xfrm>
            <a:off x="3698122" y="3465715"/>
            <a:ext cx="1009548" cy="27359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Kinder-</a:t>
            </a:r>
          </a:p>
          <a:p>
            <a:pPr algn="ctr"/>
            <a:r>
              <a:rPr lang="nl-NL" sz="900" dirty="0">
                <a:solidFill>
                  <a:schemeClr val="tx1"/>
                </a:solidFill>
              </a:rPr>
              <a:t>boekenweek</a:t>
            </a:r>
          </a:p>
        </p:txBody>
      </p:sp>
      <p:sp>
        <p:nvSpPr>
          <p:cNvPr id="56" name="Rechthoek 55"/>
          <p:cNvSpPr/>
          <p:nvPr/>
        </p:nvSpPr>
        <p:spPr>
          <a:xfrm>
            <a:off x="3683133" y="3843434"/>
            <a:ext cx="1032883" cy="366336"/>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Inzet ambassadeurs</a:t>
            </a:r>
          </a:p>
        </p:txBody>
      </p:sp>
      <p:sp>
        <p:nvSpPr>
          <p:cNvPr id="62" name="Rechthoek 61"/>
          <p:cNvSpPr/>
          <p:nvPr/>
        </p:nvSpPr>
        <p:spPr>
          <a:xfrm>
            <a:off x="2590465" y="4375971"/>
            <a:ext cx="973424" cy="473967"/>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err="1">
                <a:solidFill>
                  <a:schemeClr val="tx1"/>
                </a:solidFill>
              </a:rPr>
              <a:t>Leesbevorderingmaterialen</a:t>
            </a:r>
            <a:r>
              <a:rPr lang="nl-NL" sz="900" dirty="0">
                <a:solidFill>
                  <a:schemeClr val="tx1"/>
                </a:solidFill>
              </a:rPr>
              <a:t> zoals boekfiguren</a:t>
            </a:r>
          </a:p>
        </p:txBody>
      </p:sp>
      <p:sp>
        <p:nvSpPr>
          <p:cNvPr id="64" name="Rechthoek 63"/>
          <p:cNvSpPr/>
          <p:nvPr/>
        </p:nvSpPr>
        <p:spPr>
          <a:xfrm>
            <a:off x="4855814" y="2548622"/>
            <a:ext cx="1084338" cy="288032"/>
          </a:xfrm>
          <a:prstGeom prst="rect">
            <a:avLst/>
          </a:prstGeom>
          <a:solidFill>
            <a:schemeClr val="accent5">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Voorlees</a:t>
            </a:r>
          </a:p>
          <a:p>
            <a:pPr algn="ctr"/>
            <a:r>
              <a:rPr lang="nl-NL" sz="900" dirty="0">
                <a:solidFill>
                  <a:schemeClr val="tx1"/>
                </a:solidFill>
              </a:rPr>
              <a:t>coördinator</a:t>
            </a:r>
          </a:p>
        </p:txBody>
      </p:sp>
      <p:sp>
        <p:nvSpPr>
          <p:cNvPr id="65" name="Rechthoek 64"/>
          <p:cNvSpPr/>
          <p:nvPr/>
        </p:nvSpPr>
        <p:spPr>
          <a:xfrm>
            <a:off x="4855814" y="2982746"/>
            <a:ext cx="1076696" cy="322807"/>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Interactief voorlezen, baby’s</a:t>
            </a:r>
          </a:p>
        </p:txBody>
      </p:sp>
      <p:sp>
        <p:nvSpPr>
          <p:cNvPr id="66" name="Rechthoek 65"/>
          <p:cNvSpPr/>
          <p:nvPr/>
        </p:nvSpPr>
        <p:spPr>
          <a:xfrm>
            <a:off x="4852849" y="3437274"/>
            <a:ext cx="1090268" cy="40541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Interactief Voorlezen, peuters</a:t>
            </a:r>
          </a:p>
        </p:txBody>
      </p:sp>
      <p:sp>
        <p:nvSpPr>
          <p:cNvPr id="67" name="Rechthoek 66"/>
          <p:cNvSpPr/>
          <p:nvPr/>
        </p:nvSpPr>
        <p:spPr>
          <a:xfrm>
            <a:off x="4859223" y="3987450"/>
            <a:ext cx="1080929" cy="369781"/>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Taalmodule 1: rijk taalaanbod</a:t>
            </a:r>
          </a:p>
        </p:txBody>
      </p:sp>
      <p:sp>
        <p:nvSpPr>
          <p:cNvPr id="68" name="Rechthoek 67"/>
          <p:cNvSpPr/>
          <p:nvPr/>
        </p:nvSpPr>
        <p:spPr>
          <a:xfrm>
            <a:off x="4859223" y="4509120"/>
            <a:ext cx="1080929" cy="288032"/>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Taalmodule 2: Hoe leg je het uit?</a:t>
            </a:r>
          </a:p>
        </p:txBody>
      </p:sp>
      <p:sp>
        <p:nvSpPr>
          <p:cNvPr id="69" name="Rechthoek 68"/>
          <p:cNvSpPr/>
          <p:nvPr/>
        </p:nvSpPr>
        <p:spPr>
          <a:xfrm>
            <a:off x="4855814" y="4908383"/>
            <a:ext cx="1084338" cy="796993"/>
          </a:xfrm>
          <a:prstGeom prst="rect">
            <a:avLst/>
          </a:prstGeom>
          <a:solidFill>
            <a:schemeClr val="accent5">
              <a:lumMod val="40000"/>
              <a:lumOff val="60000"/>
            </a:schemeClr>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Voorlezen aan jonge kinderen, hoe doe je dat? Voorleesfrag-menten</a:t>
            </a:r>
          </a:p>
        </p:txBody>
      </p:sp>
      <p:sp>
        <p:nvSpPr>
          <p:cNvPr id="72" name="Rechthoek 71"/>
          <p:cNvSpPr/>
          <p:nvPr/>
        </p:nvSpPr>
        <p:spPr>
          <a:xfrm>
            <a:off x="1280890" y="3719769"/>
            <a:ext cx="1130870" cy="304055"/>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Extra collecties (via bibliotheek)</a:t>
            </a:r>
          </a:p>
        </p:txBody>
      </p:sp>
      <p:sp>
        <p:nvSpPr>
          <p:cNvPr id="108" name="Rechthoek 107"/>
          <p:cNvSpPr/>
          <p:nvPr/>
        </p:nvSpPr>
        <p:spPr>
          <a:xfrm>
            <a:off x="1275478" y="4137861"/>
            <a:ext cx="1136282" cy="731299"/>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Herkenbaarheid en zichtbaarheid BoekStart.nl , </a:t>
            </a:r>
            <a:r>
              <a:rPr lang="nl-NL" sz="900" dirty="0" err="1">
                <a:solidFill>
                  <a:schemeClr val="tx1"/>
                </a:solidFill>
              </a:rPr>
              <a:t>BoekStart</a:t>
            </a:r>
            <a:r>
              <a:rPr lang="nl-NL" sz="900" dirty="0">
                <a:solidFill>
                  <a:schemeClr val="tx1"/>
                </a:solidFill>
              </a:rPr>
              <a:t> Pro en </a:t>
            </a:r>
            <a:r>
              <a:rPr lang="nl-NL" sz="900" dirty="0" err="1">
                <a:solidFill>
                  <a:schemeClr val="tx1"/>
                </a:solidFill>
              </a:rPr>
              <a:t>Signing</a:t>
            </a:r>
            <a:r>
              <a:rPr lang="nl-NL" sz="900" dirty="0">
                <a:solidFill>
                  <a:schemeClr val="tx1"/>
                </a:solidFill>
              </a:rPr>
              <a:t> </a:t>
            </a:r>
            <a:r>
              <a:rPr lang="nl-NL" sz="900" dirty="0" err="1">
                <a:solidFill>
                  <a:schemeClr val="tx1"/>
                </a:solidFill>
              </a:rPr>
              <a:t>BoekStart</a:t>
            </a:r>
            <a:endParaRPr lang="nl-NL" sz="900" dirty="0">
              <a:solidFill>
                <a:schemeClr val="tx1"/>
              </a:solidFill>
            </a:endParaRPr>
          </a:p>
        </p:txBody>
      </p:sp>
      <p:sp>
        <p:nvSpPr>
          <p:cNvPr id="82" name="Rechthoek 81"/>
          <p:cNvSpPr/>
          <p:nvPr/>
        </p:nvSpPr>
        <p:spPr>
          <a:xfrm>
            <a:off x="4952765" y="1555229"/>
            <a:ext cx="1233192" cy="325022"/>
          </a:xfrm>
          <a:prstGeom prst="rect">
            <a:avLst/>
          </a:prstGeom>
          <a:solidFill>
            <a:schemeClr val="bg1"/>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dirty="0">
                <a:solidFill>
                  <a:schemeClr val="tx1"/>
                </a:solidFill>
              </a:rPr>
              <a:t>Centraal Prentenboek via bibliotheek</a:t>
            </a:r>
          </a:p>
        </p:txBody>
      </p:sp>
      <p:sp>
        <p:nvSpPr>
          <p:cNvPr id="83" name="Rechthoek 82"/>
          <p:cNvSpPr/>
          <p:nvPr/>
        </p:nvSpPr>
        <p:spPr>
          <a:xfrm>
            <a:off x="3678900" y="5614524"/>
            <a:ext cx="1040722" cy="334756"/>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Voorleestips via Nieuwsbrief</a:t>
            </a:r>
          </a:p>
        </p:txBody>
      </p:sp>
      <p:sp>
        <p:nvSpPr>
          <p:cNvPr id="84" name="Rechthoek 83"/>
          <p:cNvSpPr/>
          <p:nvPr/>
        </p:nvSpPr>
        <p:spPr>
          <a:xfrm>
            <a:off x="2590466" y="4988571"/>
            <a:ext cx="973424" cy="353532"/>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Verteltassen</a:t>
            </a:r>
          </a:p>
        </p:txBody>
      </p:sp>
      <p:sp>
        <p:nvSpPr>
          <p:cNvPr id="80" name="Rechthoek 79"/>
          <p:cNvSpPr/>
          <p:nvPr/>
        </p:nvSpPr>
        <p:spPr>
          <a:xfrm>
            <a:off x="7884368" y="3186342"/>
            <a:ext cx="1113998" cy="314666"/>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BoekenPret</a:t>
            </a:r>
          </a:p>
        </p:txBody>
      </p:sp>
      <p:sp>
        <p:nvSpPr>
          <p:cNvPr id="87" name="Rechthoek 86"/>
          <p:cNvSpPr/>
          <p:nvPr/>
        </p:nvSpPr>
        <p:spPr>
          <a:xfrm>
            <a:off x="6444208" y="3165134"/>
            <a:ext cx="1152127" cy="288032"/>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Bereslim en Wepboek</a:t>
            </a:r>
          </a:p>
        </p:txBody>
      </p:sp>
      <p:sp>
        <p:nvSpPr>
          <p:cNvPr id="88" name="Rechthoek 87"/>
          <p:cNvSpPr/>
          <p:nvPr/>
        </p:nvSpPr>
        <p:spPr>
          <a:xfrm>
            <a:off x="99601" y="4023825"/>
            <a:ext cx="1016014" cy="623653"/>
          </a:xfrm>
          <a:prstGeom prst="rect">
            <a:avLst/>
          </a:prstGeom>
          <a:solidFill>
            <a:schemeClr val="accent3">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Optioneel: terugkoppeling derden (gemeente?)</a:t>
            </a:r>
          </a:p>
        </p:txBody>
      </p:sp>
      <p:sp>
        <p:nvSpPr>
          <p:cNvPr id="91" name="Rechthoek 90"/>
          <p:cNvSpPr/>
          <p:nvPr/>
        </p:nvSpPr>
        <p:spPr>
          <a:xfrm>
            <a:off x="3683134" y="4306836"/>
            <a:ext cx="1037116" cy="340641"/>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Door ouders / vaders / opa’s ed.</a:t>
            </a:r>
          </a:p>
        </p:txBody>
      </p:sp>
      <p:sp>
        <p:nvSpPr>
          <p:cNvPr id="94" name="Rechthoek 93"/>
          <p:cNvSpPr/>
          <p:nvPr/>
        </p:nvSpPr>
        <p:spPr>
          <a:xfrm>
            <a:off x="3682506" y="4775238"/>
            <a:ext cx="1037116" cy="28803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Baby boekje van het Jaar</a:t>
            </a:r>
          </a:p>
        </p:txBody>
      </p:sp>
      <p:sp>
        <p:nvSpPr>
          <p:cNvPr id="95" name="Rechthoek 94"/>
          <p:cNvSpPr/>
          <p:nvPr/>
        </p:nvSpPr>
        <p:spPr>
          <a:xfrm>
            <a:off x="3682506" y="5198087"/>
            <a:ext cx="1037116" cy="288032"/>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Digitale prentenboeken</a:t>
            </a:r>
          </a:p>
        </p:txBody>
      </p:sp>
      <p:sp>
        <p:nvSpPr>
          <p:cNvPr id="97" name="Rechthoek 96"/>
          <p:cNvSpPr/>
          <p:nvPr/>
        </p:nvSpPr>
        <p:spPr>
          <a:xfrm>
            <a:off x="64499" y="44624"/>
            <a:ext cx="1051117" cy="456274"/>
          </a:xfrm>
          <a:prstGeom prst="rect">
            <a:avLst/>
          </a:prstGeom>
          <a:solidFill>
            <a:schemeClr val="accent3">
              <a:lumMod val="60000"/>
              <a:lumOff val="4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900" b="1" dirty="0">
                <a:solidFill>
                  <a:schemeClr val="tx1"/>
                </a:solidFill>
              </a:rPr>
              <a:t>Reguliere activiteiten</a:t>
            </a:r>
          </a:p>
        </p:txBody>
      </p:sp>
      <p:sp>
        <p:nvSpPr>
          <p:cNvPr id="98" name="Rechthoek 97"/>
          <p:cNvSpPr/>
          <p:nvPr/>
        </p:nvSpPr>
        <p:spPr>
          <a:xfrm>
            <a:off x="1187624" y="44624"/>
            <a:ext cx="1008112" cy="456273"/>
          </a:xfrm>
          <a:prstGeom prst="rect">
            <a:avLst/>
          </a:prstGeom>
          <a:solidFill>
            <a:schemeClr val="accent5">
              <a:lumMod val="40000"/>
              <a:lumOff val="60000"/>
            </a:schemeClr>
          </a:solidFill>
          <a:ln w="28575">
            <a:solidFill>
              <a:schemeClr val="tx1">
                <a:lumMod val="95000"/>
                <a:lumOff val="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900" b="1" dirty="0">
                <a:solidFill>
                  <a:schemeClr val="tx1"/>
                </a:solidFill>
              </a:rPr>
              <a:t>Team activiteiten</a:t>
            </a:r>
          </a:p>
        </p:txBody>
      </p:sp>
      <p:sp>
        <p:nvSpPr>
          <p:cNvPr id="99" name="Rechthoek 98"/>
          <p:cNvSpPr/>
          <p:nvPr/>
        </p:nvSpPr>
        <p:spPr>
          <a:xfrm>
            <a:off x="2267745" y="44624"/>
            <a:ext cx="1296142" cy="456274"/>
          </a:xfrm>
          <a:prstGeom prst="rect">
            <a:avLst/>
          </a:prstGeom>
          <a:solidFill>
            <a:schemeClr val="accent4">
              <a:lumMod val="40000"/>
              <a:lumOff val="60000"/>
            </a:schemeClr>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b="1" dirty="0">
                <a:solidFill>
                  <a:schemeClr val="tx1"/>
                </a:solidFill>
              </a:rPr>
              <a:t>Landelijke campagnes, programma’s en activiteiten</a:t>
            </a:r>
          </a:p>
        </p:txBody>
      </p:sp>
      <p:sp>
        <p:nvSpPr>
          <p:cNvPr id="101" name="Rechthoek 100"/>
          <p:cNvSpPr/>
          <p:nvPr/>
        </p:nvSpPr>
        <p:spPr>
          <a:xfrm>
            <a:off x="2586231" y="3961187"/>
            <a:ext cx="977657" cy="314666"/>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Leesstandaard</a:t>
            </a:r>
          </a:p>
        </p:txBody>
      </p:sp>
      <p:sp>
        <p:nvSpPr>
          <p:cNvPr id="2" name="Titel 1"/>
          <p:cNvSpPr>
            <a:spLocks noGrp="1"/>
          </p:cNvSpPr>
          <p:nvPr>
            <p:ph type="title"/>
          </p:nvPr>
        </p:nvSpPr>
        <p:spPr>
          <a:xfrm>
            <a:off x="3203848" y="330323"/>
            <a:ext cx="2559548" cy="938437"/>
          </a:xfrm>
        </p:spPr>
        <p:txBody>
          <a:bodyPr>
            <a:norm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Praatplaat</a:t>
            </a:r>
          </a:p>
        </p:txBody>
      </p:sp>
      <p:sp>
        <p:nvSpPr>
          <p:cNvPr id="93" name="Rechthoek 92"/>
          <p:cNvSpPr/>
          <p:nvPr/>
        </p:nvSpPr>
        <p:spPr>
          <a:xfrm>
            <a:off x="3635896" y="44624"/>
            <a:ext cx="1368152" cy="456273"/>
          </a:xfrm>
          <a:prstGeom prst="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chemeClr val="tx1"/>
              </a:solidFill>
            </a:endParaRPr>
          </a:p>
          <a:p>
            <a:pPr algn="ctr"/>
            <a:r>
              <a:rPr lang="nl-NL" sz="900" dirty="0">
                <a:solidFill>
                  <a:schemeClr val="tx1"/>
                </a:solidFill>
              </a:rPr>
              <a:t>Activiteiten / werkvormen / trainingen</a:t>
            </a:r>
          </a:p>
          <a:p>
            <a:pPr algn="ctr"/>
            <a:endParaRPr lang="nl-NL" sz="900" dirty="0">
              <a:solidFill>
                <a:schemeClr val="tx1"/>
              </a:solidFill>
            </a:endParaRPr>
          </a:p>
        </p:txBody>
      </p:sp>
      <p:cxnSp>
        <p:nvCxnSpPr>
          <p:cNvPr id="20" name="Rechte verbindingslijn 19"/>
          <p:cNvCxnSpPr>
            <a:stCxn id="3" idx="2"/>
            <a:endCxn id="4" idx="0"/>
          </p:cNvCxnSpPr>
          <p:nvPr/>
        </p:nvCxnSpPr>
        <p:spPr>
          <a:xfrm flipH="1">
            <a:off x="607608" y="1530424"/>
            <a:ext cx="1" cy="170896"/>
          </a:xfrm>
          <a:prstGeom prst="line">
            <a:avLst/>
          </a:prstGeom>
        </p:spPr>
        <p:style>
          <a:lnRef idx="2">
            <a:schemeClr val="dk1"/>
          </a:lnRef>
          <a:fillRef idx="0">
            <a:schemeClr val="dk1"/>
          </a:fillRef>
          <a:effectRef idx="1">
            <a:schemeClr val="dk1"/>
          </a:effectRef>
          <a:fontRef idx="minor">
            <a:schemeClr val="tx1"/>
          </a:fontRef>
        </p:style>
      </p:cxnSp>
      <p:cxnSp>
        <p:nvCxnSpPr>
          <p:cNvPr id="96" name="Rechte verbindingslijn 95"/>
          <p:cNvCxnSpPr>
            <a:stCxn id="4" idx="2"/>
            <a:endCxn id="5" idx="0"/>
          </p:cNvCxnSpPr>
          <p:nvPr/>
        </p:nvCxnSpPr>
        <p:spPr>
          <a:xfrm>
            <a:off x="607608" y="2140018"/>
            <a:ext cx="0" cy="171634"/>
          </a:xfrm>
          <a:prstGeom prst="line">
            <a:avLst/>
          </a:prstGeom>
        </p:spPr>
        <p:style>
          <a:lnRef idx="2">
            <a:schemeClr val="dk1"/>
          </a:lnRef>
          <a:fillRef idx="0">
            <a:schemeClr val="dk1"/>
          </a:fillRef>
          <a:effectRef idx="1">
            <a:schemeClr val="dk1"/>
          </a:effectRef>
          <a:fontRef idx="minor">
            <a:schemeClr val="tx1"/>
          </a:fontRef>
        </p:style>
      </p:cxnSp>
      <p:cxnSp>
        <p:nvCxnSpPr>
          <p:cNvPr id="100" name="Rechte verbindingslijn 99"/>
          <p:cNvCxnSpPr>
            <a:stCxn id="5" idx="2"/>
            <a:endCxn id="6" idx="0"/>
          </p:cNvCxnSpPr>
          <p:nvPr/>
        </p:nvCxnSpPr>
        <p:spPr>
          <a:xfrm>
            <a:off x="607608" y="2728666"/>
            <a:ext cx="0" cy="161772"/>
          </a:xfrm>
          <a:prstGeom prst="line">
            <a:avLst/>
          </a:prstGeom>
        </p:spPr>
        <p:style>
          <a:lnRef idx="2">
            <a:schemeClr val="dk1"/>
          </a:lnRef>
          <a:fillRef idx="0">
            <a:schemeClr val="dk1"/>
          </a:fillRef>
          <a:effectRef idx="1">
            <a:schemeClr val="dk1"/>
          </a:effectRef>
          <a:fontRef idx="minor">
            <a:schemeClr val="tx1"/>
          </a:fontRef>
        </p:style>
      </p:cxnSp>
      <p:cxnSp>
        <p:nvCxnSpPr>
          <p:cNvPr id="103" name="Rechte verbindingslijn 102"/>
          <p:cNvCxnSpPr>
            <a:stCxn id="6" idx="2"/>
            <a:endCxn id="7" idx="0"/>
          </p:cNvCxnSpPr>
          <p:nvPr/>
        </p:nvCxnSpPr>
        <p:spPr>
          <a:xfrm>
            <a:off x="607608" y="3322486"/>
            <a:ext cx="0" cy="144016"/>
          </a:xfrm>
          <a:prstGeom prst="line">
            <a:avLst/>
          </a:prstGeom>
        </p:spPr>
        <p:style>
          <a:lnRef idx="2">
            <a:schemeClr val="dk1"/>
          </a:lnRef>
          <a:fillRef idx="0">
            <a:schemeClr val="dk1"/>
          </a:fillRef>
          <a:effectRef idx="1">
            <a:schemeClr val="dk1"/>
          </a:effectRef>
          <a:fontRef idx="minor">
            <a:schemeClr val="tx1"/>
          </a:fontRef>
        </p:style>
      </p:cxnSp>
      <p:cxnSp>
        <p:nvCxnSpPr>
          <p:cNvPr id="104" name="Rechte verbindingslijn 103"/>
          <p:cNvCxnSpPr>
            <a:stCxn id="7" idx="2"/>
            <a:endCxn id="88" idx="0"/>
          </p:cNvCxnSpPr>
          <p:nvPr/>
        </p:nvCxnSpPr>
        <p:spPr>
          <a:xfrm>
            <a:off x="607608" y="3898550"/>
            <a:ext cx="0" cy="125275"/>
          </a:xfrm>
          <a:prstGeom prst="line">
            <a:avLst/>
          </a:prstGeom>
        </p:spPr>
        <p:style>
          <a:lnRef idx="2">
            <a:schemeClr val="dk1"/>
          </a:lnRef>
          <a:fillRef idx="0">
            <a:schemeClr val="dk1"/>
          </a:fillRef>
          <a:effectRef idx="1">
            <a:schemeClr val="dk1"/>
          </a:effectRef>
          <a:fontRef idx="minor">
            <a:schemeClr val="tx1"/>
          </a:fontRef>
        </p:style>
      </p:cxnSp>
      <p:cxnSp>
        <p:nvCxnSpPr>
          <p:cNvPr id="105" name="Rechte verbindingslijn 104"/>
          <p:cNvCxnSpPr>
            <a:stCxn id="36" idx="2"/>
            <a:endCxn id="32" idx="0"/>
          </p:cNvCxnSpPr>
          <p:nvPr/>
        </p:nvCxnSpPr>
        <p:spPr>
          <a:xfrm flipH="1">
            <a:off x="1846325" y="1530423"/>
            <a:ext cx="1214" cy="170897"/>
          </a:xfrm>
          <a:prstGeom prst="line">
            <a:avLst/>
          </a:prstGeom>
        </p:spPr>
        <p:style>
          <a:lnRef idx="2">
            <a:schemeClr val="dk1"/>
          </a:lnRef>
          <a:fillRef idx="0">
            <a:schemeClr val="dk1"/>
          </a:fillRef>
          <a:effectRef idx="1">
            <a:schemeClr val="dk1"/>
          </a:effectRef>
          <a:fontRef idx="minor">
            <a:schemeClr val="tx1"/>
          </a:fontRef>
        </p:style>
      </p:cxnSp>
      <p:cxnSp>
        <p:nvCxnSpPr>
          <p:cNvPr id="106" name="Rechte verbindingslijn 105"/>
          <p:cNvCxnSpPr>
            <a:stCxn id="32" idx="2"/>
            <a:endCxn id="35" idx="0"/>
          </p:cNvCxnSpPr>
          <p:nvPr/>
        </p:nvCxnSpPr>
        <p:spPr>
          <a:xfrm>
            <a:off x="1846325" y="2140018"/>
            <a:ext cx="1522" cy="154407"/>
          </a:xfrm>
          <a:prstGeom prst="line">
            <a:avLst/>
          </a:prstGeom>
        </p:spPr>
        <p:style>
          <a:lnRef idx="2">
            <a:schemeClr val="dk1"/>
          </a:lnRef>
          <a:fillRef idx="0">
            <a:schemeClr val="dk1"/>
          </a:fillRef>
          <a:effectRef idx="1">
            <a:schemeClr val="dk1"/>
          </a:effectRef>
          <a:fontRef idx="minor">
            <a:schemeClr val="tx1"/>
          </a:fontRef>
        </p:style>
      </p:cxnSp>
      <p:cxnSp>
        <p:nvCxnSpPr>
          <p:cNvPr id="110" name="Rechte verbindingslijn 109"/>
          <p:cNvCxnSpPr>
            <a:stCxn id="35" idx="2"/>
            <a:endCxn id="37" idx="0"/>
          </p:cNvCxnSpPr>
          <p:nvPr/>
        </p:nvCxnSpPr>
        <p:spPr>
          <a:xfrm flipH="1">
            <a:off x="1847539" y="2703051"/>
            <a:ext cx="308" cy="133603"/>
          </a:xfrm>
          <a:prstGeom prst="line">
            <a:avLst/>
          </a:prstGeom>
        </p:spPr>
        <p:style>
          <a:lnRef idx="2">
            <a:schemeClr val="dk1"/>
          </a:lnRef>
          <a:fillRef idx="0">
            <a:schemeClr val="dk1"/>
          </a:fillRef>
          <a:effectRef idx="1">
            <a:schemeClr val="dk1"/>
          </a:effectRef>
          <a:fontRef idx="minor">
            <a:schemeClr val="tx1"/>
          </a:fontRef>
        </p:style>
      </p:cxnSp>
      <p:cxnSp>
        <p:nvCxnSpPr>
          <p:cNvPr id="111" name="Rechte verbindingslijn 110"/>
          <p:cNvCxnSpPr>
            <a:stCxn id="37" idx="2"/>
            <a:endCxn id="38" idx="0"/>
          </p:cNvCxnSpPr>
          <p:nvPr/>
        </p:nvCxnSpPr>
        <p:spPr>
          <a:xfrm flipH="1">
            <a:off x="1846325" y="3161676"/>
            <a:ext cx="1214" cy="104067"/>
          </a:xfrm>
          <a:prstGeom prst="line">
            <a:avLst/>
          </a:prstGeom>
        </p:spPr>
        <p:style>
          <a:lnRef idx="2">
            <a:schemeClr val="dk1"/>
          </a:lnRef>
          <a:fillRef idx="0">
            <a:schemeClr val="dk1"/>
          </a:fillRef>
          <a:effectRef idx="1">
            <a:schemeClr val="dk1"/>
          </a:effectRef>
          <a:fontRef idx="minor">
            <a:schemeClr val="tx1"/>
          </a:fontRef>
        </p:style>
      </p:cxnSp>
      <p:cxnSp>
        <p:nvCxnSpPr>
          <p:cNvPr id="114" name="Rechte verbindingslijn 113"/>
          <p:cNvCxnSpPr>
            <a:stCxn id="38" idx="2"/>
            <a:endCxn id="72" idx="0"/>
          </p:cNvCxnSpPr>
          <p:nvPr/>
        </p:nvCxnSpPr>
        <p:spPr>
          <a:xfrm>
            <a:off x="1846325" y="3590765"/>
            <a:ext cx="0" cy="129004"/>
          </a:xfrm>
          <a:prstGeom prst="line">
            <a:avLst/>
          </a:prstGeom>
        </p:spPr>
        <p:style>
          <a:lnRef idx="2">
            <a:schemeClr val="dk1"/>
          </a:lnRef>
          <a:fillRef idx="0">
            <a:schemeClr val="dk1"/>
          </a:fillRef>
          <a:effectRef idx="1">
            <a:schemeClr val="dk1"/>
          </a:effectRef>
          <a:fontRef idx="minor">
            <a:schemeClr val="tx1"/>
          </a:fontRef>
        </p:style>
      </p:cxnSp>
      <p:cxnSp>
        <p:nvCxnSpPr>
          <p:cNvPr id="118" name="Rechte verbindingslijn 117"/>
          <p:cNvCxnSpPr>
            <a:stCxn id="72" idx="2"/>
            <a:endCxn id="108" idx="0"/>
          </p:cNvCxnSpPr>
          <p:nvPr/>
        </p:nvCxnSpPr>
        <p:spPr>
          <a:xfrm flipH="1">
            <a:off x="1843619" y="4023824"/>
            <a:ext cx="2706" cy="114037"/>
          </a:xfrm>
          <a:prstGeom prst="line">
            <a:avLst/>
          </a:prstGeom>
        </p:spPr>
        <p:style>
          <a:lnRef idx="2">
            <a:schemeClr val="dk1"/>
          </a:lnRef>
          <a:fillRef idx="0">
            <a:schemeClr val="dk1"/>
          </a:fillRef>
          <a:effectRef idx="1">
            <a:schemeClr val="dk1"/>
          </a:effectRef>
          <a:fontRef idx="minor">
            <a:schemeClr val="tx1"/>
          </a:fontRef>
        </p:style>
      </p:cxnSp>
      <p:cxnSp>
        <p:nvCxnSpPr>
          <p:cNvPr id="145" name="Rechte verbindingslijn 144"/>
          <p:cNvCxnSpPr>
            <a:stCxn id="62" idx="2"/>
            <a:endCxn id="84" idx="0"/>
          </p:cNvCxnSpPr>
          <p:nvPr/>
        </p:nvCxnSpPr>
        <p:spPr>
          <a:xfrm>
            <a:off x="3077177" y="4849938"/>
            <a:ext cx="1" cy="138633"/>
          </a:xfrm>
          <a:prstGeom prst="line">
            <a:avLst/>
          </a:prstGeom>
        </p:spPr>
        <p:style>
          <a:lnRef idx="2">
            <a:schemeClr val="dk1"/>
          </a:lnRef>
          <a:fillRef idx="0">
            <a:schemeClr val="dk1"/>
          </a:fillRef>
          <a:effectRef idx="1">
            <a:schemeClr val="dk1"/>
          </a:effectRef>
          <a:fontRef idx="minor">
            <a:schemeClr val="tx1"/>
          </a:fontRef>
        </p:style>
      </p:cxnSp>
      <p:cxnSp>
        <p:nvCxnSpPr>
          <p:cNvPr id="148" name="Rechte verbindingslijn 147"/>
          <p:cNvCxnSpPr>
            <a:stCxn id="101" idx="2"/>
            <a:endCxn id="62" idx="0"/>
          </p:cNvCxnSpPr>
          <p:nvPr/>
        </p:nvCxnSpPr>
        <p:spPr>
          <a:xfrm>
            <a:off x="3075060" y="4275853"/>
            <a:ext cx="2117" cy="100118"/>
          </a:xfrm>
          <a:prstGeom prst="line">
            <a:avLst/>
          </a:prstGeom>
        </p:spPr>
        <p:style>
          <a:lnRef idx="2">
            <a:schemeClr val="dk1"/>
          </a:lnRef>
          <a:fillRef idx="0">
            <a:schemeClr val="dk1"/>
          </a:fillRef>
          <a:effectRef idx="1">
            <a:schemeClr val="dk1"/>
          </a:effectRef>
          <a:fontRef idx="minor">
            <a:schemeClr val="tx1"/>
          </a:fontRef>
        </p:style>
      </p:cxnSp>
      <p:cxnSp>
        <p:nvCxnSpPr>
          <p:cNvPr id="155" name="Rechte verbindingslijn 154"/>
          <p:cNvCxnSpPr>
            <a:stCxn id="49" idx="2"/>
            <a:endCxn id="54" idx="0"/>
          </p:cNvCxnSpPr>
          <p:nvPr/>
        </p:nvCxnSpPr>
        <p:spPr>
          <a:xfrm>
            <a:off x="3075059" y="3387562"/>
            <a:ext cx="1" cy="124231"/>
          </a:xfrm>
          <a:prstGeom prst="line">
            <a:avLst/>
          </a:prstGeom>
        </p:spPr>
        <p:style>
          <a:lnRef idx="2">
            <a:schemeClr val="dk1"/>
          </a:lnRef>
          <a:fillRef idx="0">
            <a:schemeClr val="dk1"/>
          </a:fillRef>
          <a:effectRef idx="1">
            <a:schemeClr val="dk1"/>
          </a:effectRef>
          <a:fontRef idx="minor">
            <a:schemeClr val="tx1"/>
          </a:fontRef>
        </p:style>
      </p:cxnSp>
      <p:cxnSp>
        <p:nvCxnSpPr>
          <p:cNvPr id="158" name="Rechte verbindingslijn 157"/>
          <p:cNvCxnSpPr>
            <a:stCxn id="52" idx="2"/>
            <a:endCxn id="49" idx="0"/>
          </p:cNvCxnSpPr>
          <p:nvPr/>
        </p:nvCxnSpPr>
        <p:spPr>
          <a:xfrm flipH="1">
            <a:off x="3075059" y="2907528"/>
            <a:ext cx="1" cy="89424"/>
          </a:xfrm>
          <a:prstGeom prst="line">
            <a:avLst/>
          </a:prstGeom>
        </p:spPr>
        <p:style>
          <a:lnRef idx="2">
            <a:schemeClr val="dk1"/>
          </a:lnRef>
          <a:fillRef idx="0">
            <a:schemeClr val="dk1"/>
          </a:fillRef>
          <a:effectRef idx="1">
            <a:schemeClr val="dk1"/>
          </a:effectRef>
          <a:fontRef idx="minor">
            <a:schemeClr val="tx1"/>
          </a:fontRef>
        </p:style>
      </p:cxnSp>
      <p:cxnSp>
        <p:nvCxnSpPr>
          <p:cNvPr id="161" name="Rechte verbindingslijn 160"/>
          <p:cNvCxnSpPr>
            <a:stCxn id="46" idx="2"/>
            <a:endCxn id="52" idx="0"/>
          </p:cNvCxnSpPr>
          <p:nvPr/>
        </p:nvCxnSpPr>
        <p:spPr>
          <a:xfrm>
            <a:off x="3075060" y="2417071"/>
            <a:ext cx="0" cy="130417"/>
          </a:xfrm>
          <a:prstGeom prst="line">
            <a:avLst/>
          </a:prstGeom>
        </p:spPr>
        <p:style>
          <a:lnRef idx="2">
            <a:schemeClr val="dk1"/>
          </a:lnRef>
          <a:fillRef idx="0">
            <a:schemeClr val="dk1"/>
          </a:fillRef>
          <a:effectRef idx="1">
            <a:schemeClr val="dk1"/>
          </a:effectRef>
          <a:fontRef idx="minor">
            <a:schemeClr val="tx1"/>
          </a:fontRef>
        </p:style>
      </p:cxnSp>
      <p:cxnSp>
        <p:nvCxnSpPr>
          <p:cNvPr id="164" name="Rechte verbindingslijn 163"/>
          <p:cNvCxnSpPr>
            <a:stCxn id="53" idx="2"/>
            <a:endCxn id="48" idx="0"/>
          </p:cNvCxnSpPr>
          <p:nvPr/>
        </p:nvCxnSpPr>
        <p:spPr>
          <a:xfrm flipH="1">
            <a:off x="4207069" y="1872581"/>
            <a:ext cx="1265" cy="248455"/>
          </a:xfrm>
          <a:prstGeom prst="line">
            <a:avLst/>
          </a:prstGeom>
        </p:spPr>
        <p:style>
          <a:lnRef idx="2">
            <a:schemeClr val="dk1"/>
          </a:lnRef>
          <a:fillRef idx="0">
            <a:schemeClr val="dk1"/>
          </a:fillRef>
          <a:effectRef idx="1">
            <a:schemeClr val="dk1"/>
          </a:effectRef>
          <a:fontRef idx="minor">
            <a:schemeClr val="tx1"/>
          </a:fontRef>
        </p:style>
      </p:cxnSp>
      <p:cxnSp>
        <p:nvCxnSpPr>
          <p:cNvPr id="167" name="Rechte verbindingslijn 166"/>
          <p:cNvCxnSpPr>
            <a:stCxn id="43" idx="2"/>
            <a:endCxn id="53" idx="0"/>
          </p:cNvCxnSpPr>
          <p:nvPr/>
        </p:nvCxnSpPr>
        <p:spPr>
          <a:xfrm>
            <a:off x="4204380" y="1440114"/>
            <a:ext cx="3954" cy="107445"/>
          </a:xfrm>
          <a:prstGeom prst="line">
            <a:avLst/>
          </a:prstGeom>
        </p:spPr>
        <p:style>
          <a:lnRef idx="2">
            <a:schemeClr val="dk1"/>
          </a:lnRef>
          <a:fillRef idx="0">
            <a:schemeClr val="dk1"/>
          </a:fillRef>
          <a:effectRef idx="1">
            <a:schemeClr val="dk1"/>
          </a:effectRef>
          <a:fontRef idx="minor">
            <a:schemeClr val="tx1"/>
          </a:fontRef>
        </p:style>
      </p:cxnSp>
      <p:cxnSp>
        <p:nvCxnSpPr>
          <p:cNvPr id="170" name="Rechte verbindingslijn 169"/>
          <p:cNvCxnSpPr>
            <a:stCxn id="43" idx="3"/>
            <a:endCxn id="45" idx="1"/>
          </p:cNvCxnSpPr>
          <p:nvPr/>
        </p:nvCxnSpPr>
        <p:spPr>
          <a:xfrm flipV="1">
            <a:off x="4722938" y="1267495"/>
            <a:ext cx="410624" cy="843"/>
          </a:xfrm>
          <a:prstGeom prst="line">
            <a:avLst/>
          </a:prstGeom>
        </p:spPr>
        <p:style>
          <a:lnRef idx="2">
            <a:schemeClr val="dk1"/>
          </a:lnRef>
          <a:fillRef idx="0">
            <a:schemeClr val="dk1"/>
          </a:fillRef>
          <a:effectRef idx="1">
            <a:schemeClr val="dk1"/>
          </a:effectRef>
          <a:fontRef idx="minor">
            <a:schemeClr val="tx1"/>
          </a:fontRef>
        </p:style>
      </p:cxnSp>
      <p:cxnSp>
        <p:nvCxnSpPr>
          <p:cNvPr id="113" name="Rechte verbindingslijn 112"/>
          <p:cNvCxnSpPr>
            <a:stCxn id="48" idx="2"/>
            <a:endCxn id="50" idx="0"/>
          </p:cNvCxnSpPr>
          <p:nvPr/>
        </p:nvCxnSpPr>
        <p:spPr>
          <a:xfrm>
            <a:off x="4207069" y="2409068"/>
            <a:ext cx="0" cy="89670"/>
          </a:xfrm>
          <a:prstGeom prst="line">
            <a:avLst/>
          </a:prstGeom>
        </p:spPr>
        <p:style>
          <a:lnRef idx="2">
            <a:schemeClr val="dk1"/>
          </a:lnRef>
          <a:fillRef idx="0">
            <a:schemeClr val="dk1"/>
          </a:fillRef>
          <a:effectRef idx="1">
            <a:schemeClr val="dk1"/>
          </a:effectRef>
          <a:fontRef idx="minor">
            <a:schemeClr val="tx1"/>
          </a:fontRef>
        </p:style>
      </p:cxnSp>
      <p:cxnSp>
        <p:nvCxnSpPr>
          <p:cNvPr id="119" name="Rechte verbindingslijn 118"/>
          <p:cNvCxnSpPr>
            <a:stCxn id="50" idx="2"/>
            <a:endCxn id="51" idx="0"/>
          </p:cNvCxnSpPr>
          <p:nvPr/>
        </p:nvCxnSpPr>
        <p:spPr>
          <a:xfrm>
            <a:off x="4207069" y="2917072"/>
            <a:ext cx="0" cy="70889"/>
          </a:xfrm>
          <a:prstGeom prst="line">
            <a:avLst/>
          </a:prstGeom>
        </p:spPr>
        <p:style>
          <a:lnRef idx="2">
            <a:schemeClr val="dk1"/>
          </a:lnRef>
          <a:fillRef idx="0">
            <a:schemeClr val="dk1"/>
          </a:fillRef>
          <a:effectRef idx="1">
            <a:schemeClr val="dk1"/>
          </a:effectRef>
          <a:fontRef idx="minor">
            <a:schemeClr val="tx1"/>
          </a:fontRef>
        </p:style>
      </p:cxnSp>
      <p:cxnSp>
        <p:nvCxnSpPr>
          <p:cNvPr id="122" name="Rechte verbindingslijn 121"/>
          <p:cNvCxnSpPr>
            <a:stCxn id="47" idx="2"/>
          </p:cNvCxnSpPr>
          <p:nvPr/>
        </p:nvCxnSpPr>
        <p:spPr>
          <a:xfrm flipH="1">
            <a:off x="5382015" y="2417071"/>
            <a:ext cx="2812" cy="103088"/>
          </a:xfrm>
          <a:prstGeom prst="line">
            <a:avLst/>
          </a:prstGeom>
          <a:ln>
            <a:solidFill>
              <a:schemeClr val="tx1">
                <a:lumMod val="95000"/>
                <a:lumOff val="5000"/>
              </a:schemeClr>
            </a:solidFill>
          </a:ln>
        </p:spPr>
        <p:style>
          <a:lnRef idx="2">
            <a:schemeClr val="dk1"/>
          </a:lnRef>
          <a:fillRef idx="0">
            <a:schemeClr val="dk1"/>
          </a:fillRef>
          <a:effectRef idx="1">
            <a:schemeClr val="dk1"/>
          </a:effectRef>
          <a:fontRef idx="minor">
            <a:schemeClr val="tx1"/>
          </a:fontRef>
        </p:style>
      </p:cxnSp>
      <p:cxnSp>
        <p:nvCxnSpPr>
          <p:cNvPr id="125" name="Rechte verbindingslijn 124"/>
          <p:cNvCxnSpPr>
            <a:stCxn id="64" idx="2"/>
            <a:endCxn id="65" idx="0"/>
          </p:cNvCxnSpPr>
          <p:nvPr/>
        </p:nvCxnSpPr>
        <p:spPr>
          <a:xfrm flipH="1">
            <a:off x="5394162" y="2836654"/>
            <a:ext cx="3821" cy="146092"/>
          </a:xfrm>
          <a:prstGeom prst="line">
            <a:avLst/>
          </a:prstGeom>
        </p:spPr>
        <p:style>
          <a:lnRef idx="2">
            <a:schemeClr val="dk1"/>
          </a:lnRef>
          <a:fillRef idx="0">
            <a:schemeClr val="dk1"/>
          </a:fillRef>
          <a:effectRef idx="1">
            <a:schemeClr val="dk1"/>
          </a:effectRef>
          <a:fontRef idx="minor">
            <a:schemeClr val="tx1"/>
          </a:fontRef>
        </p:style>
      </p:cxnSp>
      <p:cxnSp>
        <p:nvCxnSpPr>
          <p:cNvPr id="128" name="Rechte verbindingslijn 127"/>
          <p:cNvCxnSpPr/>
          <p:nvPr/>
        </p:nvCxnSpPr>
        <p:spPr>
          <a:xfrm flipH="1">
            <a:off x="4197062" y="3362534"/>
            <a:ext cx="4173" cy="110197"/>
          </a:xfrm>
          <a:prstGeom prst="line">
            <a:avLst/>
          </a:prstGeom>
        </p:spPr>
        <p:style>
          <a:lnRef idx="2">
            <a:schemeClr val="dk1"/>
          </a:lnRef>
          <a:fillRef idx="0">
            <a:schemeClr val="dk1"/>
          </a:fillRef>
          <a:effectRef idx="1">
            <a:schemeClr val="dk1"/>
          </a:effectRef>
          <a:fontRef idx="minor">
            <a:schemeClr val="tx1"/>
          </a:fontRef>
        </p:style>
      </p:cxnSp>
      <p:cxnSp>
        <p:nvCxnSpPr>
          <p:cNvPr id="132" name="Rechte verbindingslijn 131"/>
          <p:cNvCxnSpPr>
            <a:stCxn id="55" idx="2"/>
            <a:endCxn id="56" idx="0"/>
          </p:cNvCxnSpPr>
          <p:nvPr/>
        </p:nvCxnSpPr>
        <p:spPr>
          <a:xfrm flipH="1">
            <a:off x="4199575" y="3739307"/>
            <a:ext cx="3321" cy="104127"/>
          </a:xfrm>
          <a:prstGeom prst="line">
            <a:avLst/>
          </a:prstGeom>
        </p:spPr>
        <p:style>
          <a:lnRef idx="2">
            <a:schemeClr val="dk1"/>
          </a:lnRef>
          <a:fillRef idx="0">
            <a:schemeClr val="dk1"/>
          </a:fillRef>
          <a:effectRef idx="1">
            <a:schemeClr val="dk1"/>
          </a:effectRef>
          <a:fontRef idx="minor">
            <a:schemeClr val="tx1"/>
          </a:fontRef>
        </p:style>
      </p:cxnSp>
      <p:cxnSp>
        <p:nvCxnSpPr>
          <p:cNvPr id="135" name="Rechte verbindingslijn 134"/>
          <p:cNvCxnSpPr>
            <a:stCxn id="65" idx="2"/>
            <a:endCxn id="66" idx="0"/>
          </p:cNvCxnSpPr>
          <p:nvPr/>
        </p:nvCxnSpPr>
        <p:spPr>
          <a:xfrm>
            <a:off x="5394162" y="3305553"/>
            <a:ext cx="3821" cy="131721"/>
          </a:xfrm>
          <a:prstGeom prst="line">
            <a:avLst/>
          </a:prstGeom>
        </p:spPr>
        <p:style>
          <a:lnRef idx="2">
            <a:schemeClr val="dk1"/>
          </a:lnRef>
          <a:fillRef idx="0">
            <a:schemeClr val="dk1"/>
          </a:fillRef>
          <a:effectRef idx="1">
            <a:schemeClr val="dk1"/>
          </a:effectRef>
          <a:fontRef idx="minor">
            <a:schemeClr val="tx1"/>
          </a:fontRef>
        </p:style>
      </p:cxnSp>
      <p:cxnSp>
        <p:nvCxnSpPr>
          <p:cNvPr id="137" name="Rechte verbindingslijn 136"/>
          <p:cNvCxnSpPr>
            <a:stCxn id="66" idx="2"/>
            <a:endCxn id="67" idx="0"/>
          </p:cNvCxnSpPr>
          <p:nvPr/>
        </p:nvCxnSpPr>
        <p:spPr>
          <a:xfrm>
            <a:off x="5397983" y="3842688"/>
            <a:ext cx="1705" cy="144762"/>
          </a:xfrm>
          <a:prstGeom prst="line">
            <a:avLst/>
          </a:prstGeom>
        </p:spPr>
        <p:style>
          <a:lnRef idx="2">
            <a:schemeClr val="dk1"/>
          </a:lnRef>
          <a:fillRef idx="0">
            <a:schemeClr val="dk1"/>
          </a:fillRef>
          <a:effectRef idx="1">
            <a:schemeClr val="dk1"/>
          </a:effectRef>
          <a:fontRef idx="minor">
            <a:schemeClr val="tx1"/>
          </a:fontRef>
        </p:style>
      </p:cxnSp>
      <p:cxnSp>
        <p:nvCxnSpPr>
          <p:cNvPr id="140" name="Rechte verbindingslijn 139"/>
          <p:cNvCxnSpPr>
            <a:stCxn id="56" idx="2"/>
            <a:endCxn id="91" idx="0"/>
          </p:cNvCxnSpPr>
          <p:nvPr/>
        </p:nvCxnSpPr>
        <p:spPr>
          <a:xfrm>
            <a:off x="4199575" y="4209770"/>
            <a:ext cx="2117" cy="97066"/>
          </a:xfrm>
          <a:prstGeom prst="line">
            <a:avLst/>
          </a:prstGeom>
        </p:spPr>
        <p:style>
          <a:lnRef idx="2">
            <a:schemeClr val="dk1"/>
          </a:lnRef>
          <a:fillRef idx="0">
            <a:schemeClr val="dk1"/>
          </a:fillRef>
          <a:effectRef idx="1">
            <a:schemeClr val="dk1"/>
          </a:effectRef>
          <a:fontRef idx="minor">
            <a:schemeClr val="tx1"/>
          </a:fontRef>
        </p:style>
      </p:cxnSp>
      <p:cxnSp>
        <p:nvCxnSpPr>
          <p:cNvPr id="146" name="Rechte verbindingslijn 145"/>
          <p:cNvCxnSpPr>
            <a:stCxn id="91" idx="2"/>
            <a:endCxn id="94" idx="0"/>
          </p:cNvCxnSpPr>
          <p:nvPr/>
        </p:nvCxnSpPr>
        <p:spPr>
          <a:xfrm flipH="1">
            <a:off x="4201064" y="4647477"/>
            <a:ext cx="628" cy="127761"/>
          </a:xfrm>
          <a:prstGeom prst="line">
            <a:avLst/>
          </a:prstGeom>
        </p:spPr>
        <p:style>
          <a:lnRef idx="2">
            <a:schemeClr val="dk1"/>
          </a:lnRef>
          <a:fillRef idx="0">
            <a:schemeClr val="dk1"/>
          </a:fillRef>
          <a:effectRef idx="1">
            <a:schemeClr val="dk1"/>
          </a:effectRef>
          <a:fontRef idx="minor">
            <a:schemeClr val="tx1"/>
          </a:fontRef>
        </p:style>
      </p:cxnSp>
      <p:cxnSp>
        <p:nvCxnSpPr>
          <p:cNvPr id="149" name="Rechte verbindingslijn 148"/>
          <p:cNvCxnSpPr>
            <a:stCxn id="67" idx="2"/>
            <a:endCxn id="68" idx="0"/>
          </p:cNvCxnSpPr>
          <p:nvPr/>
        </p:nvCxnSpPr>
        <p:spPr>
          <a:xfrm>
            <a:off x="5399688" y="4357231"/>
            <a:ext cx="0" cy="151889"/>
          </a:xfrm>
          <a:prstGeom prst="line">
            <a:avLst/>
          </a:prstGeom>
        </p:spPr>
        <p:style>
          <a:lnRef idx="2">
            <a:schemeClr val="dk1"/>
          </a:lnRef>
          <a:fillRef idx="0">
            <a:schemeClr val="dk1"/>
          </a:fillRef>
          <a:effectRef idx="1">
            <a:schemeClr val="dk1"/>
          </a:effectRef>
          <a:fontRef idx="minor">
            <a:schemeClr val="tx1"/>
          </a:fontRef>
        </p:style>
      </p:cxnSp>
      <p:cxnSp>
        <p:nvCxnSpPr>
          <p:cNvPr id="154" name="Rechte verbindingslijn 153"/>
          <p:cNvCxnSpPr>
            <a:stCxn id="68" idx="2"/>
            <a:endCxn id="69" idx="0"/>
          </p:cNvCxnSpPr>
          <p:nvPr/>
        </p:nvCxnSpPr>
        <p:spPr>
          <a:xfrm flipH="1">
            <a:off x="5397983" y="4797152"/>
            <a:ext cx="1705" cy="111231"/>
          </a:xfrm>
          <a:prstGeom prst="line">
            <a:avLst/>
          </a:prstGeom>
        </p:spPr>
        <p:style>
          <a:lnRef idx="2">
            <a:schemeClr val="dk1"/>
          </a:lnRef>
          <a:fillRef idx="0">
            <a:schemeClr val="dk1"/>
          </a:fillRef>
          <a:effectRef idx="1">
            <a:schemeClr val="dk1"/>
          </a:effectRef>
          <a:fontRef idx="minor">
            <a:schemeClr val="tx1"/>
          </a:fontRef>
        </p:style>
      </p:cxnSp>
      <p:cxnSp>
        <p:nvCxnSpPr>
          <p:cNvPr id="157" name="Rechte verbindingslijn 156"/>
          <p:cNvCxnSpPr>
            <a:stCxn id="94" idx="2"/>
            <a:endCxn id="95" idx="0"/>
          </p:cNvCxnSpPr>
          <p:nvPr/>
        </p:nvCxnSpPr>
        <p:spPr>
          <a:xfrm>
            <a:off x="4201064" y="5063270"/>
            <a:ext cx="0" cy="134817"/>
          </a:xfrm>
          <a:prstGeom prst="line">
            <a:avLst/>
          </a:prstGeom>
        </p:spPr>
        <p:style>
          <a:lnRef idx="2">
            <a:schemeClr val="dk1"/>
          </a:lnRef>
          <a:fillRef idx="0">
            <a:schemeClr val="dk1"/>
          </a:fillRef>
          <a:effectRef idx="1">
            <a:schemeClr val="dk1"/>
          </a:effectRef>
          <a:fontRef idx="minor">
            <a:schemeClr val="tx1"/>
          </a:fontRef>
        </p:style>
      </p:cxnSp>
      <p:cxnSp>
        <p:nvCxnSpPr>
          <p:cNvPr id="160" name="Rechte verbindingslijn 159"/>
          <p:cNvCxnSpPr>
            <a:stCxn id="95" idx="2"/>
            <a:endCxn id="83" idx="0"/>
          </p:cNvCxnSpPr>
          <p:nvPr/>
        </p:nvCxnSpPr>
        <p:spPr>
          <a:xfrm flipH="1">
            <a:off x="4199261" y="5486119"/>
            <a:ext cx="1803" cy="128405"/>
          </a:xfrm>
          <a:prstGeom prst="line">
            <a:avLst/>
          </a:prstGeom>
        </p:spPr>
        <p:style>
          <a:lnRef idx="2">
            <a:schemeClr val="dk1"/>
          </a:lnRef>
          <a:fillRef idx="0">
            <a:schemeClr val="dk1"/>
          </a:fillRef>
          <a:effectRef idx="1">
            <a:schemeClr val="dk1"/>
          </a:effectRef>
          <a:fontRef idx="minor">
            <a:schemeClr val="tx1"/>
          </a:fontRef>
        </p:style>
      </p:cxnSp>
      <p:sp>
        <p:nvSpPr>
          <p:cNvPr id="176" name="Rechthoek 175"/>
          <p:cNvSpPr/>
          <p:nvPr/>
        </p:nvSpPr>
        <p:spPr>
          <a:xfrm>
            <a:off x="6444208" y="2649610"/>
            <a:ext cx="1152127" cy="355807"/>
          </a:xfrm>
          <a:prstGeom prst="rect">
            <a:avLst/>
          </a:prstGeom>
          <a:solidFill>
            <a:schemeClr val="accent4">
              <a:lumMod val="40000"/>
              <a:lumOff val="60000"/>
            </a:schemeClr>
          </a:solidFill>
          <a:ln w="28575">
            <a:solidFill>
              <a:schemeClr val="tx1">
                <a:lumMod val="95000"/>
                <a:lumOff val="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900" dirty="0">
                <a:solidFill>
                  <a:schemeClr val="tx1"/>
                </a:solidFill>
              </a:rPr>
              <a:t>Media Ukkiedagen</a:t>
            </a:r>
          </a:p>
        </p:txBody>
      </p:sp>
      <p:cxnSp>
        <p:nvCxnSpPr>
          <p:cNvPr id="177" name="Rechte verbindingslijn 176"/>
          <p:cNvCxnSpPr>
            <a:stCxn id="17" idx="2"/>
            <a:endCxn id="22" idx="0"/>
          </p:cNvCxnSpPr>
          <p:nvPr/>
        </p:nvCxnSpPr>
        <p:spPr>
          <a:xfrm>
            <a:off x="7020272" y="1530423"/>
            <a:ext cx="0" cy="188880"/>
          </a:xfrm>
          <a:prstGeom prst="line">
            <a:avLst/>
          </a:prstGeom>
        </p:spPr>
        <p:style>
          <a:lnRef idx="2">
            <a:schemeClr val="dk1"/>
          </a:lnRef>
          <a:fillRef idx="0">
            <a:schemeClr val="dk1"/>
          </a:fillRef>
          <a:effectRef idx="1">
            <a:schemeClr val="dk1"/>
          </a:effectRef>
          <a:fontRef idx="minor">
            <a:schemeClr val="tx1"/>
          </a:fontRef>
        </p:style>
      </p:cxnSp>
      <p:cxnSp>
        <p:nvCxnSpPr>
          <p:cNvPr id="180" name="Rechte verbindingslijn 179"/>
          <p:cNvCxnSpPr>
            <a:stCxn id="22" idx="2"/>
            <a:endCxn id="19" idx="0"/>
          </p:cNvCxnSpPr>
          <p:nvPr/>
        </p:nvCxnSpPr>
        <p:spPr>
          <a:xfrm>
            <a:off x="7020272" y="2060848"/>
            <a:ext cx="0" cy="144016"/>
          </a:xfrm>
          <a:prstGeom prst="line">
            <a:avLst/>
          </a:prstGeom>
        </p:spPr>
        <p:style>
          <a:lnRef idx="2">
            <a:schemeClr val="dk1"/>
          </a:lnRef>
          <a:fillRef idx="0">
            <a:schemeClr val="dk1"/>
          </a:fillRef>
          <a:effectRef idx="1">
            <a:schemeClr val="dk1"/>
          </a:effectRef>
          <a:fontRef idx="minor">
            <a:schemeClr val="tx1"/>
          </a:fontRef>
        </p:style>
      </p:cxnSp>
      <p:cxnSp>
        <p:nvCxnSpPr>
          <p:cNvPr id="183" name="Rechte verbindingslijn 182"/>
          <p:cNvCxnSpPr>
            <a:stCxn id="19" idx="2"/>
            <a:endCxn id="176" idx="0"/>
          </p:cNvCxnSpPr>
          <p:nvPr/>
        </p:nvCxnSpPr>
        <p:spPr>
          <a:xfrm>
            <a:off x="7020272" y="2513374"/>
            <a:ext cx="0" cy="136236"/>
          </a:xfrm>
          <a:prstGeom prst="line">
            <a:avLst/>
          </a:prstGeom>
        </p:spPr>
        <p:style>
          <a:lnRef idx="2">
            <a:schemeClr val="dk1"/>
          </a:lnRef>
          <a:fillRef idx="0">
            <a:schemeClr val="dk1"/>
          </a:fillRef>
          <a:effectRef idx="1">
            <a:schemeClr val="dk1"/>
          </a:effectRef>
          <a:fontRef idx="minor">
            <a:schemeClr val="tx1"/>
          </a:fontRef>
        </p:style>
      </p:cxnSp>
      <p:cxnSp>
        <p:nvCxnSpPr>
          <p:cNvPr id="186" name="Rechte verbindingslijn 185"/>
          <p:cNvCxnSpPr>
            <a:stCxn id="176" idx="2"/>
            <a:endCxn id="87" idx="0"/>
          </p:cNvCxnSpPr>
          <p:nvPr/>
        </p:nvCxnSpPr>
        <p:spPr>
          <a:xfrm>
            <a:off x="7020272" y="3005417"/>
            <a:ext cx="0" cy="159717"/>
          </a:xfrm>
          <a:prstGeom prst="line">
            <a:avLst/>
          </a:prstGeom>
        </p:spPr>
        <p:style>
          <a:lnRef idx="2">
            <a:schemeClr val="dk1"/>
          </a:lnRef>
          <a:fillRef idx="0">
            <a:schemeClr val="dk1"/>
          </a:fillRef>
          <a:effectRef idx="1">
            <a:schemeClr val="dk1"/>
          </a:effectRef>
          <a:fontRef idx="minor">
            <a:schemeClr val="tx1"/>
          </a:fontRef>
        </p:style>
      </p:cxnSp>
      <p:cxnSp>
        <p:nvCxnSpPr>
          <p:cNvPr id="189" name="Rechte verbindingslijn 188"/>
          <p:cNvCxnSpPr>
            <a:stCxn id="87" idx="2"/>
            <a:endCxn id="29" idx="0"/>
          </p:cNvCxnSpPr>
          <p:nvPr/>
        </p:nvCxnSpPr>
        <p:spPr>
          <a:xfrm>
            <a:off x="7020272" y="3453166"/>
            <a:ext cx="0" cy="117254"/>
          </a:xfrm>
          <a:prstGeom prst="line">
            <a:avLst/>
          </a:prstGeom>
        </p:spPr>
        <p:style>
          <a:lnRef idx="2">
            <a:schemeClr val="dk1"/>
          </a:lnRef>
          <a:fillRef idx="0">
            <a:schemeClr val="dk1"/>
          </a:fillRef>
          <a:effectRef idx="1">
            <a:schemeClr val="dk1"/>
          </a:effectRef>
          <a:fontRef idx="minor">
            <a:schemeClr val="tx1"/>
          </a:fontRef>
        </p:style>
      </p:cxnSp>
      <p:cxnSp>
        <p:nvCxnSpPr>
          <p:cNvPr id="199" name="Rechte verbindingslijn 198"/>
          <p:cNvCxnSpPr>
            <a:stCxn id="8" idx="2"/>
            <a:endCxn id="9" idx="0"/>
          </p:cNvCxnSpPr>
          <p:nvPr/>
        </p:nvCxnSpPr>
        <p:spPr>
          <a:xfrm>
            <a:off x="8440800" y="1518947"/>
            <a:ext cx="568" cy="198793"/>
          </a:xfrm>
          <a:prstGeom prst="line">
            <a:avLst/>
          </a:prstGeom>
        </p:spPr>
        <p:style>
          <a:lnRef idx="2">
            <a:schemeClr val="dk1"/>
          </a:lnRef>
          <a:fillRef idx="0">
            <a:schemeClr val="dk1"/>
          </a:fillRef>
          <a:effectRef idx="1">
            <a:schemeClr val="dk1"/>
          </a:effectRef>
          <a:fontRef idx="minor">
            <a:schemeClr val="tx1"/>
          </a:fontRef>
        </p:style>
      </p:cxnSp>
      <p:cxnSp>
        <p:nvCxnSpPr>
          <p:cNvPr id="204" name="Rechte verbindingslijn 203"/>
          <p:cNvCxnSpPr>
            <a:stCxn id="9" idx="2"/>
            <a:endCxn id="11" idx="0"/>
          </p:cNvCxnSpPr>
          <p:nvPr/>
        </p:nvCxnSpPr>
        <p:spPr>
          <a:xfrm flipH="1">
            <a:off x="8441367" y="2051025"/>
            <a:ext cx="1" cy="151889"/>
          </a:xfrm>
          <a:prstGeom prst="line">
            <a:avLst/>
          </a:prstGeom>
        </p:spPr>
        <p:style>
          <a:lnRef idx="2">
            <a:schemeClr val="dk1"/>
          </a:lnRef>
          <a:fillRef idx="0">
            <a:schemeClr val="dk1"/>
          </a:fillRef>
          <a:effectRef idx="1">
            <a:schemeClr val="dk1"/>
          </a:effectRef>
          <a:fontRef idx="minor">
            <a:schemeClr val="tx1"/>
          </a:fontRef>
        </p:style>
      </p:cxnSp>
      <p:cxnSp>
        <p:nvCxnSpPr>
          <p:cNvPr id="207" name="Rechte verbindingslijn 206"/>
          <p:cNvCxnSpPr>
            <a:stCxn id="11" idx="2"/>
            <a:endCxn id="10" idx="0"/>
          </p:cNvCxnSpPr>
          <p:nvPr/>
        </p:nvCxnSpPr>
        <p:spPr>
          <a:xfrm>
            <a:off x="8441367" y="2490946"/>
            <a:ext cx="0" cy="145966"/>
          </a:xfrm>
          <a:prstGeom prst="line">
            <a:avLst/>
          </a:prstGeom>
        </p:spPr>
        <p:style>
          <a:lnRef idx="2">
            <a:schemeClr val="dk1"/>
          </a:lnRef>
          <a:fillRef idx="0">
            <a:schemeClr val="dk1"/>
          </a:fillRef>
          <a:effectRef idx="1">
            <a:schemeClr val="dk1"/>
          </a:effectRef>
          <a:fontRef idx="minor">
            <a:schemeClr val="tx1"/>
          </a:fontRef>
        </p:style>
      </p:cxnSp>
      <p:cxnSp>
        <p:nvCxnSpPr>
          <p:cNvPr id="210" name="Rechte verbindingslijn 209"/>
          <p:cNvCxnSpPr>
            <a:stCxn id="10" idx="2"/>
            <a:endCxn id="80" idx="0"/>
          </p:cNvCxnSpPr>
          <p:nvPr/>
        </p:nvCxnSpPr>
        <p:spPr>
          <a:xfrm>
            <a:off x="8441367" y="3053926"/>
            <a:ext cx="0" cy="132416"/>
          </a:xfrm>
          <a:prstGeom prst="line">
            <a:avLst/>
          </a:prstGeom>
        </p:spPr>
        <p:style>
          <a:lnRef idx="2">
            <a:schemeClr val="dk1"/>
          </a:lnRef>
          <a:fillRef idx="0">
            <a:schemeClr val="dk1"/>
          </a:fillRef>
          <a:effectRef idx="1">
            <a:schemeClr val="dk1"/>
          </a:effectRef>
          <a:fontRef idx="minor">
            <a:schemeClr val="tx1"/>
          </a:fontRef>
        </p:style>
      </p:cxnSp>
      <p:cxnSp>
        <p:nvCxnSpPr>
          <p:cNvPr id="213" name="Rechte verbindingslijn 212"/>
          <p:cNvCxnSpPr>
            <a:stCxn id="80" idx="2"/>
            <a:endCxn id="12" idx="0"/>
          </p:cNvCxnSpPr>
          <p:nvPr/>
        </p:nvCxnSpPr>
        <p:spPr>
          <a:xfrm flipH="1">
            <a:off x="8440233" y="3501008"/>
            <a:ext cx="1134" cy="138973"/>
          </a:xfrm>
          <a:prstGeom prst="line">
            <a:avLst/>
          </a:prstGeom>
        </p:spPr>
        <p:style>
          <a:lnRef idx="2">
            <a:schemeClr val="dk1"/>
          </a:lnRef>
          <a:fillRef idx="0">
            <a:schemeClr val="dk1"/>
          </a:fillRef>
          <a:effectRef idx="1">
            <a:schemeClr val="dk1"/>
          </a:effectRef>
          <a:fontRef idx="minor">
            <a:schemeClr val="tx1"/>
          </a:fontRef>
        </p:style>
      </p:cxnSp>
      <p:cxnSp>
        <p:nvCxnSpPr>
          <p:cNvPr id="216" name="Rechte verbindingslijn 215"/>
          <p:cNvCxnSpPr>
            <a:stCxn id="12" idx="2"/>
            <a:endCxn id="13" idx="0"/>
          </p:cNvCxnSpPr>
          <p:nvPr/>
        </p:nvCxnSpPr>
        <p:spPr>
          <a:xfrm>
            <a:off x="8440233" y="3928013"/>
            <a:ext cx="1135" cy="149059"/>
          </a:xfrm>
          <a:prstGeom prst="line">
            <a:avLst/>
          </a:prstGeom>
        </p:spPr>
        <p:style>
          <a:lnRef idx="2">
            <a:schemeClr val="dk1"/>
          </a:lnRef>
          <a:fillRef idx="0">
            <a:schemeClr val="dk1"/>
          </a:fillRef>
          <a:effectRef idx="1">
            <a:schemeClr val="dk1"/>
          </a:effectRef>
          <a:fontRef idx="minor">
            <a:schemeClr val="tx1"/>
          </a:fontRef>
        </p:style>
      </p:cxnSp>
      <p:cxnSp>
        <p:nvCxnSpPr>
          <p:cNvPr id="219" name="Rechte verbindingslijn 218"/>
          <p:cNvCxnSpPr>
            <a:stCxn id="13" idx="2"/>
            <a:endCxn id="14" idx="0"/>
          </p:cNvCxnSpPr>
          <p:nvPr/>
        </p:nvCxnSpPr>
        <p:spPr>
          <a:xfrm flipH="1">
            <a:off x="8440801" y="4365104"/>
            <a:ext cx="567" cy="127725"/>
          </a:xfrm>
          <a:prstGeom prst="line">
            <a:avLst/>
          </a:prstGeom>
        </p:spPr>
        <p:style>
          <a:lnRef idx="2">
            <a:schemeClr val="dk1"/>
          </a:lnRef>
          <a:fillRef idx="0">
            <a:schemeClr val="dk1"/>
          </a:fillRef>
          <a:effectRef idx="1">
            <a:schemeClr val="dk1"/>
          </a:effectRef>
          <a:fontRef idx="minor">
            <a:schemeClr val="tx1"/>
          </a:fontRef>
        </p:style>
      </p:cxnSp>
      <p:cxnSp>
        <p:nvCxnSpPr>
          <p:cNvPr id="222" name="Rechte verbindingslijn 221"/>
          <p:cNvCxnSpPr>
            <a:stCxn id="14" idx="2"/>
            <a:endCxn id="15" idx="0"/>
          </p:cNvCxnSpPr>
          <p:nvPr/>
        </p:nvCxnSpPr>
        <p:spPr>
          <a:xfrm>
            <a:off x="8440801" y="4852869"/>
            <a:ext cx="0" cy="12632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8178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468000" y="764704"/>
            <a:ext cx="8229600" cy="5832648"/>
          </a:xfrm>
        </p:spPr>
        <p:txBody>
          <a:bodyPr>
            <a:noAutofit/>
          </a:bodyPr>
          <a:lstStyle/>
          <a:p>
            <a:pPr marL="0" indent="0">
              <a:buNone/>
            </a:pPr>
            <a:r>
              <a:rPr lang="nl-NL" sz="850" b="1" dirty="0">
                <a:latin typeface="Verdana" panose="020B0604030504040204" pitchFamily="34" charset="0"/>
                <a:ea typeface="Verdana" panose="020B0604030504040204" pitchFamily="34" charset="0"/>
                <a:cs typeface="Verdana" panose="020B0604030504040204" pitchFamily="34" charset="0"/>
              </a:rPr>
              <a:t>Doelen en werkwijze</a:t>
            </a: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Tijdens de monitorpresentatie / het monitor gesprek heb je 2-3 concrete doelen gesteld. Je weet nu welke resultaten je wilt behalen. De volgende stap is om dit om te zetten in een werkwijze (hoe/waarmee) en dit te concretiseren in je jaarplan: het activiteitenoverzicht voor een schooljaar (als onderdeel van het voorleesplan). Na de toelichting en presentatie aan de Voorleescoördinator praat je dan inhoudelijk verder met de VC en het liefst ook met de manager.</a:t>
            </a:r>
          </a:p>
          <a:p>
            <a:pPr marL="0" indent="0">
              <a:buNone/>
            </a:pPr>
            <a:endParaRPr lang="nl-NL" sz="8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Je hebt dus in ieder geval 2-3 doelen voor de locatie en de groepen (bv baby’s, dreumesen en peuters) om op te focussen. Voor de rest van de invulling van het jaarplan richt je je op de basis die je al eerder hebt gelegd en de activiteiten/ die goed lopen. Bv de Nationale Voorleesdagen. Waar nodig of gewenst kun je natuurlijk alsnog een focus aanbrengen op één van de besproken monitor onderwerpen: Interactief voorlezen, digitale prentenboeken, voorlezen aan baby’s of praten over boeken. Ook ouderbetrokkenheid of mediaopvoeding  kan zo’n focus zijn. Om jouw resultaten en werkwijze op het gebied van leesbevordering  en mediaopvoeding te ondersteunen zijn er naast de afspraken en aanbevelingen ook landelijke campagnes ( National Voorleesdagen, Media Ukkie dagen) met mooie kant en klare materialen. </a:t>
            </a:r>
          </a:p>
          <a:p>
            <a:pPr marL="0" indent="0">
              <a:buNone/>
            </a:pPr>
            <a:endParaRPr lang="nl-NL" sz="8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50" b="1" dirty="0">
                <a:latin typeface="Verdana" panose="020B0604030504040204" pitchFamily="34" charset="0"/>
                <a:ea typeface="Verdana" panose="020B0604030504040204" pitchFamily="34" charset="0"/>
                <a:cs typeface="Verdana" panose="020B0604030504040204" pitchFamily="34" charset="0"/>
              </a:rPr>
              <a:t>Focus en structuur</a:t>
            </a: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Vanuit de bibliotheek helpt het om bij het opstellen van een jaarplan duidelijk kaders te stellen. Welke activiteiten en programma’s  kun je aanbieden? Wat kun je concreet gaan doen rondom dat voorlezen en praten. De kinderopvang is ook gebaat bij meer structuur in het aanbod, want ze doen vaak dezelfde dingen maar hebben te weinig zicht op waaróm ze het doen. Help de  kinderopvang dus om keuzes te maken, focus te leggen op de  programma’s en activiteiten  zodat alles wat je doet helpt om ook je eigen geformuleerde doelen te realiseren. En focus ook: je hoeft niet alles in één keer te doen. Afbakening, structuur en overzicht: maar altijd gericht op de gestelde doelen en resultaten.</a:t>
            </a:r>
          </a:p>
          <a:p>
            <a:pPr marL="0" indent="0">
              <a:buNone/>
            </a:pPr>
            <a:endParaRPr lang="nl-NL" sz="8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50" b="1" dirty="0">
                <a:latin typeface="Verdana" panose="020B0604030504040204" pitchFamily="34" charset="0"/>
                <a:ea typeface="Verdana" panose="020B0604030504040204" pitchFamily="34" charset="0"/>
                <a:cs typeface="Verdana" panose="020B0604030504040204" pitchFamily="34" charset="0"/>
              </a:rPr>
              <a:t>Leesplan en praatplaat</a:t>
            </a: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Het voorleesplan is  vaak iets nieuws en sluit met de vraagstelling nu nog beter aan bij de vragen van de monitor. Het helpt je om – naast de meerjarenvisie – de  belangrijkste resultaten en de te stellen doelen per schooljaar eruit te filteren. Na de  eerste toelichting en presentatie ga je met de voorleescoördinator (en mogelijk ook de manager) in gesprek over hoe jullie gezamenlijk die doelen gaan bereiken. Voor het bepalen van die werkwijze kun je je laten inspireren door de mogelijkheden die op de praatplaat staan (en die je zelf of gezamenlijk samenstelt!). Deze praatplaat ligt tijdens dit gesprek over de invulling van het jaarplan op tafel en helpt om binnen de vastgestelde doelen en focus passende werkvormen en activiteiten te kiezen.</a:t>
            </a:r>
          </a:p>
          <a:p>
            <a:pPr marL="0" indent="0">
              <a:buNone/>
            </a:pPr>
            <a:endParaRPr lang="nl-NL" sz="8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De praatplaat is opgebouwd langs:</a:t>
            </a:r>
            <a:r>
              <a:rPr lang="nl-NL" sz="85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p>
          <a:p>
            <a:pPr marL="0" indent="0">
              <a:buNone/>
            </a:pPr>
            <a:r>
              <a:rPr lang="nl-NL" sz="85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850" dirty="0">
                <a:latin typeface="Verdana" panose="020B0604030504040204" pitchFamily="34" charset="0"/>
                <a:ea typeface="Verdana" panose="020B0604030504040204" pitchFamily="34" charset="0"/>
                <a:cs typeface="Verdana" panose="020B0604030504040204" pitchFamily="34" charset="0"/>
              </a:rPr>
              <a:t>Oranje hoofdthema’s / bouwstenen</a:t>
            </a:r>
          </a:p>
          <a:p>
            <a:pPr marL="0" indent="0">
              <a:buNone/>
            </a:pPr>
            <a:r>
              <a:rPr lang="nl-NL" sz="85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850" dirty="0">
                <a:latin typeface="Verdana" panose="020B0604030504040204" pitchFamily="34" charset="0"/>
                <a:ea typeface="Verdana" panose="020B0604030504040204" pitchFamily="34" charset="0"/>
                <a:cs typeface="Verdana" panose="020B0604030504040204" pitchFamily="34" charset="0"/>
              </a:rPr>
              <a:t>Groene reguliere onderdelen, die je elk jaar moet inplannen met elkaar</a:t>
            </a:r>
          </a:p>
          <a:p>
            <a:pPr marL="0" indent="0">
              <a:buNone/>
            </a:pPr>
            <a:r>
              <a:rPr lang="nl-NL" sz="85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850" dirty="0">
                <a:latin typeface="Verdana" panose="020B0604030504040204" pitchFamily="34" charset="0"/>
                <a:ea typeface="Verdana" panose="020B0604030504040204" pitchFamily="34" charset="0"/>
                <a:cs typeface="Verdana" panose="020B0604030504040204" pitchFamily="34" charset="0"/>
              </a:rPr>
              <a:t>Paarse landelijke campagnes, waarop je kunt aansluiten</a:t>
            </a:r>
          </a:p>
          <a:p>
            <a:pPr marL="0" indent="0">
              <a:buNone/>
            </a:pPr>
            <a:r>
              <a:rPr lang="nl-NL" sz="85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850" dirty="0">
                <a:latin typeface="Verdana" panose="020B0604030504040204" pitchFamily="34" charset="0"/>
                <a:ea typeface="Verdana" panose="020B0604030504040204" pitchFamily="34" charset="0"/>
                <a:cs typeface="Verdana" panose="020B0604030504040204" pitchFamily="34" charset="0"/>
              </a:rPr>
              <a:t>Blauwe activiteiten,  waarbij je je richt op het team (optioneel)</a:t>
            </a:r>
          </a:p>
          <a:p>
            <a:pPr marL="0" indent="0">
              <a:buNone/>
            </a:pPr>
            <a:r>
              <a:rPr lang="nl-NL" sz="850" dirty="0">
                <a:solidFill>
                  <a:srgbClr val="FF6600"/>
                </a:solidFill>
                <a:latin typeface="Verdana" panose="020B0604030504040204" pitchFamily="34" charset="0"/>
                <a:ea typeface="Verdana" panose="020B0604030504040204" pitchFamily="34" charset="0"/>
                <a:cs typeface="Verdana" panose="020B0604030504040204" pitchFamily="34" charset="0"/>
                <a:sym typeface="Wingdings 2"/>
              </a:rPr>
              <a:t> </a:t>
            </a:r>
            <a:r>
              <a:rPr lang="nl-NL" sz="850" dirty="0">
                <a:latin typeface="Verdana" panose="020B0604030504040204" pitchFamily="34" charset="0"/>
                <a:ea typeface="Verdana" panose="020B0604030504040204" pitchFamily="34" charset="0"/>
                <a:cs typeface="Verdana" panose="020B0604030504040204" pitchFamily="34" charset="0"/>
              </a:rPr>
              <a:t>Witte werkvormen / activiteiten / producten</a:t>
            </a:r>
          </a:p>
          <a:p>
            <a:pPr marL="171450" indent="-171450">
              <a:buFontTx/>
              <a:buChar char="-"/>
            </a:pPr>
            <a:endParaRPr lang="nl-NL" sz="85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De praatplaat in deze PowerPoint is gevuld met de meest gangbare werkvormen als voorbeeld. </a:t>
            </a: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Vul de witte blokken in met de werkvormen/activiteiten die jij als bibliotheek kunt bieden. </a:t>
            </a: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Aanvullen of verwijderen kan ook, de plaat is zo flexibel als jij wilt. </a:t>
            </a: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Alle lijnen zijn vastgemaakt aan de blokjes, dus die bewegen mee als je gaat schuiven. </a:t>
            </a:r>
          </a:p>
          <a:p>
            <a:pPr marL="0" indent="0">
              <a:buNone/>
            </a:pPr>
            <a:r>
              <a:rPr lang="nl-NL" sz="850" dirty="0">
                <a:latin typeface="Verdana" panose="020B0604030504040204" pitchFamily="34" charset="0"/>
                <a:ea typeface="Verdana" panose="020B0604030504040204" pitchFamily="34" charset="0"/>
                <a:cs typeface="Verdana" panose="020B0604030504040204" pitchFamily="34" charset="0"/>
              </a:rPr>
              <a:t>Als je klaar bent sla je deze dia op als PDF en maak je er een mooie kleurenprint van, voor jezelf en voor de locatie!</a:t>
            </a:r>
          </a:p>
        </p:txBody>
      </p:sp>
      <p:sp>
        <p:nvSpPr>
          <p:cNvPr id="5" name="Titel 1"/>
          <p:cNvSpPr txBox="1">
            <a:spLocks/>
          </p:cNvSpPr>
          <p:nvPr/>
        </p:nvSpPr>
        <p:spPr>
          <a:xfrm>
            <a:off x="467544" y="284538"/>
            <a:ext cx="5295852" cy="552174"/>
          </a:xfrm>
          <a:prstGeom prst="rect">
            <a:avLst/>
          </a:prstGeom>
        </p:spPr>
        <p:txBody>
          <a:bodyPr/>
          <a:lst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a:lstStyle>
          <a:p>
            <a:pPr algn="l"/>
            <a:r>
              <a:rPr lang="nl-NL" sz="2100" dirty="0">
                <a:latin typeface="Verdana" panose="020B0604030504040204" pitchFamily="34" charset="0"/>
                <a:ea typeface="Verdana" panose="020B0604030504040204" pitchFamily="34" charset="0"/>
                <a:cs typeface="Verdana" panose="020B0604030504040204" pitchFamily="34" charset="0"/>
              </a:rPr>
              <a:t>Toelichting Praatplaat</a:t>
            </a:r>
          </a:p>
        </p:txBody>
      </p:sp>
    </p:spTree>
    <p:extLst>
      <p:ext uri="{BB962C8B-B14F-4D97-AF65-F5344CB8AC3E}">
        <p14:creationId xmlns:p14="http://schemas.microsoft.com/office/powerpoint/2010/main" val="298682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358563337"/>
              </p:ext>
            </p:extLst>
          </p:nvPr>
        </p:nvGraphicFramePr>
        <p:xfrm>
          <a:off x="467544" y="872924"/>
          <a:ext cx="6651625" cy="684000"/>
        </p:xfrm>
        <a:graphic>
          <a:graphicData uri="http://schemas.openxmlformats.org/drawingml/2006/table">
            <a:tbl>
              <a:tblPr firstRow="1" firstCol="1" bandRow="1"/>
              <a:tblGrid>
                <a:gridCol w="1456690">
                  <a:extLst>
                    <a:ext uri="{9D8B030D-6E8A-4147-A177-3AD203B41FA5}">
                      <a16:colId xmlns:a16="http://schemas.microsoft.com/office/drawing/2014/main" val="20000"/>
                    </a:ext>
                  </a:extLst>
                </a:gridCol>
                <a:gridCol w="3851275">
                  <a:extLst>
                    <a:ext uri="{9D8B030D-6E8A-4147-A177-3AD203B41FA5}">
                      <a16:colId xmlns:a16="http://schemas.microsoft.com/office/drawing/2014/main" val="20001"/>
                    </a:ext>
                  </a:extLst>
                </a:gridCol>
                <a:gridCol w="1343660">
                  <a:extLst>
                    <a:ext uri="{9D8B030D-6E8A-4147-A177-3AD203B41FA5}">
                      <a16:colId xmlns:a16="http://schemas.microsoft.com/office/drawing/2014/main" val="20002"/>
                    </a:ext>
                  </a:extLst>
                </a:gridCol>
              </a:tblGrid>
              <a:tr h="228000">
                <a:tc>
                  <a:txBody>
                    <a:bodyPr/>
                    <a:lstStyle/>
                    <a:p>
                      <a:pPr>
                        <a:lnSpc>
                          <a:spcPts val="1400"/>
                        </a:lnSpc>
                        <a:spcAft>
                          <a:spcPts val="0"/>
                        </a:spcAft>
                      </a:pPr>
                      <a:r>
                        <a:rPr lang="nl-NL" sz="800" b="1" dirty="0">
                          <a:effectLst/>
                          <a:latin typeface="Verdana"/>
                          <a:ea typeface="Calibri"/>
                          <a:cs typeface="Times New Roman"/>
                        </a:rPr>
                        <a:t>Kinderopvang locatie</a:t>
                      </a:r>
                      <a:endParaRPr lang="nl-NL" sz="800" dirty="0">
                        <a:effectLst/>
                        <a:latin typeface="Verdan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nSpc>
                          <a:spcPts val="1400"/>
                        </a:lnSpc>
                        <a:spcAft>
                          <a:spcPts val="0"/>
                        </a:spcAft>
                      </a:pPr>
                      <a:r>
                        <a:rPr lang="nl-NL" sz="800" dirty="0">
                          <a:effectLst/>
                          <a:latin typeface="Verdana"/>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nl-NL"/>
                    </a:p>
                  </a:txBody>
                  <a:tcPr/>
                </a:tc>
                <a:extLst>
                  <a:ext uri="{0D108BD9-81ED-4DB2-BD59-A6C34878D82A}">
                    <a16:rowId xmlns:a16="http://schemas.microsoft.com/office/drawing/2014/main" val="10000"/>
                  </a:ext>
                </a:extLst>
              </a:tr>
              <a:tr h="228000">
                <a:tc>
                  <a:txBody>
                    <a:bodyPr/>
                    <a:lstStyle/>
                    <a:p>
                      <a:pPr>
                        <a:lnSpc>
                          <a:spcPts val="1400"/>
                        </a:lnSpc>
                        <a:spcAft>
                          <a:spcPts val="0"/>
                        </a:spcAft>
                      </a:pPr>
                      <a:r>
                        <a:rPr lang="nl-NL" sz="800" b="1" dirty="0">
                          <a:effectLst/>
                          <a:latin typeface="Verdana"/>
                          <a:ea typeface="Calibri"/>
                          <a:cs typeface="Times New Roman"/>
                        </a:rPr>
                        <a:t>(voor)Leesconsulent</a:t>
                      </a:r>
                      <a:endParaRPr lang="nl-NL" sz="800" dirty="0">
                        <a:effectLst/>
                        <a:latin typeface="Verdan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800" dirty="0">
                          <a:effectLst/>
                          <a:latin typeface="Verdana"/>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800" b="1" dirty="0">
                          <a:effectLst/>
                          <a:latin typeface="Verdana"/>
                          <a:ea typeface="Calibri"/>
                          <a:cs typeface="Times New Roman"/>
                        </a:rPr>
                        <a:t>Uren p/j:</a:t>
                      </a:r>
                      <a:endParaRPr lang="nl-NL" sz="800" dirty="0">
                        <a:effectLst/>
                        <a:latin typeface="Verdan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8000">
                <a:tc>
                  <a:txBody>
                    <a:bodyPr/>
                    <a:lstStyle/>
                    <a:p>
                      <a:pPr>
                        <a:lnSpc>
                          <a:spcPts val="1400"/>
                        </a:lnSpc>
                        <a:spcAft>
                          <a:spcPts val="0"/>
                        </a:spcAft>
                      </a:pPr>
                      <a:r>
                        <a:rPr lang="nl-NL" sz="800" b="1" dirty="0">
                          <a:effectLst/>
                          <a:latin typeface="Verdana"/>
                          <a:ea typeface="Calibri"/>
                          <a:cs typeface="Times New Roman"/>
                        </a:rPr>
                        <a:t>Voorleescoördinator</a:t>
                      </a:r>
                      <a:endParaRPr lang="nl-NL" sz="800" dirty="0">
                        <a:effectLst/>
                        <a:latin typeface="Verdan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800" dirty="0">
                          <a:effectLst/>
                          <a:latin typeface="Verdana"/>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800" b="1" dirty="0">
                          <a:effectLst/>
                          <a:latin typeface="Verdana"/>
                          <a:ea typeface="Calibri"/>
                          <a:cs typeface="Times New Roman"/>
                        </a:rPr>
                        <a:t>Uren p/j:</a:t>
                      </a:r>
                      <a:endParaRPr lang="nl-NL" sz="800" dirty="0">
                        <a:effectLst/>
                        <a:latin typeface="Verdana"/>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2980994713"/>
              </p:ext>
            </p:extLst>
          </p:nvPr>
        </p:nvGraphicFramePr>
        <p:xfrm>
          <a:off x="468313" y="1556792"/>
          <a:ext cx="8496175" cy="1368152"/>
        </p:xfrm>
        <a:graphic>
          <a:graphicData uri="http://schemas.openxmlformats.org/drawingml/2006/table">
            <a:tbl>
              <a:tblPr firstRow="1" bandRow="1"/>
              <a:tblGrid>
                <a:gridCol w="2735535">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583008">
                <a:tc>
                  <a:txBody>
                    <a:bodyPr/>
                    <a:lstStyle/>
                    <a:p>
                      <a:pPr>
                        <a:lnSpc>
                          <a:spcPts val="1400"/>
                        </a:lnSpc>
                        <a:spcAft>
                          <a:spcPts val="0"/>
                        </a:spcAft>
                      </a:pPr>
                      <a:r>
                        <a:rPr lang="nl-NL" sz="700" b="1" dirty="0">
                          <a:effectLst/>
                          <a:latin typeface="Verdana"/>
                          <a:ea typeface="Calibri"/>
                          <a:cs typeface="Times New Roman"/>
                        </a:rPr>
                        <a:t>Welke resultaten/doelen wil je behalen (verbeterpunten)</a:t>
                      </a:r>
                      <a:endParaRPr lang="nl-NL" sz="700" dirty="0">
                        <a:effectLst/>
                        <a:latin typeface="Verdana"/>
                        <a:ea typeface="Calibri"/>
                        <a:cs typeface="Times New Roman"/>
                      </a:endParaRPr>
                    </a:p>
                  </a:txBody>
                  <a:tcPr marL="84502" marR="84502" marT="42251" marB="42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1.</a:t>
                      </a:r>
                      <a:endParaRPr lang="nl-NL" sz="800" dirty="0">
                        <a:effectLst/>
                        <a:latin typeface="Verdana"/>
                        <a:ea typeface="Calibri"/>
                        <a:cs typeface="Times New Roman"/>
                      </a:endParaRPr>
                    </a:p>
                    <a:p>
                      <a:pPr>
                        <a:lnSpc>
                          <a:spcPts val="1400"/>
                        </a:lnSpc>
                        <a:spcAft>
                          <a:spcPts val="0"/>
                        </a:spcAft>
                      </a:pPr>
                      <a:r>
                        <a:rPr lang="nl-NL" sz="700" dirty="0">
                          <a:effectLst/>
                          <a:latin typeface="Verdana"/>
                          <a:ea typeface="Calibri"/>
                          <a:cs typeface="Times New Roman"/>
                        </a:rPr>
                        <a:t>2.</a:t>
                      </a:r>
                      <a:endParaRPr lang="nl-NL" sz="800" dirty="0">
                        <a:effectLst/>
                        <a:latin typeface="Verdana"/>
                        <a:ea typeface="Calibri"/>
                        <a:cs typeface="Times New Roman"/>
                      </a:endParaRPr>
                    </a:p>
                    <a:p>
                      <a:pPr>
                        <a:lnSpc>
                          <a:spcPts val="1400"/>
                        </a:lnSpc>
                        <a:spcAft>
                          <a:spcPts val="0"/>
                        </a:spcAft>
                      </a:pPr>
                      <a:r>
                        <a:rPr lang="nl-NL" sz="700" dirty="0">
                          <a:effectLst/>
                          <a:latin typeface="Verdana"/>
                          <a:ea typeface="Calibri"/>
                          <a:cs typeface="Times New Roman"/>
                        </a:rPr>
                        <a:t>3.</a:t>
                      </a:r>
                      <a:endParaRPr lang="nl-NL" sz="800" dirty="0">
                        <a:effectLst/>
                        <a:latin typeface="Verdana"/>
                        <a:ea typeface="Calibri"/>
                        <a:cs typeface="Times New Roman"/>
                      </a:endParaRPr>
                    </a:p>
                  </a:txBody>
                  <a:tcPr marL="84502" marR="84502" marT="42251" marB="42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0496">
                <a:tc>
                  <a:txBody>
                    <a:bodyPr/>
                    <a:lstStyle/>
                    <a:p>
                      <a:pPr>
                        <a:lnSpc>
                          <a:spcPts val="1400"/>
                        </a:lnSpc>
                        <a:spcAft>
                          <a:spcPts val="0"/>
                        </a:spcAft>
                      </a:pPr>
                      <a:r>
                        <a:rPr lang="nl-NL" sz="700" b="1" dirty="0">
                          <a:effectLst/>
                          <a:latin typeface="Verdana"/>
                          <a:ea typeface="Calibri"/>
                          <a:cs typeface="Times New Roman"/>
                        </a:rPr>
                        <a:t>Welke focus op lezen kies je dit jaar</a:t>
                      </a:r>
                      <a:endParaRPr lang="nl-NL" sz="700" dirty="0">
                        <a:effectLst/>
                        <a:latin typeface="Verdana"/>
                        <a:ea typeface="Calibri"/>
                        <a:cs typeface="Times New Roman"/>
                      </a:endParaRPr>
                    </a:p>
                    <a:p>
                      <a:pPr>
                        <a:lnSpc>
                          <a:spcPts val="1400"/>
                        </a:lnSpc>
                        <a:spcAft>
                          <a:spcPts val="0"/>
                        </a:spcAft>
                      </a:pPr>
                      <a:r>
                        <a:rPr lang="nl-NL" sz="700" b="1" dirty="0">
                          <a:effectLst/>
                          <a:latin typeface="Verdana"/>
                          <a:ea typeface="Calibri"/>
                          <a:cs typeface="Times New Roman"/>
                        </a:rPr>
                        <a:t>(per groep:</a:t>
                      </a:r>
                      <a:r>
                        <a:rPr lang="nl-NL" sz="700" b="1" baseline="0" dirty="0">
                          <a:effectLst/>
                          <a:latin typeface="Verdana"/>
                          <a:ea typeface="Calibri"/>
                          <a:cs typeface="Times New Roman"/>
                        </a:rPr>
                        <a:t> baby’s/dreumesen, peuters</a:t>
                      </a:r>
                      <a:r>
                        <a:rPr lang="nl-NL" sz="700" b="1" dirty="0">
                          <a:effectLst/>
                          <a:latin typeface="Verdana"/>
                          <a:ea typeface="Calibri"/>
                          <a:cs typeface="Times New Roman"/>
                        </a:rPr>
                        <a:t>)</a:t>
                      </a:r>
                      <a:endParaRPr lang="nl-NL" sz="700" dirty="0">
                        <a:effectLst/>
                        <a:latin typeface="Verdana"/>
                        <a:ea typeface="Calibri"/>
                        <a:cs typeface="Times New Roman"/>
                      </a:endParaRPr>
                    </a:p>
                  </a:txBody>
                  <a:tcPr marL="84502" marR="84502" marT="42251" marB="42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[denk aan: voorlezen</a:t>
                      </a:r>
                      <a:r>
                        <a:rPr lang="nl-NL" sz="700" baseline="0" dirty="0">
                          <a:effectLst/>
                          <a:latin typeface="Verdana"/>
                          <a:ea typeface="Calibri"/>
                          <a:cs typeface="Times New Roman"/>
                        </a:rPr>
                        <a:t> aan baby’s, (training) interactief voorlezen, stimuleren ouderbetrokkenheid</a:t>
                      </a:r>
                      <a:r>
                        <a:rPr lang="nl-NL" sz="700" dirty="0">
                          <a:effectLst/>
                          <a:latin typeface="Verdana"/>
                          <a:ea typeface="Calibri"/>
                          <a:cs typeface="Times New Roman"/>
                        </a:rPr>
                        <a:t>]</a:t>
                      </a:r>
                      <a:endParaRPr lang="nl-NL" sz="800" dirty="0">
                        <a:effectLst/>
                        <a:latin typeface="Verdana"/>
                        <a:ea typeface="Calibri"/>
                        <a:cs typeface="Times New Roman"/>
                      </a:endParaRPr>
                    </a:p>
                  </a:txBody>
                  <a:tcPr marL="84502" marR="84502" marT="42251" marB="42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0148">
                <a:tc>
                  <a:txBody>
                    <a:bodyPr/>
                    <a:lstStyle/>
                    <a:p>
                      <a:pPr>
                        <a:lnSpc>
                          <a:spcPts val="1400"/>
                        </a:lnSpc>
                        <a:spcAft>
                          <a:spcPts val="0"/>
                        </a:spcAft>
                      </a:pPr>
                      <a:r>
                        <a:rPr lang="nl-NL" sz="700" b="1" dirty="0">
                          <a:effectLst/>
                          <a:latin typeface="Verdana"/>
                          <a:ea typeface="Calibri"/>
                          <a:cs typeface="Times New Roman"/>
                        </a:rPr>
                        <a:t>Aan welk(e) campagne/project doe je dit jaar mee </a:t>
                      </a:r>
                      <a:endParaRPr lang="nl-NL" sz="700" dirty="0">
                        <a:effectLst/>
                        <a:latin typeface="Verdana"/>
                        <a:ea typeface="Calibri"/>
                        <a:cs typeface="Times New Roman"/>
                      </a:endParaRPr>
                    </a:p>
                  </a:txBody>
                  <a:tcPr marL="84502" marR="84502" marT="42251" marB="42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[Bijvoorbeeld: Nationale</a:t>
                      </a:r>
                      <a:r>
                        <a:rPr lang="nl-NL" sz="700" baseline="0" dirty="0">
                          <a:effectLst/>
                          <a:latin typeface="Verdana"/>
                          <a:ea typeface="Calibri"/>
                          <a:cs typeface="Times New Roman"/>
                        </a:rPr>
                        <a:t> </a:t>
                      </a:r>
                      <a:r>
                        <a:rPr lang="nl-NL" sz="700" dirty="0">
                          <a:effectLst/>
                          <a:latin typeface="Verdana"/>
                          <a:ea typeface="Calibri"/>
                          <a:cs typeface="Times New Roman"/>
                        </a:rPr>
                        <a:t>Voorleesdagen / Media</a:t>
                      </a:r>
                      <a:r>
                        <a:rPr lang="nl-NL" sz="700" baseline="0" dirty="0">
                          <a:effectLst/>
                          <a:latin typeface="Verdana"/>
                          <a:ea typeface="Calibri"/>
                          <a:cs typeface="Times New Roman"/>
                        </a:rPr>
                        <a:t> Ukkiedagen / BoekStart/BoekenPret)</a:t>
                      </a:r>
                      <a:endParaRPr lang="nl-NL" sz="800" dirty="0">
                        <a:effectLst/>
                        <a:latin typeface="Verdana"/>
                        <a:ea typeface="Calibri"/>
                        <a:cs typeface="Times New Roman"/>
                      </a:endParaRPr>
                    </a:p>
                  </a:txBody>
                  <a:tcPr marL="84502" marR="84502" marT="42251" marB="42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1" name="Tabel 10"/>
          <p:cNvGraphicFramePr>
            <a:graphicFrameLocks noGrp="1" noChangeAspect="1"/>
          </p:cNvGraphicFramePr>
          <p:nvPr>
            <p:extLst>
              <p:ext uri="{D42A27DB-BD31-4B8C-83A1-F6EECF244321}">
                <p14:modId xmlns:p14="http://schemas.microsoft.com/office/powerpoint/2010/main" val="1761732766"/>
              </p:ext>
            </p:extLst>
          </p:nvPr>
        </p:nvGraphicFramePr>
        <p:xfrm>
          <a:off x="467544" y="2852936"/>
          <a:ext cx="8496944" cy="4012510"/>
        </p:xfrm>
        <a:graphic>
          <a:graphicData uri="http://schemas.openxmlformats.org/drawingml/2006/table">
            <a:tbl>
              <a:tblPr firstRow="1" firstCol="1" bandRow="1"/>
              <a:tblGrid>
                <a:gridCol w="1185856">
                  <a:extLst>
                    <a:ext uri="{9D8B030D-6E8A-4147-A177-3AD203B41FA5}">
                      <a16:colId xmlns:a16="http://schemas.microsoft.com/office/drawing/2014/main" val="20000"/>
                    </a:ext>
                  </a:extLst>
                </a:gridCol>
                <a:gridCol w="1046392">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tblGrid>
              <a:tr h="504056">
                <a:tc>
                  <a:txBody>
                    <a:bodyPr/>
                    <a:lstStyle/>
                    <a:p>
                      <a:pPr algn="ctr">
                        <a:lnSpc>
                          <a:spcPts val="1400"/>
                        </a:lnSpc>
                        <a:spcAft>
                          <a:spcPts val="0"/>
                        </a:spcAft>
                      </a:pPr>
                      <a:r>
                        <a:rPr lang="nl-NL" sz="700" b="1" dirty="0">
                          <a:effectLst/>
                          <a:latin typeface="Verdana"/>
                          <a:ea typeface="Calibri"/>
                          <a:cs typeface="Times New Roman"/>
                        </a:rPr>
                        <a:t>Team/</a:t>
                      </a:r>
                      <a:r>
                        <a:rPr lang="nl-NL" sz="700" b="1" baseline="0" dirty="0">
                          <a:effectLst/>
                          <a:latin typeface="Verdana"/>
                          <a:ea typeface="Calibri"/>
                          <a:cs typeface="Times New Roman"/>
                        </a:rPr>
                        <a:t> VC/ IB’er/ Manager</a:t>
                      </a:r>
                      <a:endParaRPr lang="nl-NL" sz="800" dirty="0">
                        <a:effectLst/>
                        <a:latin typeface="Verdana"/>
                        <a:ea typeface="Calibri"/>
                        <a:cs typeface="Times New Roman"/>
                      </a:endParaRPr>
                    </a:p>
                  </a:txBody>
                  <a:tcPr marL="63526" marR="6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0"/>
                        </a:spcAft>
                      </a:pPr>
                      <a:r>
                        <a:rPr lang="nl-NL" sz="700" b="1" dirty="0">
                          <a:effectLst/>
                          <a:latin typeface="Verdana"/>
                          <a:ea typeface="Calibri"/>
                          <a:cs typeface="Times New Roman"/>
                        </a:rPr>
                        <a:t>Focus / thema</a:t>
                      </a:r>
                      <a:endParaRPr lang="nl-NL" sz="800" dirty="0">
                        <a:effectLst/>
                        <a:latin typeface="Verdana"/>
                        <a:ea typeface="Calibri"/>
                        <a:cs typeface="Times New Roman"/>
                      </a:endParaRPr>
                    </a:p>
                  </a:txBody>
                  <a:tcPr marL="63526" marR="6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0"/>
                        </a:spcAft>
                      </a:pPr>
                      <a:r>
                        <a:rPr lang="nl-NL" sz="700" b="1" dirty="0">
                          <a:effectLst/>
                          <a:latin typeface="Verdana"/>
                          <a:ea typeface="Calibri"/>
                          <a:cs typeface="Times New Roman"/>
                        </a:rPr>
                        <a:t>Werkvorm / activiteit (wat)</a:t>
                      </a:r>
                      <a:endParaRPr lang="nl-NL" sz="800" dirty="0">
                        <a:effectLst/>
                        <a:latin typeface="Verdana"/>
                        <a:ea typeface="Calibri"/>
                        <a:cs typeface="Times New Roman"/>
                      </a:endParaRPr>
                    </a:p>
                    <a:p>
                      <a:pPr algn="ctr">
                        <a:lnSpc>
                          <a:spcPts val="1400"/>
                        </a:lnSpc>
                        <a:spcAft>
                          <a:spcPts val="0"/>
                        </a:spcAft>
                      </a:pPr>
                      <a:r>
                        <a:rPr lang="nl-NL" sz="700" dirty="0">
                          <a:effectLst/>
                          <a:latin typeface="Verdana"/>
                          <a:ea typeface="Calibri"/>
                          <a:cs typeface="Times New Roman"/>
                        </a:rPr>
                        <a:t>(evt. aansluitend bij campagne of project)</a:t>
                      </a:r>
                      <a:endParaRPr lang="nl-NL" sz="800" dirty="0">
                        <a:effectLst/>
                        <a:latin typeface="Verdana"/>
                        <a:ea typeface="Calibri"/>
                        <a:cs typeface="Times New Roman"/>
                      </a:endParaRPr>
                    </a:p>
                  </a:txBody>
                  <a:tcPr marL="63526" marR="6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0"/>
                        </a:spcAft>
                      </a:pPr>
                      <a:r>
                        <a:rPr lang="nl-NL" sz="700" b="1" dirty="0">
                          <a:effectLst/>
                          <a:latin typeface="Verdana"/>
                          <a:ea typeface="Calibri"/>
                          <a:cs typeface="Times New Roman"/>
                        </a:rPr>
                        <a:t>Periode / datum</a:t>
                      </a:r>
                      <a:endParaRPr lang="nl-NL" sz="800" dirty="0">
                        <a:effectLst/>
                        <a:latin typeface="Verdana"/>
                        <a:ea typeface="Calibri"/>
                        <a:cs typeface="Times New Roman"/>
                      </a:endParaRPr>
                    </a:p>
                  </a:txBody>
                  <a:tcPr marL="63526" marR="6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0"/>
                        </a:spcAft>
                      </a:pPr>
                      <a:r>
                        <a:rPr lang="nl-NL" sz="700" b="1" dirty="0">
                          <a:effectLst/>
                          <a:latin typeface="Verdana"/>
                          <a:ea typeface="Calibri"/>
                          <a:cs typeface="Times New Roman"/>
                        </a:rPr>
                        <a:t>Evaluatie</a:t>
                      </a:r>
                      <a:endParaRPr lang="nl-NL" sz="800" dirty="0">
                        <a:effectLst/>
                        <a:latin typeface="Verdana"/>
                        <a:ea typeface="Calibri"/>
                        <a:cs typeface="Times New Roman"/>
                      </a:endParaRPr>
                    </a:p>
                    <a:p>
                      <a:pPr algn="ctr">
                        <a:lnSpc>
                          <a:spcPts val="1400"/>
                        </a:lnSpc>
                        <a:spcAft>
                          <a:spcPts val="0"/>
                        </a:spcAft>
                      </a:pPr>
                      <a:r>
                        <a:rPr lang="nl-NL" sz="700" dirty="0">
                          <a:effectLst/>
                          <a:latin typeface="Verdana"/>
                          <a:ea typeface="Calibri"/>
                          <a:cs typeface="Times New Roman"/>
                        </a:rPr>
                        <a:t>(opm. uitvoering / ureninzet)</a:t>
                      </a:r>
                      <a:endParaRPr lang="nl-NL" sz="800" dirty="0">
                        <a:effectLst/>
                        <a:latin typeface="Verdana"/>
                        <a:ea typeface="Calibri"/>
                        <a:cs typeface="Times New Roman"/>
                      </a:endParaRPr>
                    </a:p>
                  </a:txBody>
                  <a:tcPr marL="63526" marR="6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400"/>
                        </a:lnSpc>
                        <a:spcAft>
                          <a:spcPts val="0"/>
                        </a:spcAft>
                      </a:pPr>
                      <a:r>
                        <a:rPr lang="nl-NL" sz="700" b="1" dirty="0">
                          <a:effectLst/>
                          <a:latin typeface="Verdana"/>
                          <a:ea typeface="Calibri"/>
                          <a:cs typeface="Times New Roman"/>
                        </a:rPr>
                        <a:t>Uren </a:t>
                      </a:r>
                      <a:endParaRPr lang="nl-NL" sz="800" dirty="0">
                        <a:effectLst/>
                        <a:latin typeface="Verdana"/>
                        <a:ea typeface="Calibri"/>
                        <a:cs typeface="Times New Roman"/>
                      </a:endParaRPr>
                    </a:p>
                    <a:p>
                      <a:pPr algn="ctr">
                        <a:lnSpc>
                          <a:spcPts val="1400"/>
                        </a:lnSpc>
                        <a:spcAft>
                          <a:spcPts val="0"/>
                        </a:spcAft>
                      </a:pPr>
                      <a:r>
                        <a:rPr lang="nl-NL" sz="700" b="1" dirty="0">
                          <a:effectLst/>
                          <a:latin typeface="Verdana"/>
                          <a:ea typeface="Calibri"/>
                          <a:cs typeface="Times New Roman"/>
                        </a:rPr>
                        <a:t>lees-consulent</a:t>
                      </a:r>
                      <a:endParaRPr lang="nl-NL" sz="800" dirty="0">
                        <a:effectLst/>
                        <a:latin typeface="Verdana"/>
                        <a:ea typeface="Calibri"/>
                        <a:cs typeface="Times New Roman"/>
                      </a:endParaRPr>
                    </a:p>
                  </a:txBody>
                  <a:tcPr marL="63526" marR="63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25099">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Team</a:t>
                      </a:r>
                      <a:r>
                        <a:rPr lang="nl-NL" sz="700" baseline="0" dirty="0">
                          <a:effectLst/>
                          <a:latin typeface="Verdana" panose="020B0604030504040204" pitchFamily="34" charset="0"/>
                          <a:ea typeface="Verdana" panose="020B0604030504040204" pitchFamily="34" charset="0"/>
                          <a:cs typeface="Verdana" panose="020B0604030504040204" pitchFamily="34" charset="0"/>
                        </a:rPr>
                        <a:t> en VC</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Collectie</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Aanvulling</a:t>
                      </a:r>
                      <a:r>
                        <a:rPr lang="nl-NL" sz="700" baseline="0" dirty="0">
                          <a:effectLst/>
                          <a:latin typeface="Verdana" panose="020B0604030504040204" pitchFamily="34" charset="0"/>
                          <a:ea typeface="Verdana" panose="020B0604030504040204" pitchFamily="34" charset="0"/>
                          <a:cs typeface="Verdana" panose="020B0604030504040204" pitchFamily="34" charset="0"/>
                        </a:rPr>
                        <a:t> collectie: </a:t>
                      </a:r>
                    </a:p>
                    <a:p>
                      <a:pPr>
                        <a:lnSpc>
                          <a:spcPts val="1400"/>
                        </a:lnSpc>
                        <a:spcAft>
                          <a:spcPts val="0"/>
                        </a:spcAft>
                      </a:pPr>
                      <a:r>
                        <a:rPr lang="nl-NL" sz="700" baseline="0" dirty="0">
                          <a:effectLst/>
                          <a:latin typeface="Verdana" panose="020B0604030504040204" pitchFamily="34" charset="0"/>
                          <a:ea typeface="Verdana" panose="020B0604030504040204" pitchFamily="34" charset="0"/>
                          <a:cs typeface="Verdana" panose="020B0604030504040204" pitchFamily="34" charset="0"/>
                        </a:rPr>
                        <a:t>Prentenboek van het  Jaar, nieuwe apps</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januari</a:t>
                      </a:r>
                    </a:p>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april</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7033">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Voorleescoördinator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Schoolbibliotheek</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Aanleveren gegevens</a:t>
                      </a:r>
                      <a:r>
                        <a:rPr lang="nl-NL" sz="700" baseline="0" dirty="0">
                          <a:effectLst/>
                          <a:latin typeface="Verdana" panose="020B0604030504040204" pitchFamily="34" charset="0"/>
                          <a:ea typeface="Verdana" panose="020B0604030504040204" pitchFamily="34" charset="0"/>
                          <a:cs typeface="Verdana" panose="020B0604030504040204" pitchFamily="34" charset="0"/>
                        </a:rPr>
                        <a:t> nieuwe kinderen op de kinderopvang</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1</a:t>
                      </a:r>
                      <a:r>
                        <a:rPr lang="nl-NL" sz="700" baseline="0" dirty="0">
                          <a:effectLst/>
                          <a:latin typeface="Verdana" panose="020B0604030504040204" pitchFamily="34" charset="0"/>
                          <a:ea typeface="Verdana" panose="020B0604030504040204" pitchFamily="34" charset="0"/>
                          <a:cs typeface="Verdana" panose="020B0604030504040204" pitchFamily="34" charset="0"/>
                        </a:rPr>
                        <a:t> keer per kwartaal</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7033">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Alle</a:t>
                      </a:r>
                      <a:r>
                        <a:rPr lang="nl-NL" sz="700" baseline="0" dirty="0">
                          <a:effectLst/>
                          <a:latin typeface="Verdana" panose="020B0604030504040204" pitchFamily="34" charset="0"/>
                          <a:ea typeface="Verdana" panose="020B0604030504040204" pitchFamily="34" charset="0"/>
                          <a:cs typeface="Verdana" panose="020B0604030504040204" pitchFamily="34" charset="0"/>
                        </a:rPr>
                        <a:t>  kinderen</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Voorlezen</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Dagelijks minimaal 15 minuten</a:t>
                      </a:r>
                      <a:r>
                        <a:rPr lang="nl-NL" sz="700" baseline="0" dirty="0">
                          <a:effectLst/>
                          <a:latin typeface="Verdana" panose="020B0604030504040204" pitchFamily="34" charset="0"/>
                          <a:ea typeface="Verdana" panose="020B0604030504040204" pitchFamily="34" charset="0"/>
                          <a:cs typeface="Verdana" panose="020B0604030504040204" pitchFamily="34" charset="0"/>
                        </a:rPr>
                        <a:t> </a:t>
                      </a:r>
                      <a:r>
                        <a:rPr lang="nl-NL" sz="700" dirty="0">
                          <a:effectLst/>
                          <a:latin typeface="Verdana" panose="020B0604030504040204" pitchFamily="34" charset="0"/>
                          <a:ea typeface="Verdana" panose="020B0604030504040204" pitchFamily="34" charset="0"/>
                          <a:cs typeface="Verdana" panose="020B0604030504040204" pitchFamily="34" charset="0"/>
                        </a:rPr>
                        <a:t> voorlezen / praten /interactieve</a:t>
                      </a:r>
                      <a:r>
                        <a:rPr lang="nl-NL" sz="700" baseline="0" dirty="0">
                          <a:effectLst/>
                          <a:latin typeface="Verdana" panose="020B0604030504040204" pitchFamily="34" charset="0"/>
                          <a:ea typeface="Verdana" panose="020B0604030504040204" pitchFamily="34" charset="0"/>
                          <a:cs typeface="Verdana" panose="020B0604030504040204" pitchFamily="34" charset="0"/>
                        </a:rPr>
                        <a:t> vragen stellen</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Hele jaar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334">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Team</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Nationale</a:t>
                      </a:r>
                      <a:r>
                        <a:rPr lang="nl-NL" sz="700" baseline="0" dirty="0">
                          <a:effectLst/>
                          <a:latin typeface="Verdana" panose="020B0604030504040204" pitchFamily="34" charset="0"/>
                          <a:ea typeface="Verdana" panose="020B0604030504040204" pitchFamily="34" charset="0"/>
                          <a:cs typeface="Verdana" panose="020B0604030504040204" pitchFamily="34" charset="0"/>
                        </a:rPr>
                        <a:t> Voorleesdagen</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Inspiratie bijeenkomst</a:t>
                      </a:r>
                      <a:r>
                        <a:rPr lang="nl-NL" sz="700" baseline="0" dirty="0">
                          <a:effectLst/>
                          <a:latin typeface="Verdana" panose="020B0604030504040204" pitchFamily="34" charset="0"/>
                          <a:ea typeface="Verdana" panose="020B0604030504040204" pitchFamily="34" charset="0"/>
                          <a:cs typeface="Verdana" panose="020B0604030504040204" pitchFamily="34" charset="0"/>
                        </a:rPr>
                        <a:t> do</a:t>
                      </a:r>
                      <a:r>
                        <a:rPr lang="nl-NL" sz="700" dirty="0">
                          <a:effectLst/>
                          <a:latin typeface="Verdana" panose="020B0604030504040204" pitchFamily="34" charset="0"/>
                          <a:ea typeface="Verdana" panose="020B0604030504040204" pitchFamily="34" charset="0"/>
                          <a:cs typeface="Verdana" panose="020B0604030504040204" pitchFamily="34" charset="0"/>
                        </a:rPr>
                        <a:t>or Bibliotheek</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Begin</a:t>
                      </a:r>
                      <a:r>
                        <a:rPr lang="nl-NL" sz="700" baseline="0" dirty="0">
                          <a:effectLst/>
                          <a:latin typeface="Verdana" panose="020B0604030504040204" pitchFamily="34" charset="0"/>
                          <a:ea typeface="Verdana" panose="020B0604030504040204" pitchFamily="34" charset="0"/>
                          <a:cs typeface="Verdana" panose="020B0604030504040204" pitchFamily="34" charset="0"/>
                        </a:rPr>
                        <a:t> januari</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7033">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Team</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err="1">
                          <a:effectLst/>
                          <a:latin typeface="Verdana" panose="020B0604030504040204" pitchFamily="34" charset="0"/>
                          <a:ea typeface="Verdana" panose="020B0604030504040204" pitchFamily="34" charset="0"/>
                          <a:cs typeface="Verdana" panose="020B0604030504040204" pitchFamily="34" charset="0"/>
                        </a:rPr>
                        <a:t>Deskundigheids-bevordering</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Informeren over nieuwe ontwikkelingen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Doorlopend</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3516">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Manager</a:t>
                      </a:r>
                      <a:r>
                        <a:rPr lang="nl-NL" sz="700" baseline="0" dirty="0">
                          <a:effectLst/>
                          <a:latin typeface="Verdana" panose="020B0604030504040204" pitchFamily="34" charset="0"/>
                          <a:ea typeface="Verdana" panose="020B0604030504040204" pitchFamily="34" charset="0"/>
                          <a:cs typeface="Verdana" panose="020B0604030504040204" pitchFamily="34" charset="0"/>
                        </a:rPr>
                        <a:t>  en VC</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Monitor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Introductie op hoe en wanneer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Feb</a:t>
                      </a:r>
                      <a:r>
                        <a:rPr lang="nl-NL" sz="700" baseline="0" dirty="0">
                          <a:effectLst/>
                          <a:latin typeface="Verdana" panose="020B0604030504040204" pitchFamily="34" charset="0"/>
                          <a:ea typeface="Verdana" panose="020B0604030504040204" pitchFamily="34" charset="0"/>
                          <a:cs typeface="Verdana" panose="020B0604030504040204" pitchFamily="34" charset="0"/>
                        </a:rPr>
                        <a:t> - Maart</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3516">
                <a:tc>
                  <a:txBody>
                    <a:bodyPr/>
                    <a:lstStyle/>
                    <a:p>
                      <a:pPr>
                        <a:lnSpc>
                          <a:spcPts val="1400"/>
                        </a:lnSpc>
                        <a:spcAft>
                          <a:spcPts val="0"/>
                        </a:spcAft>
                      </a:pPr>
                      <a:r>
                        <a:rPr lang="nl-NL" sz="700" dirty="0" err="1">
                          <a:effectLst/>
                          <a:latin typeface="Verdana" panose="020B0604030504040204" pitchFamily="34" charset="0"/>
                          <a:ea typeface="Verdana" panose="020B0604030504040204" pitchFamily="34" charset="0"/>
                          <a:cs typeface="Verdana" panose="020B0604030504040204" pitchFamily="34" charset="0"/>
                        </a:rPr>
                        <a:t>Pm</a:t>
                      </a:r>
                      <a:r>
                        <a:rPr lang="nl-NL" sz="700" baseline="0" dirty="0" err="1">
                          <a:effectLst/>
                          <a:latin typeface="Verdana" panose="020B0604030504040204" pitchFamily="34" charset="0"/>
                          <a:ea typeface="Verdana" panose="020B0604030504040204" pitchFamily="34" charset="0"/>
                          <a:cs typeface="Verdana" panose="020B0604030504040204" pitchFamily="34" charset="0"/>
                        </a:rPr>
                        <a:t>’ers</a:t>
                      </a:r>
                      <a:r>
                        <a:rPr lang="nl-NL" sz="700" baseline="0" dirty="0">
                          <a:effectLst/>
                          <a:latin typeface="Verdana" panose="020B0604030504040204" pitchFamily="34" charset="0"/>
                          <a:ea typeface="Verdana" panose="020B0604030504040204" pitchFamily="34" charset="0"/>
                          <a:cs typeface="Verdana" panose="020B0604030504040204" pitchFamily="34" charset="0"/>
                        </a:rPr>
                        <a:t> en VC</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Monitor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Invullen van de monitor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April-mei</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2407">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VC</a:t>
                      </a:r>
                      <a:r>
                        <a:rPr lang="nl-NL" sz="700" baseline="0" dirty="0">
                          <a:effectLst/>
                          <a:latin typeface="Verdana" panose="020B0604030504040204" pitchFamily="34" charset="0"/>
                          <a:ea typeface="Verdana" panose="020B0604030504040204" pitchFamily="34" charset="0"/>
                          <a:cs typeface="Verdana" panose="020B0604030504040204" pitchFamily="34" charset="0"/>
                        </a:rPr>
                        <a:t> en Manager</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Monitor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Presentatie van de resultaten monitor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September-oktober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83516">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Voorlees</a:t>
                      </a:r>
                      <a:r>
                        <a:rPr lang="nl-NL" sz="700" baseline="0" dirty="0">
                          <a:effectLst/>
                          <a:latin typeface="Verdana" panose="020B0604030504040204" pitchFamily="34" charset="0"/>
                          <a:ea typeface="Verdana" panose="020B0604030504040204" pitchFamily="34" charset="0"/>
                          <a:cs typeface="Verdana" panose="020B0604030504040204" pitchFamily="34" charset="0"/>
                        </a:rPr>
                        <a:t> c</a:t>
                      </a:r>
                      <a:r>
                        <a:rPr lang="nl-NL" sz="700" dirty="0">
                          <a:effectLst/>
                          <a:latin typeface="Verdana" panose="020B0604030504040204" pitchFamily="34" charset="0"/>
                          <a:ea typeface="Verdana" panose="020B0604030504040204" pitchFamily="34" charset="0"/>
                          <a:cs typeface="Verdana" panose="020B0604030504040204" pitchFamily="34" charset="0"/>
                        </a:rPr>
                        <a:t>oördinator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Leesplan</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Vaststellen leesplan nieuwe (school)jaar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Oktober</a:t>
                      </a:r>
                      <a:r>
                        <a:rPr lang="nl-NL" sz="700" baseline="0" dirty="0">
                          <a:effectLst/>
                          <a:latin typeface="Verdana" panose="020B0604030504040204" pitchFamily="34" charset="0"/>
                          <a:ea typeface="Verdana" panose="020B0604030504040204" pitchFamily="34" charset="0"/>
                          <a:cs typeface="Verdana" panose="020B0604030504040204" pitchFamily="34" charset="0"/>
                        </a:rPr>
                        <a:t> november</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3516">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Bijscholing VC</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Leesnetwerk</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1</a:t>
                      </a:r>
                      <a:r>
                        <a:rPr lang="nl-NL" sz="700" baseline="0" dirty="0">
                          <a:effectLst/>
                          <a:latin typeface="Verdana" panose="020B0604030504040204" pitchFamily="34" charset="0"/>
                          <a:ea typeface="Verdana" panose="020B0604030504040204" pitchFamily="34" charset="0"/>
                          <a:cs typeface="Verdana" panose="020B0604030504040204" pitchFamily="34" charset="0"/>
                        </a:rPr>
                        <a:t> of 2</a:t>
                      </a:r>
                      <a:r>
                        <a:rPr lang="nl-NL" sz="700" dirty="0">
                          <a:effectLst/>
                          <a:latin typeface="Verdana" panose="020B0604030504040204" pitchFamily="34" charset="0"/>
                          <a:ea typeface="Verdana" panose="020B0604030504040204" pitchFamily="34" charset="0"/>
                          <a:cs typeface="Verdana" panose="020B0604030504040204" pitchFamily="34" charset="0"/>
                        </a:rPr>
                        <a:t>x per jaar (leren van elkaar / thematisch)</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Januari</a:t>
                      </a:r>
                      <a:r>
                        <a:rPr lang="nl-NL" sz="700" baseline="0" dirty="0">
                          <a:effectLst/>
                          <a:latin typeface="Verdana" panose="020B0604030504040204" pitchFamily="34" charset="0"/>
                          <a:ea typeface="Verdana" panose="020B0604030504040204" pitchFamily="34" charset="0"/>
                          <a:cs typeface="Verdana" panose="020B0604030504040204" pitchFamily="34" charset="0"/>
                        </a:rPr>
                        <a:t> en juni?</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5890">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Projectcollecties</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Collectie</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Indien gewenst</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3 of 4 keer per jaar</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 </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a:ea typeface="Calibri"/>
                          <a:cs typeface="Times New Roman"/>
                        </a:rPr>
                        <a:t> </a:t>
                      </a: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6024">
                <a:tc>
                  <a:txBody>
                    <a:bodyPr/>
                    <a:lstStyle/>
                    <a:p>
                      <a:pPr>
                        <a:lnSpc>
                          <a:spcPts val="1400"/>
                        </a:lnSpc>
                        <a:spcAft>
                          <a:spcPts val="0"/>
                        </a:spcAft>
                      </a:pPr>
                      <a:r>
                        <a:rPr lang="nl-NL" sz="700" dirty="0" err="1">
                          <a:effectLst/>
                          <a:latin typeface="Verdana" panose="020B0604030504040204" pitchFamily="34" charset="0"/>
                          <a:ea typeface="Verdana" panose="020B0604030504040204" pitchFamily="34" charset="0"/>
                          <a:cs typeface="Verdana" panose="020B0604030504040204" pitchFamily="34" charset="0"/>
                        </a:rPr>
                        <a:t>BoekenPretcollecties</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Collectie</a:t>
                      </a: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Indien er extra</a:t>
                      </a:r>
                      <a:r>
                        <a:rPr lang="nl-NL" sz="700" baseline="0" dirty="0">
                          <a:effectLst/>
                          <a:latin typeface="Verdana" panose="020B0604030504040204" pitchFamily="34" charset="0"/>
                          <a:ea typeface="Verdana" panose="020B0604030504040204" pitchFamily="34" charset="0"/>
                          <a:cs typeface="Verdana" panose="020B0604030504040204" pitchFamily="34" charset="0"/>
                        </a:rPr>
                        <a:t> subsidie is</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r>
                        <a:rPr lang="nl-NL" sz="700" dirty="0">
                          <a:effectLst/>
                          <a:latin typeface="Verdana" panose="020B0604030504040204" pitchFamily="34" charset="0"/>
                          <a:ea typeface="Verdana" panose="020B0604030504040204" pitchFamily="34" charset="0"/>
                          <a:cs typeface="Verdana" panose="020B0604030504040204" pitchFamily="34" charset="0"/>
                        </a:rPr>
                        <a:t>Wekelijks: september</a:t>
                      </a:r>
                      <a:r>
                        <a:rPr lang="nl-NL" sz="700" baseline="0" dirty="0">
                          <a:effectLst/>
                          <a:latin typeface="Verdana" panose="020B0604030504040204" pitchFamily="34" charset="0"/>
                          <a:ea typeface="Verdana" panose="020B0604030504040204" pitchFamily="34" charset="0"/>
                          <a:cs typeface="Verdana" panose="020B0604030504040204" pitchFamily="34" charset="0"/>
                        </a:rPr>
                        <a:t> tot mei</a:t>
                      </a: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endParaRPr lang="nl-NL" sz="700" dirty="0">
                        <a:effectLst/>
                        <a:latin typeface="Verdana" panose="020B0604030504040204" pitchFamily="34" charset="0"/>
                        <a:ea typeface="Verdana" panose="020B0604030504040204" pitchFamily="34" charset="0"/>
                        <a:cs typeface="Verdana" panose="020B0604030504040204" pitchFamily="34" charset="0"/>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spcAft>
                          <a:spcPts val="0"/>
                        </a:spcAft>
                      </a:pPr>
                      <a:endParaRPr lang="nl-NL" sz="800" dirty="0">
                        <a:effectLst/>
                        <a:latin typeface="Verdana"/>
                        <a:ea typeface="Calibri"/>
                        <a:cs typeface="Times New Roman"/>
                      </a:endParaRPr>
                    </a:p>
                  </a:txBody>
                  <a:tcPr marL="63526" marR="63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12" name="Titel 1"/>
          <p:cNvSpPr txBox="1">
            <a:spLocks/>
          </p:cNvSpPr>
          <p:nvPr/>
        </p:nvSpPr>
        <p:spPr>
          <a:xfrm>
            <a:off x="395536" y="284538"/>
            <a:ext cx="5832648" cy="552174"/>
          </a:xfrm>
          <a:prstGeom prst="rect">
            <a:avLst/>
          </a:prstGeom>
        </p:spPr>
        <p:txBody>
          <a:bodyPr/>
          <a:lst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a:lstStyle>
          <a:p>
            <a:pPr algn="l"/>
            <a:r>
              <a:rPr lang="nl-NL" sz="2100" dirty="0">
                <a:latin typeface="Verdana" panose="020B0604030504040204" pitchFamily="34" charset="0"/>
                <a:ea typeface="Verdana" panose="020B0604030504040204" pitchFamily="34" charset="0"/>
                <a:cs typeface="Verdana" panose="020B0604030504040204" pitchFamily="34" charset="0"/>
              </a:rPr>
              <a:t>Bibliotheekjaarplan</a:t>
            </a:r>
          </a:p>
        </p:txBody>
      </p:sp>
    </p:spTree>
    <p:extLst>
      <p:ext uri="{BB962C8B-B14F-4D97-AF65-F5344CB8AC3E}">
        <p14:creationId xmlns:p14="http://schemas.microsoft.com/office/powerpoint/2010/main" val="173024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ocumenten\BoekStart SPN team - detachering\BoekStart PowerPoint\bibliotheekplectrum.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14" y="5661248"/>
            <a:ext cx="969850" cy="93254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468000" y="908720"/>
            <a:ext cx="8496488" cy="4752528"/>
          </a:xfrm>
        </p:spPr>
        <p:txBody>
          <a:bodyPr>
            <a:noAutofit/>
          </a:bodyPr>
          <a:lstStyle/>
          <a:p>
            <a:pPr marL="0" indent="0">
              <a:buNone/>
            </a:pPr>
            <a:r>
              <a:rPr lang="nl-NL" sz="1000" b="1" dirty="0">
                <a:latin typeface="Verdana" panose="020B0604030504040204" pitchFamily="34" charset="0"/>
                <a:ea typeface="Verdana" panose="020B0604030504040204" pitchFamily="34" charset="0"/>
                <a:cs typeface="Verdana" panose="020B0604030504040204" pitchFamily="34" charset="0"/>
              </a:rPr>
              <a:t>Van voorleesplan naar vast onderdeel van het bibliotheekjaarplan</a:t>
            </a:r>
            <a:br>
              <a:rPr lang="nl-NL" sz="1000" dirty="0">
                <a:latin typeface="Verdana" panose="020B0604030504040204" pitchFamily="34" charset="0"/>
                <a:ea typeface="Verdana" panose="020B0604030504040204" pitchFamily="34" charset="0"/>
                <a:cs typeface="Verdana" panose="020B0604030504040204" pitchFamily="34" charset="0"/>
              </a:rPr>
            </a:br>
            <a:r>
              <a:rPr lang="nl-NL" sz="1000" dirty="0">
                <a:latin typeface="Verdana" panose="020B0604030504040204" pitchFamily="34" charset="0"/>
                <a:ea typeface="Verdana" panose="020B0604030504040204" pitchFamily="34" charset="0"/>
                <a:cs typeface="Verdana" panose="020B0604030504040204" pitchFamily="34" charset="0"/>
              </a:rPr>
              <a:t>Het voorleesplan van de kinderopvanglocatie bevat vaak een meerjarenplan en een jaarplan. </a:t>
            </a:r>
          </a:p>
          <a:p>
            <a:pPr marL="0" indent="0">
              <a:buNone/>
            </a:pPr>
            <a:r>
              <a:rPr lang="nl-NL" sz="1000" dirty="0">
                <a:latin typeface="Verdana" panose="020B0604030504040204" pitchFamily="34" charset="0"/>
                <a:ea typeface="Verdana" panose="020B0604030504040204" pitchFamily="34" charset="0"/>
                <a:cs typeface="Verdana" panose="020B0604030504040204" pitchFamily="34" charset="0"/>
              </a:rPr>
              <a:t>In het jaarplan legt de peuterspeelzaal of het kinderdagverblijf in verschillende tabellen vast welke activiteiten plaatsvinden, aan welke campagnes ze meedoen, hoe de collectie wordt onderhouden en wie wat doet. </a:t>
            </a:r>
          </a:p>
          <a:p>
            <a:pPr marL="0" indent="0">
              <a:buNone/>
            </a:pPr>
            <a:r>
              <a:rPr lang="nl-NL" sz="1000" dirty="0">
                <a:latin typeface="Verdana" panose="020B0604030504040204" pitchFamily="34" charset="0"/>
                <a:ea typeface="Verdana" panose="020B0604030504040204" pitchFamily="34" charset="0"/>
                <a:cs typeface="Verdana" panose="020B0604030504040204" pitchFamily="34" charset="0"/>
              </a:rPr>
              <a:t>Voor de bibliotheek kan het handig zijn hier een eigen werkdocument naast te leggen met een samenvatting van alle afspraken voor het hele schooljaar.</a:t>
            </a:r>
          </a:p>
          <a:p>
            <a:pPr marL="0" indent="0">
              <a:buNone/>
            </a:pPr>
            <a:endParaRPr lang="nl-NL" sz="1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000" dirty="0">
                <a:latin typeface="Verdana" panose="020B0604030504040204" pitchFamily="34" charset="0"/>
                <a:ea typeface="Verdana" panose="020B0604030504040204" pitchFamily="34" charset="0"/>
                <a:cs typeface="Verdana" panose="020B0604030504040204" pitchFamily="34" charset="0"/>
              </a:rPr>
              <a:t>Het format Bibliotheekjaarplan in dia 4 is een praktische samenvatting van alle afspraken voor dat schooljaar. De inhoud is gelijk aan het voorleesplan, maar dient vooral als werkdocument voor de bibliotheek. Het kent de volgende kolommen:</a:t>
            </a:r>
          </a:p>
          <a:p>
            <a:r>
              <a:rPr lang="nl-NL" sz="1000" dirty="0">
                <a:latin typeface="Verdana" panose="020B0604030504040204" pitchFamily="34" charset="0"/>
                <a:ea typeface="Verdana" panose="020B0604030504040204" pitchFamily="34" charset="0"/>
                <a:cs typeface="Verdana" panose="020B0604030504040204" pitchFamily="34" charset="0"/>
              </a:rPr>
              <a:t>Wat is je focus/doel/thema</a:t>
            </a:r>
          </a:p>
          <a:p>
            <a:r>
              <a:rPr lang="nl-NL" sz="1000" dirty="0">
                <a:latin typeface="Verdana" panose="020B0604030504040204" pitchFamily="34" charset="0"/>
                <a:ea typeface="Verdana" panose="020B0604030504040204" pitchFamily="34" charset="0"/>
                <a:cs typeface="Verdana" panose="020B0604030504040204" pitchFamily="34" charset="0"/>
              </a:rPr>
              <a:t>Wat moet sowieso ingepland worden (o.a. monitor)</a:t>
            </a:r>
          </a:p>
          <a:p>
            <a:r>
              <a:rPr lang="nl-NL" sz="1000" dirty="0">
                <a:latin typeface="Verdana" panose="020B0604030504040204" pitchFamily="34" charset="0"/>
                <a:ea typeface="Verdana" panose="020B0604030504040204" pitchFamily="34" charset="0"/>
                <a:cs typeface="Verdana" panose="020B0604030504040204" pitchFamily="34" charset="0"/>
              </a:rPr>
              <a:t>Wat doet de locatie zelf al (bijv. campagne: Nationale Voorleesdagen)</a:t>
            </a:r>
          </a:p>
          <a:p>
            <a:r>
              <a:rPr lang="nl-NL" sz="1000" dirty="0">
                <a:latin typeface="Verdana" panose="020B0604030504040204" pitchFamily="34" charset="0"/>
                <a:ea typeface="Verdana" panose="020B0604030504040204" pitchFamily="34" charset="0"/>
                <a:cs typeface="Verdana" panose="020B0604030504040204" pitchFamily="34" charset="0"/>
              </a:rPr>
              <a:t>Welke programma’s en activiteiten ga je doen binnen dat doel/focus</a:t>
            </a:r>
          </a:p>
          <a:p>
            <a:r>
              <a:rPr lang="nl-NL" sz="1000" dirty="0">
                <a:latin typeface="Verdana" panose="020B0604030504040204" pitchFamily="34" charset="0"/>
                <a:ea typeface="Verdana" panose="020B0604030504040204" pitchFamily="34" charset="0"/>
                <a:cs typeface="Verdana" panose="020B0604030504040204" pitchFamily="34" charset="0"/>
              </a:rPr>
              <a:t>Wanneer vindt het plaats</a:t>
            </a:r>
          </a:p>
          <a:p>
            <a:r>
              <a:rPr lang="nl-NL" sz="1000" dirty="0">
                <a:latin typeface="Verdana" panose="020B0604030504040204" pitchFamily="34" charset="0"/>
                <a:ea typeface="Verdana" panose="020B0604030504040204" pitchFamily="34" charset="0"/>
                <a:cs typeface="Verdana" panose="020B0604030504040204" pitchFamily="34" charset="0"/>
              </a:rPr>
              <a:t>Hoeveel uur besteed de (voor)leesconsulent daaraan</a:t>
            </a:r>
          </a:p>
          <a:p>
            <a:r>
              <a:rPr lang="nl-NL" sz="1000" dirty="0">
                <a:latin typeface="Verdana" panose="020B0604030504040204" pitchFamily="34" charset="0"/>
                <a:ea typeface="Verdana" panose="020B0604030504040204" pitchFamily="34" charset="0"/>
                <a:cs typeface="Verdana" panose="020B0604030504040204" pitchFamily="34" charset="0"/>
              </a:rPr>
              <a:t>Hoe is het verlopen</a:t>
            </a:r>
          </a:p>
          <a:p>
            <a:pPr marL="0" indent="0">
              <a:buNone/>
            </a:pPr>
            <a:endParaRPr lang="nl-NL" sz="1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000" dirty="0">
                <a:latin typeface="Verdana" panose="020B0604030504040204" pitchFamily="34" charset="0"/>
                <a:ea typeface="Verdana" panose="020B0604030504040204" pitchFamily="34" charset="0"/>
                <a:cs typeface="Verdana" panose="020B0604030504040204" pitchFamily="34" charset="0"/>
              </a:rPr>
              <a:t>Voor het totaaloverzicht vermeld je ook de vastgestelde doelen en focus. Zodat je in je gesprek niet wordt afgeleid door dingen die ook zo leuk zijn om te doen, maar zodat je altijd in beeld houdt waarvóór je iets doet. </a:t>
            </a:r>
          </a:p>
          <a:p>
            <a:pPr marL="0" indent="0">
              <a:buNone/>
            </a:pPr>
            <a:r>
              <a:rPr lang="nl-NL" sz="1000" dirty="0">
                <a:latin typeface="Verdana" panose="020B0604030504040204" pitchFamily="34" charset="0"/>
                <a:ea typeface="Verdana" panose="020B0604030504040204" pitchFamily="34" charset="0"/>
                <a:cs typeface="Verdana" panose="020B0604030504040204" pitchFamily="34" charset="0"/>
              </a:rPr>
              <a:t>De (voor)leesconsulent kan hiermee goed laten zien hoe ze haar uren aan de peuterspeelzaal of het kinderdagverblijf gaat besteden en wanneer ze zichtbaar is. We streven immers vaak naar geoormerkte uren voor de voorschoolse periode.</a:t>
            </a:r>
          </a:p>
          <a:p>
            <a:pPr marL="0" indent="0">
              <a:buNone/>
            </a:pPr>
            <a:endParaRPr lang="nl-NL" sz="1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000" dirty="0">
                <a:latin typeface="Verdana" panose="020B0604030504040204" pitchFamily="34" charset="0"/>
                <a:ea typeface="Verdana" panose="020B0604030504040204" pitchFamily="34" charset="0"/>
                <a:cs typeface="Verdana" panose="020B0604030504040204" pitchFamily="34" charset="0"/>
              </a:rPr>
              <a:t>Zorg dat alles direct na de zomervakantie in werking wordt gezet, dus uiterlijk voor 1 november, en is vastgesteld door voorleescoördinator en manager. Dan is er ook meer draagvlak in het team.</a:t>
            </a:r>
          </a:p>
          <a:p>
            <a:pPr marL="0" indent="0">
              <a:buNone/>
            </a:pPr>
            <a:endParaRPr lang="nl-NL" sz="1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1000" dirty="0">
                <a:latin typeface="Verdana" panose="020B0604030504040204" pitchFamily="34" charset="0"/>
                <a:ea typeface="Verdana" panose="020B0604030504040204" pitchFamily="34" charset="0"/>
                <a:cs typeface="Verdana" panose="020B0604030504040204" pitchFamily="34" charset="0"/>
              </a:rPr>
              <a:t>Succes!</a:t>
            </a:r>
          </a:p>
        </p:txBody>
      </p:sp>
      <p:sp>
        <p:nvSpPr>
          <p:cNvPr id="4" name="Titel 1"/>
          <p:cNvSpPr txBox="1">
            <a:spLocks/>
          </p:cNvSpPr>
          <p:nvPr/>
        </p:nvSpPr>
        <p:spPr>
          <a:xfrm>
            <a:off x="467544" y="356546"/>
            <a:ext cx="5544616" cy="552174"/>
          </a:xfrm>
          <a:prstGeom prst="rect">
            <a:avLst/>
          </a:prstGeom>
        </p:spPr>
        <p:txBody>
          <a:bodyPr/>
          <a:lst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a:lstStyle>
          <a:p>
            <a:pPr algn="l"/>
            <a:r>
              <a:rPr lang="nl-NL" sz="2100" dirty="0">
                <a:latin typeface="Verdana" panose="020B0604030504040204" pitchFamily="34" charset="0"/>
                <a:ea typeface="Verdana" panose="020B0604030504040204" pitchFamily="34" charset="0"/>
                <a:cs typeface="Verdana" panose="020B0604030504040204" pitchFamily="34" charset="0"/>
              </a:rPr>
              <a:t>Toelichting Bibliotheekjaarplan</a:t>
            </a:r>
          </a:p>
        </p:txBody>
      </p:sp>
      <p:sp>
        <p:nvSpPr>
          <p:cNvPr id="2" name="Tekstvak 1"/>
          <p:cNvSpPr txBox="1"/>
          <p:nvPr/>
        </p:nvSpPr>
        <p:spPr>
          <a:xfrm>
            <a:off x="1475518" y="5773579"/>
            <a:ext cx="3816424" cy="707886"/>
          </a:xfrm>
          <a:prstGeom prst="rect">
            <a:avLst/>
          </a:prstGeom>
          <a:noFill/>
        </p:spPr>
        <p:txBody>
          <a:bodyPr wrap="square" rtlCol="0">
            <a:spAutoFit/>
          </a:bodyPr>
          <a:lstStyle/>
          <a:p>
            <a:r>
              <a:rPr lang="nl-NL" sz="1000" b="1" dirty="0">
                <a:solidFill>
                  <a:srgbClr val="9429A9"/>
                </a:solidFill>
                <a:latin typeface="Verdana" panose="020B0604030504040204" pitchFamily="34" charset="0"/>
                <a:ea typeface="Verdana" panose="020B0604030504040204" pitchFamily="34" charset="0"/>
                <a:cs typeface="Verdana" panose="020B0604030504040204" pitchFamily="34" charset="0"/>
              </a:rPr>
              <a:t>Wil je tussentijds de activiteiten en opbrengsten uit het voorleesplan van de kinderopvanglocatie evalueren? Gebruik hiervoor de </a:t>
            </a:r>
            <a:r>
              <a:rPr lang="nl-NL" sz="1000" b="1" dirty="0">
                <a:solidFill>
                  <a:srgbClr val="FF6600"/>
                </a:solidFill>
                <a:latin typeface="Verdana" panose="020B0604030504040204" pitchFamily="34" charset="0"/>
                <a:ea typeface="Verdana" panose="020B0604030504040204" pitchFamily="34" charset="0"/>
                <a:cs typeface="Verdana" panose="020B0604030504040204" pitchFamily="34" charset="0"/>
              </a:rPr>
              <a:t>evaluatietool</a:t>
            </a:r>
            <a:r>
              <a:rPr lang="nl-NL" sz="1000" b="1" dirty="0">
                <a:solidFill>
                  <a:srgbClr val="A62EBC"/>
                </a:solidFill>
                <a:latin typeface="Verdana" panose="020B0604030504040204" pitchFamily="34" charset="0"/>
                <a:ea typeface="Verdana" panose="020B0604030504040204" pitchFamily="34" charset="0"/>
                <a:cs typeface="Verdana" panose="020B0604030504040204" pitchFamily="34" charset="0"/>
              </a:rPr>
              <a:t> </a:t>
            </a:r>
            <a:r>
              <a:rPr lang="nl-NL" sz="1000" b="1" dirty="0">
                <a:solidFill>
                  <a:srgbClr val="9429A9"/>
                </a:solidFill>
                <a:latin typeface="Verdana" panose="020B0604030504040204" pitchFamily="34" charset="0"/>
                <a:ea typeface="Verdana" panose="020B0604030504040204" pitchFamily="34" charset="0"/>
                <a:cs typeface="Verdana" panose="020B0604030504040204" pitchFamily="34" charset="0"/>
              </a:rPr>
              <a:t>die te vinden is op: </a:t>
            </a:r>
            <a:r>
              <a:rPr lang="nl-NL" sz="1000" b="1" u="sng" dirty="0">
                <a:solidFill>
                  <a:srgbClr val="FF6600"/>
                </a:solidFill>
                <a:latin typeface="Verdana" panose="020B0604030504040204" pitchFamily="34" charset="0"/>
                <a:ea typeface="Verdana" panose="020B0604030504040204" pitchFamily="34" charset="0"/>
                <a:cs typeface="Verdana" panose="020B0604030504040204" pitchFamily="34" charset="0"/>
              </a:rPr>
              <a:t>http://evaluatietool.leesplan.nl</a:t>
            </a:r>
            <a:endParaRPr lang="nl-NL" sz="1000" b="1" dirty="0">
              <a:solidFill>
                <a:srgbClr val="FF66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755576" y="5877272"/>
            <a:ext cx="936104" cy="369332"/>
          </a:xfrm>
          <a:prstGeom prst="rect">
            <a:avLst/>
          </a:prstGeom>
          <a:noFill/>
        </p:spPr>
        <p:txBody>
          <a:bodyPr wrap="square" rtlCol="0">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Tip</a:t>
            </a:r>
          </a:p>
        </p:txBody>
      </p:sp>
    </p:spTree>
    <p:extLst>
      <p:ext uri="{BB962C8B-B14F-4D97-AF65-F5344CB8AC3E}">
        <p14:creationId xmlns:p14="http://schemas.microsoft.com/office/powerpoint/2010/main" val="398052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13792"/>
            <a:ext cx="8229600" cy="1143000"/>
          </a:xfrm>
        </p:spPr>
        <p:txBody>
          <a:bodyPr>
            <a:normAutofit/>
          </a:bodyPr>
          <a:lstStyle/>
          <a:p>
            <a:r>
              <a:rPr lang="nl-NL" sz="2100" dirty="0">
                <a:latin typeface="Verdana" panose="020B0604030504040204" pitchFamily="34" charset="0"/>
                <a:ea typeface="Verdana" panose="020B0604030504040204" pitchFamily="34" charset="0"/>
                <a:cs typeface="Verdana" panose="020B0604030504040204" pitchFamily="34" charset="0"/>
              </a:rPr>
              <a:t>Uitleg afkortingen Praatplaat </a:t>
            </a:r>
          </a:p>
        </p:txBody>
      </p:sp>
      <p:graphicFrame>
        <p:nvGraphicFramePr>
          <p:cNvPr id="6" name="Tabel 5"/>
          <p:cNvGraphicFramePr>
            <a:graphicFrameLocks noGrp="1"/>
          </p:cNvGraphicFramePr>
          <p:nvPr>
            <p:extLst>
              <p:ext uri="{D42A27DB-BD31-4B8C-83A1-F6EECF244321}">
                <p14:modId xmlns:p14="http://schemas.microsoft.com/office/powerpoint/2010/main" val="1989929725"/>
              </p:ext>
            </p:extLst>
          </p:nvPr>
        </p:nvGraphicFramePr>
        <p:xfrm>
          <a:off x="1907704" y="1896254"/>
          <a:ext cx="5400600" cy="2468850"/>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60040">
                <a:tc>
                  <a:txBody>
                    <a:bodyPr/>
                    <a:lstStyle/>
                    <a:p>
                      <a:pPr algn="l">
                        <a:spcAft>
                          <a:spcPts val="0"/>
                        </a:spcAft>
                      </a:pPr>
                      <a:r>
                        <a:rPr lang="nl-NL" sz="1000" dirty="0">
                          <a:effectLst/>
                          <a:latin typeface="Verdana" panose="020B0604030504040204" pitchFamily="34" charset="0"/>
                          <a:ea typeface="Verdana" panose="020B0604030504040204" pitchFamily="34" charset="0"/>
                          <a:cs typeface="Verdana" panose="020B0604030504040204" pitchFamily="34" charset="0"/>
                        </a:rPr>
                        <a:t>Gebruikte afkorting:</a:t>
                      </a:r>
                    </a:p>
                  </a:txBody>
                  <a:tcPr marL="68580" marR="68580" marT="0" marB="0">
                    <a:solidFill>
                      <a:srgbClr val="FF6600"/>
                    </a:solidFill>
                  </a:tcPr>
                </a:tc>
                <a:tc>
                  <a:txBody>
                    <a:bodyPr/>
                    <a:lstStyle/>
                    <a:p>
                      <a:pPr>
                        <a:spcAft>
                          <a:spcPts val="0"/>
                        </a:spcAft>
                      </a:pPr>
                      <a:r>
                        <a:rPr lang="nl-NL" sz="1000" dirty="0">
                          <a:effectLst/>
                          <a:latin typeface="Verdana" panose="020B0604030504040204" pitchFamily="34" charset="0"/>
                          <a:ea typeface="Verdana" panose="020B0604030504040204" pitchFamily="34" charset="0"/>
                          <a:cs typeface="Verdana" panose="020B0604030504040204" pitchFamily="34" charset="0"/>
                        </a:rPr>
                        <a:t>Uitleg:</a:t>
                      </a:r>
                    </a:p>
                  </a:txBody>
                  <a:tcPr marL="68580" marR="68580" marT="0" marB="0">
                    <a:solidFill>
                      <a:srgbClr val="FF6600"/>
                    </a:solidFill>
                  </a:tcPr>
                </a:tc>
                <a:tc>
                  <a:txBody>
                    <a:bodyPr/>
                    <a:lstStyle/>
                    <a:p>
                      <a:pPr>
                        <a:spcAft>
                          <a:spcPts val="0"/>
                        </a:spcAft>
                      </a:pPr>
                      <a:r>
                        <a:rPr lang="nl-NL" sz="1000" dirty="0">
                          <a:effectLst/>
                          <a:latin typeface="Verdana" panose="020B0604030504040204" pitchFamily="34" charset="0"/>
                          <a:ea typeface="Verdana" panose="020B0604030504040204" pitchFamily="34" charset="0"/>
                          <a:cs typeface="Verdana" panose="020B0604030504040204" pitchFamily="34" charset="0"/>
                        </a:rPr>
                        <a:t>Organisatie:</a:t>
                      </a:r>
                    </a:p>
                  </a:txBody>
                  <a:tcPr marL="68580" marR="68580" marT="0" marB="0">
                    <a:solidFill>
                      <a:srgbClr val="FF6600"/>
                    </a:solidFill>
                  </a:tcPr>
                </a:tc>
                <a:extLst>
                  <a:ext uri="{0D108BD9-81ED-4DB2-BD59-A6C34878D82A}">
                    <a16:rowId xmlns:a16="http://schemas.microsoft.com/office/drawing/2014/main" val="10000"/>
                  </a:ext>
                </a:extLst>
              </a:tr>
              <a:tr h="421762">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VLC / LC</a:t>
                      </a:r>
                    </a:p>
                  </a:txBody>
                  <a:tcPr marL="68580" marR="68580" marT="0" marB="0">
                    <a:solidFill>
                      <a:schemeClr val="accent6">
                        <a:lumMod val="20000"/>
                        <a:lumOff val="80000"/>
                      </a:schemeClr>
                    </a:solidFill>
                  </a:tcPr>
                </a:tc>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Voorleesconsulent / Leesconsulent </a:t>
                      </a:r>
                    </a:p>
                  </a:txBody>
                  <a:tcPr marL="68580" marR="68580" marT="0" marB="0">
                    <a:solidFill>
                      <a:schemeClr val="accent6">
                        <a:lumMod val="20000"/>
                        <a:lumOff val="80000"/>
                      </a:schemeClr>
                    </a:solidFill>
                  </a:tcPr>
                </a:tc>
                <a:tc>
                  <a:txBody>
                    <a:bodyPr/>
                    <a:lstStyle/>
                    <a:p>
                      <a:pPr algn="l">
                        <a:spcAft>
                          <a:spcPts val="0"/>
                        </a:spcAft>
                      </a:pPr>
                      <a:r>
                        <a:rPr lang="nl-NL" sz="1000">
                          <a:solidFill>
                            <a:schemeClr val="tx1"/>
                          </a:solidFill>
                          <a:effectLst/>
                          <a:latin typeface="Verdana" panose="020B0604030504040204" pitchFamily="34" charset="0"/>
                          <a:ea typeface="Verdana" panose="020B0604030504040204" pitchFamily="34" charset="0"/>
                          <a:cs typeface="Verdana" panose="020B0604030504040204" pitchFamily="34" charset="0"/>
                        </a:rPr>
                        <a:t>Bibliotheek</a:t>
                      </a: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r h="421762">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VC</a:t>
                      </a:r>
                    </a:p>
                  </a:txBody>
                  <a:tcPr marL="68580" marR="68580" marT="0" marB="0">
                    <a:solidFill>
                      <a:schemeClr val="accent6">
                        <a:lumMod val="20000"/>
                        <a:lumOff val="80000"/>
                      </a:schemeClr>
                    </a:solidFill>
                  </a:tcPr>
                </a:tc>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Voorleescoördinator </a:t>
                      </a:r>
                    </a:p>
                  </a:txBody>
                  <a:tcPr marL="68580" marR="68580" marT="0" marB="0">
                    <a:solidFill>
                      <a:schemeClr val="accent6">
                        <a:lumMod val="20000"/>
                        <a:lumOff val="80000"/>
                      </a:schemeClr>
                    </a:solidFill>
                  </a:tcPr>
                </a:tc>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Kinderopvang</a:t>
                      </a:r>
                    </a:p>
                  </a:txBody>
                  <a:tcPr marL="68580" marR="68580" marT="0" marB="0">
                    <a:solidFill>
                      <a:schemeClr val="accent6">
                        <a:lumMod val="20000"/>
                        <a:lumOff val="80000"/>
                      </a:schemeClr>
                    </a:solidFill>
                  </a:tcPr>
                </a:tc>
                <a:extLst>
                  <a:ext uri="{0D108BD9-81ED-4DB2-BD59-A6C34878D82A}">
                    <a16:rowId xmlns:a16="http://schemas.microsoft.com/office/drawing/2014/main" val="10002"/>
                  </a:ext>
                </a:extLst>
              </a:tr>
              <a:tr h="421762">
                <a:tc>
                  <a:txBody>
                    <a:bodyPr/>
                    <a:lstStyle/>
                    <a:p>
                      <a:pPr algn="l">
                        <a:spcAft>
                          <a:spcPts val="0"/>
                        </a:spcAft>
                      </a:pPr>
                      <a:r>
                        <a:rPr lang="nl-NL" sz="10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IB’er</a:t>
                      </a:r>
                      <a:endPar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6">
                        <a:lumMod val="20000"/>
                        <a:lumOff val="80000"/>
                      </a:schemeClr>
                    </a:solidFill>
                  </a:tcPr>
                </a:tc>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Intern Begeleider </a:t>
                      </a:r>
                    </a:p>
                  </a:txBody>
                  <a:tcPr marL="68580" marR="68580" marT="0" marB="0">
                    <a:solidFill>
                      <a:schemeClr val="accent6">
                        <a:lumMod val="20000"/>
                        <a:lumOff val="80000"/>
                      </a:schemeClr>
                    </a:solidFill>
                  </a:tcPr>
                </a:tc>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Kinderopvang</a:t>
                      </a:r>
                    </a:p>
                  </a:txBody>
                  <a:tcPr marL="68580" marR="68580" marT="0" marB="0">
                    <a:solidFill>
                      <a:schemeClr val="accent6">
                        <a:lumMod val="20000"/>
                        <a:lumOff val="80000"/>
                      </a:schemeClr>
                    </a:solidFill>
                  </a:tcPr>
                </a:tc>
                <a:extLst>
                  <a:ext uri="{0D108BD9-81ED-4DB2-BD59-A6C34878D82A}">
                    <a16:rowId xmlns:a16="http://schemas.microsoft.com/office/drawing/2014/main" val="10003"/>
                  </a:ext>
                </a:extLst>
              </a:tr>
              <a:tr h="421762">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MT</a:t>
                      </a:r>
                    </a:p>
                  </a:txBody>
                  <a:tcPr marL="68580" marR="68580" marT="0" marB="0">
                    <a:solidFill>
                      <a:schemeClr val="accent6">
                        <a:lumMod val="20000"/>
                        <a:lumOff val="80000"/>
                      </a:schemeClr>
                    </a:solidFill>
                  </a:tcPr>
                </a:tc>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Management Team </a:t>
                      </a:r>
                    </a:p>
                  </a:txBody>
                  <a:tcPr marL="68580" marR="68580" marT="0" marB="0">
                    <a:solidFill>
                      <a:schemeClr val="accent6">
                        <a:lumMod val="20000"/>
                        <a:lumOff val="80000"/>
                      </a:schemeClr>
                    </a:solidFill>
                  </a:tcPr>
                </a:tc>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Kinderopvang</a:t>
                      </a:r>
                    </a:p>
                  </a:txBody>
                  <a:tcPr marL="68580" marR="68580" marT="0" marB="0">
                    <a:solidFill>
                      <a:schemeClr val="accent6">
                        <a:lumMod val="20000"/>
                        <a:lumOff val="80000"/>
                      </a:schemeClr>
                    </a:solidFill>
                  </a:tcPr>
                </a:tc>
                <a:extLst>
                  <a:ext uri="{0D108BD9-81ED-4DB2-BD59-A6C34878D82A}">
                    <a16:rowId xmlns:a16="http://schemas.microsoft.com/office/drawing/2014/main" val="10004"/>
                  </a:ext>
                </a:extLst>
              </a:tr>
              <a:tr h="421762">
                <a:tc>
                  <a:txBody>
                    <a:bodyPr/>
                    <a:lstStyle/>
                    <a:p>
                      <a:pPr algn="l">
                        <a:spcAft>
                          <a:spcPts val="0"/>
                        </a:spcAft>
                      </a:pPr>
                      <a:r>
                        <a:rPr lang="nl-NL" sz="10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PM’er</a:t>
                      </a:r>
                      <a:endPar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6">
                        <a:lumMod val="20000"/>
                        <a:lumOff val="80000"/>
                      </a:schemeClr>
                    </a:solidFill>
                  </a:tcPr>
                </a:tc>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Pedagogisch Medewerker </a:t>
                      </a:r>
                    </a:p>
                  </a:txBody>
                  <a:tcPr marL="68580" marR="68580" marT="0" marB="0">
                    <a:solidFill>
                      <a:schemeClr val="accent6">
                        <a:lumMod val="20000"/>
                        <a:lumOff val="80000"/>
                      </a:schemeClr>
                    </a:solidFill>
                  </a:tcPr>
                </a:tc>
                <a:tc>
                  <a:txBody>
                    <a:bodyPr/>
                    <a:lstStyle/>
                    <a:p>
                      <a:pPr algn="l">
                        <a:spcAft>
                          <a:spcPts val="0"/>
                        </a:spcAft>
                      </a:pPr>
                      <a:r>
                        <a:rPr lang="nl-NL" sz="1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Kinderopvang</a:t>
                      </a:r>
                    </a:p>
                  </a:txBody>
                  <a:tcPr marL="68580" marR="68580" marT="0" marB="0">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3232041"/>
      </p:ext>
    </p:extLst>
  </p:cSld>
  <p:clrMapOvr>
    <a:masterClrMapping/>
  </p:clrMapOvr>
</p:sld>
</file>

<file path=ppt/theme/theme1.xml><?xml version="1.0" encoding="utf-8"?>
<a:theme xmlns:a="http://schemas.openxmlformats.org/drawingml/2006/main" name="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Presentatie_dBos_V2</Template>
  <TotalTime>4838</TotalTime>
  <Words>1283</Words>
  <Application>Microsoft Office PowerPoint</Application>
  <PresentationFormat>Diavoorstelling (4:3)</PresentationFormat>
  <Paragraphs>249</Paragraphs>
  <Slides>6</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Verdana</vt:lpstr>
      <vt:lpstr>Presentatie_dBos_V2</vt:lpstr>
      <vt:lpstr>Monitor BoekStart in de kinderopvang  van resultaat naar doelen</vt:lpstr>
      <vt:lpstr>Praatplaat</vt:lpstr>
      <vt:lpstr>PowerPoint-presentatie</vt:lpstr>
      <vt:lpstr>PowerPoint-presentatie</vt:lpstr>
      <vt:lpstr>PowerPoint-presentatie</vt:lpstr>
      <vt:lpstr>Uitleg afkortingen Praatplaat </vt:lpstr>
    </vt:vector>
  </TitlesOfParts>
  <Company>Cubiss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Barbara van Walraven</cp:lastModifiedBy>
  <cp:revision>421</cp:revision>
  <cp:lastPrinted>2015-11-25T13:15:55Z</cp:lastPrinted>
  <dcterms:created xsi:type="dcterms:W3CDTF">2012-07-18T11:34:43Z</dcterms:created>
  <dcterms:modified xsi:type="dcterms:W3CDTF">2019-03-20T09:41:33Z</dcterms:modified>
</cp:coreProperties>
</file>